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League Spartan"/>
      <p:regular r:id="rId38"/>
      <p:bold r:id="rId39"/>
    </p:embeddedFont>
    <p:embeddedFont>
      <p:font typeface="Montserrat"/>
      <p:regular r:id="rId40"/>
      <p:bold r:id="rId41"/>
      <p:italic r:id="rId42"/>
      <p:boldItalic r:id="rId43"/>
    </p:embeddedFont>
    <p:embeddedFont>
      <p:font typeface="DM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4.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6.xml"/><Relationship Id="rId44" Type="http://schemas.openxmlformats.org/officeDocument/2006/relationships/font" Target="fonts/DMSans-regular.fntdata"/><Relationship Id="rId21" Type="http://schemas.openxmlformats.org/officeDocument/2006/relationships/slide" Target="slides/slide15.xml"/><Relationship Id="rId43" Type="http://schemas.openxmlformats.org/officeDocument/2006/relationships/font" Target="fonts/Montserrat-boldItalic.fntdata"/><Relationship Id="rId24" Type="http://schemas.openxmlformats.org/officeDocument/2006/relationships/slide" Target="slides/slide18.xml"/><Relationship Id="rId46" Type="http://schemas.openxmlformats.org/officeDocument/2006/relationships/font" Target="fonts/DMSans-italic.fntdata"/><Relationship Id="rId23" Type="http://schemas.openxmlformats.org/officeDocument/2006/relationships/slide" Target="slides/slide17.xml"/><Relationship Id="rId45" Type="http://schemas.openxmlformats.org/officeDocument/2006/relationships/font" Target="fonts/DM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DM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eagueSpartan-bold.fntdata"/><Relationship Id="rId16" Type="http://schemas.openxmlformats.org/officeDocument/2006/relationships/slide" Target="slides/slide10.xml"/><Relationship Id="rId38" Type="http://schemas.openxmlformats.org/officeDocument/2006/relationships/font" Target="fonts/LeagueSpartan-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27b01157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027b01157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860a4ba9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860a4ba9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860a4ba9e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2f860a4ba9e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f860a4ba9e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2f860a4ba9e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f847c38b0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g2f847c38b0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847c38b0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48" name="Google Shape;248;g2f847c38b00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847c38b0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2f847c38b00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27b011574_0_5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g3027b011574_0_5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f860a4ba9e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2f860a4ba9e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27b011574_0_9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3027b011574_0_9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27b011574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3027b011574_0_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27b011574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027b011574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027b011574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g3027b011574_0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27b011574_0_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FCBF01"/>
                </a:solidFill>
              </a:rPr>
              <a:t> However, the steps to get to your organization page is a bit different.</a:t>
            </a:r>
            <a:endParaRPr/>
          </a:p>
        </p:txBody>
      </p:sp>
      <p:sp>
        <p:nvSpPr>
          <p:cNvPr id="307" name="Google Shape;307;g3027b011574_0_6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027b011574_0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16" name="Google Shape;316;g3027b011574_0_6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860a4ba9e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g2f860a4ba9e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f860a4ba9e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g2f860a4ba9e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027b011574_0_8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3027b011574_0_8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f860a4ba9e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g2f860a4ba9e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f860a4ba9e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g2f860a4ba9e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27b011574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27b011574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27b011574_0_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g3027b011574_0_8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27b011574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027b011574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027b011574_0_9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g3027b011574_0_9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f860a4ba9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f860a4ba9e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27b011574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027b011574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27b011574_0_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3027b011574_0_6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027b011574_0_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027b011574_0_3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27b011574_0_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Only grop with this status is Student Government- The rest will be VSO</a:t>
            </a:r>
            <a:endParaRPr/>
          </a:p>
        </p:txBody>
      </p:sp>
      <p:sp>
        <p:nvSpPr>
          <p:cNvPr id="194" name="Google Shape;194;g3027b011574_0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27b011574_0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g3027b011574_0_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55f98cc7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3055f98cc7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1">
  <p:cSld name="BLANK_1_1_1">
    <p:spTree>
      <p:nvGrpSpPr>
        <p:cNvPr id="125" name="Shape 125"/>
        <p:cNvGrpSpPr/>
        <p:nvPr/>
      </p:nvGrpSpPr>
      <p:grpSpPr>
        <a:xfrm>
          <a:off x="0" y="0"/>
          <a:ext cx="0" cy="0"/>
          <a:chOff x="0" y="0"/>
          <a:chExt cx="0" cy="0"/>
        </a:xfrm>
      </p:grpSpPr>
      <p:sp>
        <p:nvSpPr>
          <p:cNvPr id="126" name="Google Shape;126;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campusinvolvement.umich.edu/content/policies" TargetMode="External"/><Relationship Id="rId4" Type="http://schemas.openxmlformats.org/officeDocument/2006/relationships/hyperlink" Target="https://docs.google.com/document/d/1mwLn2KXEVsMtA1odH32H9GC_ahQg5GkFvrAiz7dm760/edit#heading=h.o3xa2sdh7er" TargetMode="External"/><Relationship Id="rId5" Type="http://schemas.openxmlformats.org/officeDocument/2006/relationships/hyperlink" Target="https://spg.umich.edu/policy/201.35" TargetMode="External"/><Relationship Id="rId6" Type="http://schemas.openxmlformats.org/officeDocument/2006/relationships/hyperlink" Target="https://deanofstudents.umich.edu/topic/hazing-awareness-and-education" TargetMode="External"/><Relationship Id="rId7" Type="http://schemas.openxmlformats.org/officeDocument/2006/relationships/hyperlink" Target="https://alcohol-drug-policy.umich.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campusinvolvement.umich.edu/content/policies#copyrights-trademarks-logo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campusinvolvement.umich.edu/content/policies#copyrights-trademarks-logo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hyperlink" Target="https://campusinvolvement.umich.edu/student-org-registr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docs.google.com/forms/d/1CkT9yVHJ2vDwLljuq5HIOTQDMpRnPKBMJ5uCDio7Cv4/edit" TargetMode="External"/><Relationship Id="rId4" Type="http://schemas.openxmlformats.org/officeDocument/2006/relationships/hyperlink" Target="https://campusinvolvement.umich.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ssw.umich.edu/offices/facilities/student-spac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maizepages.umich.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hyperlink" Target="mailto:ssw.msw.info@umich.edu"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30" name="Shape 130"/>
        <p:cNvGrpSpPr/>
        <p:nvPr/>
      </p:nvGrpSpPr>
      <p:grpSpPr>
        <a:xfrm>
          <a:off x="0" y="0"/>
          <a:ext cx="0" cy="0"/>
          <a:chOff x="0" y="0"/>
          <a:chExt cx="0" cy="0"/>
        </a:xfrm>
      </p:grpSpPr>
      <p:pic>
        <p:nvPicPr>
          <p:cNvPr id="131" name="Google Shape;131;p26"/>
          <p:cNvPicPr preferRelativeResize="0"/>
          <p:nvPr/>
        </p:nvPicPr>
        <p:blipFill rotWithShape="1">
          <a:blip r:embed="rId3">
            <a:alphaModFix/>
          </a:blip>
          <a:srcRect b="0" l="0" r="0" t="0"/>
          <a:stretch/>
        </p:blipFill>
        <p:spPr>
          <a:xfrm>
            <a:off x="4254264" y="905337"/>
            <a:ext cx="635472" cy="302312"/>
          </a:xfrm>
          <a:prstGeom prst="rect">
            <a:avLst/>
          </a:prstGeom>
          <a:noFill/>
          <a:ln>
            <a:noFill/>
          </a:ln>
        </p:spPr>
      </p:pic>
      <p:pic>
        <p:nvPicPr>
          <p:cNvPr id="132" name="Google Shape;132;p26"/>
          <p:cNvPicPr preferRelativeResize="0"/>
          <p:nvPr/>
        </p:nvPicPr>
        <p:blipFill rotWithShape="1">
          <a:blip r:embed="rId4">
            <a:alphaModFix/>
          </a:blip>
          <a:srcRect b="0" l="0" r="0" t="0"/>
          <a:stretch/>
        </p:blipFill>
        <p:spPr>
          <a:xfrm rot="10800000">
            <a:off x="7428019" y="-711094"/>
            <a:ext cx="2403264" cy="2403264"/>
          </a:xfrm>
          <a:prstGeom prst="rect">
            <a:avLst/>
          </a:prstGeom>
          <a:noFill/>
          <a:ln>
            <a:noFill/>
          </a:ln>
        </p:spPr>
      </p:pic>
      <p:pic>
        <p:nvPicPr>
          <p:cNvPr id="133" name="Google Shape;133;p26"/>
          <p:cNvPicPr preferRelativeResize="0"/>
          <p:nvPr/>
        </p:nvPicPr>
        <p:blipFill rotWithShape="1">
          <a:blip r:embed="rId4">
            <a:alphaModFix/>
          </a:blip>
          <a:srcRect b="0" l="0" r="0" t="0"/>
          <a:stretch/>
        </p:blipFill>
        <p:spPr>
          <a:xfrm flipH="1" rot="10800000">
            <a:off x="-531359" y="-711094"/>
            <a:ext cx="2403269" cy="2403264"/>
          </a:xfrm>
          <a:prstGeom prst="rect">
            <a:avLst/>
          </a:prstGeom>
          <a:noFill/>
          <a:ln>
            <a:noFill/>
          </a:ln>
        </p:spPr>
      </p:pic>
      <p:sp>
        <p:nvSpPr>
          <p:cNvPr id="134" name="Google Shape;134;p26"/>
          <p:cNvSpPr/>
          <p:nvPr/>
        </p:nvSpPr>
        <p:spPr>
          <a:xfrm rot="8184242">
            <a:off x="7781065" y="4022830"/>
            <a:ext cx="1697832" cy="1701063"/>
          </a:xfrm>
          <a:custGeom>
            <a:rect b="b" l="l" r="r" t="t"/>
            <a:pathLst>
              <a:path extrusionOk="0" h="2357788" w="2353310">
                <a:moveTo>
                  <a:pt x="784860" y="2290478"/>
                </a:moveTo>
                <a:cubicBezTo>
                  <a:pt x="905510" y="2331118"/>
                  <a:pt x="1042670" y="2357788"/>
                  <a:pt x="1177290" y="2357788"/>
                </a:cubicBezTo>
                <a:cubicBezTo>
                  <a:pt x="1311910" y="2357788"/>
                  <a:pt x="1441450" y="2334928"/>
                  <a:pt x="1560830" y="2294288"/>
                </a:cubicBezTo>
                <a:cubicBezTo>
                  <a:pt x="1563370" y="2293018"/>
                  <a:pt x="1565910" y="2293018"/>
                  <a:pt x="1568450" y="2291748"/>
                </a:cubicBezTo>
                <a:cubicBezTo>
                  <a:pt x="2016760" y="2129188"/>
                  <a:pt x="2346960" y="1699928"/>
                  <a:pt x="2353310" y="1199851"/>
                </a:cubicBezTo>
                <a:lnTo>
                  <a:pt x="2353310" y="0"/>
                </a:lnTo>
                <a:lnTo>
                  <a:pt x="0" y="0"/>
                </a:lnTo>
                <a:lnTo>
                  <a:pt x="0" y="1198974"/>
                </a:lnTo>
                <a:cubicBezTo>
                  <a:pt x="6350" y="1702468"/>
                  <a:pt x="331470" y="2131728"/>
                  <a:pt x="784860" y="2290478"/>
                </a:cubicBezTo>
                <a:close/>
              </a:path>
            </a:pathLst>
          </a:cu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 name="Google Shape;135;p26"/>
          <p:cNvSpPr/>
          <p:nvPr/>
        </p:nvSpPr>
        <p:spPr>
          <a:xfrm rot="-8100000">
            <a:off x="-333988" y="4022842"/>
            <a:ext cx="1697322" cy="1700552"/>
          </a:xfrm>
          <a:custGeom>
            <a:rect b="b" l="l" r="r" t="t"/>
            <a:pathLst>
              <a:path extrusionOk="0" h="2357788" w="2353310">
                <a:moveTo>
                  <a:pt x="784860" y="2290478"/>
                </a:moveTo>
                <a:cubicBezTo>
                  <a:pt x="905510" y="2331118"/>
                  <a:pt x="1042670" y="2357788"/>
                  <a:pt x="1177290" y="2357788"/>
                </a:cubicBezTo>
                <a:cubicBezTo>
                  <a:pt x="1311910" y="2357788"/>
                  <a:pt x="1441450" y="2334928"/>
                  <a:pt x="1560830" y="2294288"/>
                </a:cubicBezTo>
                <a:cubicBezTo>
                  <a:pt x="1563370" y="2293018"/>
                  <a:pt x="1565910" y="2293018"/>
                  <a:pt x="1568450" y="2291748"/>
                </a:cubicBezTo>
                <a:cubicBezTo>
                  <a:pt x="2016760" y="2129188"/>
                  <a:pt x="2346960" y="1699928"/>
                  <a:pt x="2353310" y="1199851"/>
                </a:cubicBezTo>
                <a:lnTo>
                  <a:pt x="2353310" y="0"/>
                </a:lnTo>
                <a:lnTo>
                  <a:pt x="0" y="0"/>
                </a:lnTo>
                <a:lnTo>
                  <a:pt x="0" y="1198974"/>
                </a:lnTo>
                <a:cubicBezTo>
                  <a:pt x="6350" y="1702468"/>
                  <a:pt x="331470" y="2131728"/>
                  <a:pt x="784860" y="2290478"/>
                </a:cubicBezTo>
                <a:close/>
              </a:path>
            </a:pathLst>
          </a:cu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pic>
        <p:nvPicPr>
          <p:cNvPr id="136" name="Google Shape;136;p26"/>
          <p:cNvPicPr preferRelativeResize="0"/>
          <p:nvPr/>
        </p:nvPicPr>
        <p:blipFill rotWithShape="1">
          <a:blip r:embed="rId5">
            <a:alphaModFix amt="29000"/>
          </a:blip>
          <a:srcRect b="0" l="0" r="0" t="0"/>
          <a:stretch/>
        </p:blipFill>
        <p:spPr>
          <a:xfrm rot="2582472">
            <a:off x="3947096" y="4624452"/>
            <a:ext cx="1249807" cy="1182630"/>
          </a:xfrm>
          <a:prstGeom prst="rect">
            <a:avLst/>
          </a:prstGeom>
          <a:noFill/>
          <a:ln>
            <a:noFill/>
          </a:ln>
        </p:spPr>
      </p:pic>
      <p:pic>
        <p:nvPicPr>
          <p:cNvPr id="137" name="Google Shape;137;p26"/>
          <p:cNvPicPr preferRelativeResize="0"/>
          <p:nvPr/>
        </p:nvPicPr>
        <p:blipFill rotWithShape="1">
          <a:blip r:embed="rId6">
            <a:alphaModFix amt="29000"/>
          </a:blip>
          <a:srcRect b="0" l="0" r="0" t="0"/>
          <a:stretch/>
        </p:blipFill>
        <p:spPr>
          <a:xfrm>
            <a:off x="-548465" y="2203604"/>
            <a:ext cx="1218740" cy="1161127"/>
          </a:xfrm>
          <a:prstGeom prst="rect">
            <a:avLst/>
          </a:prstGeom>
          <a:noFill/>
          <a:ln>
            <a:noFill/>
          </a:ln>
        </p:spPr>
      </p:pic>
      <p:pic>
        <p:nvPicPr>
          <p:cNvPr id="138" name="Google Shape;138;p26"/>
          <p:cNvPicPr preferRelativeResize="0"/>
          <p:nvPr/>
        </p:nvPicPr>
        <p:blipFill rotWithShape="1">
          <a:blip r:embed="rId6">
            <a:alphaModFix amt="29000"/>
          </a:blip>
          <a:srcRect b="0" l="0" r="0" t="0"/>
          <a:stretch/>
        </p:blipFill>
        <p:spPr>
          <a:xfrm>
            <a:off x="8496531" y="2203604"/>
            <a:ext cx="1218740" cy="1161127"/>
          </a:xfrm>
          <a:prstGeom prst="rect">
            <a:avLst/>
          </a:prstGeom>
          <a:noFill/>
          <a:ln>
            <a:noFill/>
          </a:ln>
        </p:spPr>
      </p:pic>
      <p:cxnSp>
        <p:nvCxnSpPr>
          <p:cNvPr id="139" name="Google Shape;139;p26"/>
          <p:cNvCxnSpPr/>
          <p:nvPr/>
        </p:nvCxnSpPr>
        <p:spPr>
          <a:xfrm>
            <a:off x="1078243" y="3904742"/>
            <a:ext cx="439800" cy="0"/>
          </a:xfrm>
          <a:prstGeom prst="straightConnector1">
            <a:avLst/>
          </a:prstGeom>
          <a:noFill/>
          <a:ln cap="flat" cmpd="sng" w="19050">
            <a:solidFill>
              <a:srgbClr val="FFFFFF"/>
            </a:solidFill>
            <a:prstDash val="solid"/>
            <a:round/>
            <a:headEnd len="sm" w="sm" type="none"/>
            <a:tailEnd len="sm" w="sm" type="none"/>
          </a:ln>
        </p:spPr>
      </p:cxnSp>
      <p:cxnSp>
        <p:nvCxnSpPr>
          <p:cNvPr id="140" name="Google Shape;140;p26"/>
          <p:cNvCxnSpPr/>
          <p:nvPr/>
        </p:nvCxnSpPr>
        <p:spPr>
          <a:xfrm>
            <a:off x="7628133" y="3904742"/>
            <a:ext cx="439800" cy="0"/>
          </a:xfrm>
          <a:prstGeom prst="straightConnector1">
            <a:avLst/>
          </a:prstGeom>
          <a:noFill/>
          <a:ln cap="flat" cmpd="sng" w="19050">
            <a:solidFill>
              <a:srgbClr val="FFFFFF"/>
            </a:solidFill>
            <a:prstDash val="solid"/>
            <a:round/>
            <a:headEnd len="sm" w="sm" type="none"/>
            <a:tailEnd len="sm" w="sm" type="none"/>
          </a:ln>
        </p:spPr>
      </p:cxnSp>
      <p:sp>
        <p:nvSpPr>
          <p:cNvPr id="141" name="Google Shape;141;p26"/>
          <p:cNvSpPr/>
          <p:nvPr/>
        </p:nvSpPr>
        <p:spPr>
          <a:xfrm>
            <a:off x="1370842" y="3835763"/>
            <a:ext cx="158042" cy="158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AC0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2" name="Google Shape;142;p26"/>
          <p:cNvSpPr txBox="1"/>
          <p:nvPr/>
        </p:nvSpPr>
        <p:spPr>
          <a:xfrm>
            <a:off x="728288" y="1852325"/>
            <a:ext cx="7779000" cy="150120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Clr>
                <a:srgbClr val="000000"/>
              </a:buClr>
              <a:buSzPts val="4000"/>
              <a:buFont typeface="Arial"/>
              <a:buNone/>
            </a:pPr>
            <a:r>
              <a:rPr b="1" lang="en" sz="4600">
                <a:solidFill>
                  <a:srgbClr val="FCBF01"/>
                </a:solidFill>
                <a:latin typeface="League Spartan"/>
                <a:ea typeface="League Spartan"/>
                <a:cs typeface="League Spartan"/>
                <a:sym typeface="League Spartan"/>
              </a:rPr>
              <a:t>Student Org Training</a:t>
            </a:r>
            <a:endParaRPr b="1" sz="4600">
              <a:solidFill>
                <a:srgbClr val="FCBF01"/>
              </a:solidFill>
              <a:latin typeface="League Spartan"/>
              <a:ea typeface="League Spartan"/>
              <a:cs typeface="League Spartan"/>
              <a:sym typeface="League Spartan"/>
            </a:endParaRPr>
          </a:p>
          <a:p>
            <a:pPr indent="0" lvl="0" marL="0" marR="0" rtl="0" algn="ctr">
              <a:lnSpc>
                <a:spcPct val="112001"/>
              </a:lnSpc>
              <a:spcBef>
                <a:spcPts val="0"/>
              </a:spcBef>
              <a:spcAft>
                <a:spcPts val="0"/>
              </a:spcAft>
              <a:buClr>
                <a:srgbClr val="000000"/>
              </a:buClr>
              <a:buSzPts val="4000"/>
              <a:buFont typeface="Arial"/>
              <a:buNone/>
            </a:pPr>
            <a:r>
              <a:rPr b="1" lang="en" sz="4600">
                <a:solidFill>
                  <a:srgbClr val="FCBF01"/>
                </a:solidFill>
                <a:latin typeface="League Spartan"/>
                <a:ea typeface="League Spartan"/>
                <a:cs typeface="League Spartan"/>
                <a:sym typeface="League Spartan"/>
              </a:rPr>
              <a:t>Fall 2024</a:t>
            </a:r>
            <a:endParaRPr b="1" sz="4600">
              <a:solidFill>
                <a:srgbClr val="FCBF01"/>
              </a:solidFill>
              <a:latin typeface="League Spartan"/>
              <a:ea typeface="League Spartan"/>
              <a:cs typeface="League Spartan"/>
              <a:sym typeface="League Spartan"/>
            </a:endParaRPr>
          </a:p>
        </p:txBody>
      </p:sp>
      <p:sp>
        <p:nvSpPr>
          <p:cNvPr id="143" name="Google Shape;143;p26"/>
          <p:cNvSpPr/>
          <p:nvPr/>
        </p:nvSpPr>
        <p:spPr>
          <a:xfrm>
            <a:off x="7616633" y="3835763"/>
            <a:ext cx="158042" cy="158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AC0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pic>
        <p:nvPicPr>
          <p:cNvPr id="144" name="Google Shape;144;p26"/>
          <p:cNvPicPr preferRelativeResize="0"/>
          <p:nvPr/>
        </p:nvPicPr>
        <p:blipFill rotWithShape="1">
          <a:blip r:embed="rId7">
            <a:alphaModFix/>
          </a:blip>
          <a:srcRect b="0" l="0" r="0" t="0"/>
          <a:stretch/>
        </p:blipFill>
        <p:spPr>
          <a:xfrm>
            <a:off x="2025746" y="4229556"/>
            <a:ext cx="5184083" cy="6673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BF01"/>
        </a:solidFill>
      </p:bgPr>
    </p:bg>
    <p:spTree>
      <p:nvGrpSpPr>
        <p:cNvPr id="219" name="Shape 219"/>
        <p:cNvGrpSpPr/>
        <p:nvPr/>
      </p:nvGrpSpPr>
      <p:grpSpPr>
        <a:xfrm>
          <a:off x="0" y="0"/>
          <a:ext cx="0" cy="0"/>
          <a:chOff x="0" y="0"/>
          <a:chExt cx="0" cy="0"/>
        </a:xfrm>
      </p:grpSpPr>
      <p:pic>
        <p:nvPicPr>
          <p:cNvPr id="220" name="Google Shape;220;p35"/>
          <p:cNvPicPr preferRelativeResize="0"/>
          <p:nvPr/>
        </p:nvPicPr>
        <p:blipFill>
          <a:blip r:embed="rId3">
            <a:alphaModFix/>
          </a:blip>
          <a:stretch>
            <a:fillRect/>
          </a:stretch>
        </p:blipFill>
        <p:spPr>
          <a:xfrm>
            <a:off x="2205038" y="214313"/>
            <a:ext cx="4733925" cy="4714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24" name="Shape 224"/>
        <p:cNvGrpSpPr/>
        <p:nvPr/>
      </p:nvGrpSpPr>
      <p:grpSpPr>
        <a:xfrm>
          <a:off x="0" y="0"/>
          <a:ext cx="0" cy="0"/>
          <a:chOff x="0" y="0"/>
          <a:chExt cx="0" cy="0"/>
        </a:xfrm>
      </p:grpSpPr>
      <p:pic>
        <p:nvPicPr>
          <p:cNvPr id="225" name="Google Shape;225;p36"/>
          <p:cNvPicPr preferRelativeResize="0"/>
          <p:nvPr/>
        </p:nvPicPr>
        <p:blipFill rotWithShape="1">
          <a:blip r:embed="rId3">
            <a:alphaModFix amt="42000"/>
          </a:blip>
          <a:srcRect b="0" l="0" r="0" t="0"/>
          <a:stretch/>
        </p:blipFill>
        <p:spPr>
          <a:xfrm rot="2542120">
            <a:off x="4235335" y="-964296"/>
            <a:ext cx="2095493" cy="1982860"/>
          </a:xfrm>
          <a:prstGeom prst="rect">
            <a:avLst/>
          </a:prstGeom>
          <a:noFill/>
          <a:ln>
            <a:noFill/>
          </a:ln>
        </p:spPr>
      </p:pic>
      <p:sp>
        <p:nvSpPr>
          <p:cNvPr id="226" name="Google Shape;226;p36"/>
          <p:cNvSpPr/>
          <p:nvPr/>
        </p:nvSpPr>
        <p:spPr>
          <a:xfrm>
            <a:off x="5012549" y="1465700"/>
            <a:ext cx="7981102" cy="78105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7" name="Google Shape;227;p36"/>
          <p:cNvSpPr txBox="1"/>
          <p:nvPr/>
        </p:nvSpPr>
        <p:spPr>
          <a:xfrm>
            <a:off x="289988" y="1121525"/>
            <a:ext cx="5677800" cy="2130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700"/>
              <a:buFont typeface="Arial"/>
              <a:buNone/>
            </a:pPr>
            <a:r>
              <a:rPr b="1" i="0" lang="en" sz="5100" u="none" cap="none" strike="noStrike">
                <a:solidFill>
                  <a:srgbClr val="FFFFFF"/>
                </a:solidFill>
                <a:latin typeface="Arial"/>
                <a:ea typeface="Arial"/>
                <a:cs typeface="Arial"/>
                <a:sym typeface="Arial"/>
              </a:rPr>
              <a:t> </a:t>
            </a:r>
            <a:endParaRPr b="1" i="0" sz="51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6700"/>
              <a:buFont typeface="Arial"/>
              <a:buNone/>
            </a:pPr>
            <a:r>
              <a:t/>
            </a:r>
            <a:endParaRPr b="0" i="0" sz="6700" u="none" cap="none" strike="noStrike">
              <a:solidFill>
                <a:srgbClr val="FFFFFF"/>
              </a:solidFill>
              <a:latin typeface="Arial"/>
              <a:ea typeface="Arial"/>
              <a:cs typeface="Arial"/>
              <a:sym typeface="Arial"/>
            </a:endParaRPr>
          </a:p>
        </p:txBody>
      </p:sp>
      <p:sp>
        <p:nvSpPr>
          <p:cNvPr id="228" name="Google Shape;228;p36"/>
          <p:cNvSpPr txBox="1"/>
          <p:nvPr/>
        </p:nvSpPr>
        <p:spPr>
          <a:xfrm>
            <a:off x="134550" y="1465700"/>
            <a:ext cx="4878000" cy="2512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600"/>
              <a:buFont typeface="Arial"/>
              <a:buNone/>
            </a:pPr>
            <a:r>
              <a:rPr lang="en" sz="6800">
                <a:solidFill>
                  <a:srgbClr val="F1C024"/>
                </a:solidFill>
              </a:rPr>
              <a:t>Student </a:t>
            </a:r>
            <a:r>
              <a:rPr lang="en" sz="6800">
                <a:solidFill>
                  <a:srgbClr val="F1C024"/>
                </a:solidFill>
              </a:rPr>
              <a:t>Org</a:t>
            </a:r>
            <a:endParaRPr sz="6800">
              <a:solidFill>
                <a:srgbClr val="F1C024"/>
              </a:solidFill>
            </a:endParaRPr>
          </a:p>
          <a:p>
            <a:pPr indent="0" lvl="0" marL="0" marR="0" rtl="0" algn="ctr">
              <a:lnSpc>
                <a:spcPct val="140003"/>
              </a:lnSpc>
              <a:spcBef>
                <a:spcPts val="0"/>
              </a:spcBef>
              <a:spcAft>
                <a:spcPts val="0"/>
              </a:spcAft>
              <a:buClr>
                <a:srgbClr val="000000"/>
              </a:buClr>
              <a:buSzPts val="7600"/>
              <a:buFont typeface="Arial"/>
              <a:buNone/>
            </a:pPr>
            <a:r>
              <a:rPr lang="en" sz="6800">
                <a:solidFill>
                  <a:srgbClr val="F1C024"/>
                </a:solidFill>
              </a:rPr>
              <a:t>Policies</a:t>
            </a:r>
            <a:endParaRPr b="0" i="0" sz="7600" u="none" cap="none" strike="noStrike">
              <a:solidFill>
                <a:srgbClr val="F1C024"/>
              </a:solidFill>
              <a:latin typeface="Arial"/>
              <a:ea typeface="Arial"/>
              <a:cs typeface="Arial"/>
              <a:sym typeface="Arial"/>
            </a:endParaRPr>
          </a:p>
        </p:txBody>
      </p:sp>
      <p:pic>
        <p:nvPicPr>
          <p:cNvPr id="229" name="Google Shape;229;p36"/>
          <p:cNvPicPr preferRelativeResize="0"/>
          <p:nvPr/>
        </p:nvPicPr>
        <p:blipFill rotWithShape="1">
          <a:blip r:embed="rId4">
            <a:alphaModFix/>
          </a:blip>
          <a:srcRect b="0" l="0" r="0" t="0"/>
          <a:stretch/>
        </p:blipFill>
        <p:spPr>
          <a:xfrm>
            <a:off x="638556" y="514350"/>
            <a:ext cx="635472" cy="3023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33" name="Shape 233"/>
        <p:cNvGrpSpPr/>
        <p:nvPr/>
      </p:nvGrpSpPr>
      <p:grpSpPr>
        <a:xfrm>
          <a:off x="0" y="0"/>
          <a:ext cx="0" cy="0"/>
          <a:chOff x="0" y="0"/>
          <a:chExt cx="0" cy="0"/>
        </a:xfrm>
      </p:grpSpPr>
      <p:sp>
        <p:nvSpPr>
          <p:cNvPr id="234" name="Google Shape;234;p37"/>
          <p:cNvSpPr/>
          <p:nvPr/>
        </p:nvSpPr>
        <p:spPr>
          <a:xfrm rot="-3368179">
            <a:off x="-656494" y="-422159"/>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5" name="Google Shape;235;p37"/>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6" name="Google Shape;236;p37"/>
          <p:cNvSpPr txBox="1"/>
          <p:nvPr/>
        </p:nvSpPr>
        <p:spPr>
          <a:xfrm>
            <a:off x="1649898" y="449950"/>
            <a:ext cx="6114600" cy="5388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Clr>
                <a:srgbClr val="000000"/>
              </a:buClr>
              <a:buSzPts val="3500"/>
              <a:buFont typeface="Arial"/>
              <a:buNone/>
            </a:pPr>
            <a:r>
              <a:rPr b="1" lang="en" sz="3500" u="sng">
                <a:solidFill>
                  <a:schemeClr val="hlink"/>
                </a:solidFill>
                <a:hlinkClick r:id="rId3"/>
              </a:rPr>
              <a:t>Policies</a:t>
            </a:r>
            <a:r>
              <a:rPr b="1" lang="en" sz="3500">
                <a:solidFill>
                  <a:schemeClr val="lt1"/>
                </a:solidFill>
              </a:rPr>
              <a:t> Highlights</a:t>
            </a:r>
            <a:endParaRPr b="1" i="0" sz="3500" u="none" cap="none" strike="noStrike">
              <a:solidFill>
                <a:schemeClr val="lt1"/>
              </a:solidFill>
              <a:latin typeface="Arial"/>
              <a:ea typeface="Arial"/>
              <a:cs typeface="Arial"/>
              <a:sym typeface="Arial"/>
            </a:endParaRPr>
          </a:p>
        </p:txBody>
      </p:sp>
      <p:sp>
        <p:nvSpPr>
          <p:cNvPr id="237" name="Google Shape;237;p37"/>
          <p:cNvSpPr txBox="1"/>
          <p:nvPr/>
        </p:nvSpPr>
        <p:spPr>
          <a:xfrm>
            <a:off x="167500" y="1197200"/>
            <a:ext cx="8883000" cy="4002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800">
                <a:solidFill>
                  <a:srgbClr val="FCBF01"/>
                </a:solidFill>
              </a:rPr>
              <a:t>Please look over the entire list of Policies </a:t>
            </a:r>
            <a:endParaRPr sz="1800">
              <a:solidFill>
                <a:srgbClr val="FCBF01"/>
              </a:solidFill>
            </a:endParaRPr>
          </a:p>
          <a:p>
            <a:pPr indent="-330200" lvl="0" marL="457200" rtl="0" algn="l">
              <a:spcBef>
                <a:spcPts val="0"/>
              </a:spcBef>
              <a:spcAft>
                <a:spcPts val="0"/>
              </a:spcAft>
              <a:buClr>
                <a:srgbClr val="FCBF01"/>
              </a:buClr>
              <a:buSzPts val="1600"/>
              <a:buChar char="●"/>
            </a:pPr>
            <a:r>
              <a:rPr lang="en" sz="1600" u="sng">
                <a:solidFill>
                  <a:schemeClr val="accent5"/>
                </a:solidFill>
                <a:hlinkClick r:id="rId4">
                  <a:extLst>
                    <a:ext uri="{A12FA001-AC4F-418D-AE19-62706E023703}">
                      <ahyp:hlinkClr val="tx"/>
                    </a:ext>
                  </a:extLst>
                </a:hlinkClick>
              </a:rPr>
              <a:t>10 Member Policy</a:t>
            </a:r>
            <a:endParaRPr sz="1600">
              <a:solidFill>
                <a:srgbClr val="FCBF01"/>
              </a:solidFill>
            </a:endParaRPr>
          </a:p>
          <a:p>
            <a:pPr indent="-342900" lvl="0" marL="457200" rtl="0" algn="l">
              <a:spcBef>
                <a:spcPts val="0"/>
              </a:spcBef>
              <a:spcAft>
                <a:spcPts val="0"/>
              </a:spcAft>
              <a:buClr>
                <a:srgbClr val="FCBF01"/>
              </a:buClr>
              <a:buSzPts val="1800"/>
              <a:buChar char="●"/>
            </a:pPr>
            <a:r>
              <a:rPr lang="en" sz="1600">
                <a:solidFill>
                  <a:srgbClr val="FCBF01"/>
                </a:solidFill>
              </a:rPr>
              <a:t>All student organizations must have a current Maize Pages roster that includes 10 active members.</a:t>
            </a:r>
            <a:endParaRPr sz="1600">
              <a:solidFill>
                <a:srgbClr val="FCBF01"/>
              </a:solidFill>
            </a:endParaRPr>
          </a:p>
          <a:p>
            <a:pPr indent="-342900" lvl="0" marL="457200" rtl="0" algn="l">
              <a:spcBef>
                <a:spcPts val="0"/>
              </a:spcBef>
              <a:spcAft>
                <a:spcPts val="0"/>
              </a:spcAft>
              <a:buClr>
                <a:srgbClr val="FCBF01"/>
              </a:buClr>
              <a:buSzPts val="1800"/>
              <a:buChar char="●"/>
            </a:pPr>
            <a:r>
              <a:rPr lang="en" sz="1800" u="sng">
                <a:solidFill>
                  <a:schemeClr val="accent5"/>
                </a:solidFill>
                <a:hlinkClick r:id="rId5">
                  <a:extLst>
                    <a:ext uri="{A12FA001-AC4F-418D-AE19-62706E023703}">
                      <ahyp:hlinkClr val="tx"/>
                    </a:ext>
                  </a:extLst>
                </a:hlinkClick>
              </a:rPr>
              <a:t>Nondiscrimination Policy</a:t>
            </a:r>
            <a:endParaRPr sz="1800">
              <a:solidFill>
                <a:srgbClr val="FCBF01"/>
              </a:solidFill>
            </a:endParaRPr>
          </a:p>
          <a:p>
            <a:pPr indent="-323850" lvl="1" marL="914400" rtl="0" algn="l">
              <a:spcBef>
                <a:spcPts val="0"/>
              </a:spcBef>
              <a:spcAft>
                <a:spcPts val="0"/>
              </a:spcAft>
              <a:buClr>
                <a:srgbClr val="FCBF01"/>
              </a:buClr>
              <a:buSzPts val="1500"/>
              <a:buChar char="○"/>
            </a:pPr>
            <a:r>
              <a:rPr lang="en" sz="1500">
                <a:solidFill>
                  <a:srgbClr val="FCBF01"/>
                </a:solidFill>
              </a:rPr>
              <a:t>The University of Michigan, as an equal opportunity/affirmative action employer, complies with all applicable federal and state laws regarding nondiscrimination and affirmative action. </a:t>
            </a:r>
            <a:endParaRPr sz="1500">
              <a:solidFill>
                <a:srgbClr val="FCBF01"/>
              </a:solidFill>
            </a:endParaRPr>
          </a:p>
          <a:p>
            <a:pPr indent="-342900" lvl="0" marL="457200" rtl="0" algn="l">
              <a:spcBef>
                <a:spcPts val="0"/>
              </a:spcBef>
              <a:spcAft>
                <a:spcPts val="0"/>
              </a:spcAft>
              <a:buClr>
                <a:srgbClr val="FCBF01"/>
              </a:buClr>
              <a:buSzPts val="1800"/>
              <a:buChar char="●"/>
            </a:pPr>
            <a:r>
              <a:rPr lang="en" sz="1800" u="sng">
                <a:solidFill>
                  <a:schemeClr val="hlink"/>
                </a:solidFill>
                <a:hlinkClick r:id="rId6"/>
              </a:rPr>
              <a:t>No Hazing Policy</a:t>
            </a:r>
            <a:endParaRPr sz="1800">
              <a:solidFill>
                <a:srgbClr val="FCBF01"/>
              </a:solidFill>
            </a:endParaRPr>
          </a:p>
          <a:p>
            <a:pPr indent="-330200" lvl="1" marL="914400" rtl="0" algn="l">
              <a:spcBef>
                <a:spcPts val="0"/>
              </a:spcBef>
              <a:spcAft>
                <a:spcPts val="0"/>
              </a:spcAft>
              <a:buClr>
                <a:srgbClr val="FCBF01"/>
              </a:buClr>
              <a:buSzPts val="1600"/>
              <a:buChar char="○"/>
            </a:pPr>
            <a:r>
              <a:rPr lang="en" sz="1600">
                <a:solidFill>
                  <a:srgbClr val="FCBF01"/>
                </a:solidFill>
              </a:rPr>
              <a:t>The University of Michigan condemns hazing practices associated with membership, advancement, leadership or continued good standing in student organizations.</a:t>
            </a:r>
            <a:endParaRPr sz="1600">
              <a:solidFill>
                <a:srgbClr val="FCBF01"/>
              </a:solidFill>
            </a:endParaRPr>
          </a:p>
          <a:p>
            <a:pPr indent="-342900" lvl="0" marL="457200" rtl="0" algn="l">
              <a:spcBef>
                <a:spcPts val="0"/>
              </a:spcBef>
              <a:spcAft>
                <a:spcPts val="0"/>
              </a:spcAft>
              <a:buClr>
                <a:srgbClr val="FCBF01"/>
              </a:buClr>
              <a:buSzPts val="1800"/>
              <a:buChar char="●"/>
            </a:pPr>
            <a:r>
              <a:rPr lang="en" sz="1800" u="sng">
                <a:solidFill>
                  <a:schemeClr val="hlink"/>
                </a:solidFill>
                <a:hlinkClick r:id="rId7"/>
              </a:rPr>
              <a:t>Alcohol and Other Drugs Policy</a:t>
            </a:r>
            <a:endParaRPr sz="1800">
              <a:solidFill>
                <a:srgbClr val="FCBF01"/>
              </a:solidFill>
            </a:endParaRPr>
          </a:p>
          <a:p>
            <a:pPr indent="-317500" lvl="1" marL="914400" rtl="0" algn="l">
              <a:spcBef>
                <a:spcPts val="0"/>
              </a:spcBef>
              <a:spcAft>
                <a:spcPts val="0"/>
              </a:spcAft>
              <a:buClr>
                <a:srgbClr val="FCBF01"/>
              </a:buClr>
              <a:buSzPts val="1400"/>
              <a:buChar char="○"/>
            </a:pPr>
            <a:r>
              <a:rPr lang="en">
                <a:solidFill>
                  <a:srgbClr val="FCBF01"/>
                </a:solidFill>
              </a:rPr>
              <a:t>SSOs, by virtue of having all funds in University accounts, cannot purchase alcohol for any event. However, an SSO may conduct an event where alcohol is served if the event complies with the venue’s alcohol policy. Alcohol may be either donated or purchased by individuals, either in bulk or through a cash bar, but may never be served in violation of local, state, or federal law.</a:t>
            </a:r>
            <a:endParaRPr>
              <a:solidFill>
                <a:srgbClr val="FCBF01"/>
              </a:solidFill>
            </a:endParaRPr>
          </a:p>
          <a:p>
            <a:pPr indent="0" lvl="0" marL="0" rtl="0" algn="l">
              <a:spcBef>
                <a:spcPts val="0"/>
              </a:spcBef>
              <a:spcAft>
                <a:spcPts val="0"/>
              </a:spcAft>
              <a:buNone/>
            </a:pPr>
            <a:r>
              <a:t/>
            </a:r>
            <a:endParaRPr sz="2000">
              <a:solidFill>
                <a:srgbClr val="FCBF0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41" name="Shape 241"/>
        <p:cNvGrpSpPr/>
        <p:nvPr/>
      </p:nvGrpSpPr>
      <p:grpSpPr>
        <a:xfrm>
          <a:off x="0" y="0"/>
          <a:ext cx="0" cy="0"/>
          <a:chOff x="0" y="0"/>
          <a:chExt cx="0" cy="0"/>
        </a:xfrm>
      </p:grpSpPr>
      <p:sp>
        <p:nvSpPr>
          <p:cNvPr id="242" name="Google Shape;242;p38"/>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3" name="Google Shape;243;p38"/>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4" name="Google Shape;244;p38"/>
          <p:cNvSpPr txBox="1"/>
          <p:nvPr/>
        </p:nvSpPr>
        <p:spPr>
          <a:xfrm>
            <a:off x="1649898" y="449950"/>
            <a:ext cx="6114600" cy="5388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Clr>
                <a:srgbClr val="000000"/>
              </a:buClr>
              <a:buSzPts val="3500"/>
              <a:buFont typeface="Arial"/>
              <a:buNone/>
            </a:pPr>
            <a:r>
              <a:rPr b="1" lang="en" sz="3500" u="sng">
                <a:solidFill>
                  <a:schemeClr val="hlink"/>
                </a:solidFill>
                <a:hlinkClick r:id="rId3"/>
              </a:rPr>
              <a:t>Naming</a:t>
            </a:r>
            <a:endParaRPr b="1" i="0" sz="3500" u="none" cap="none" strike="noStrike">
              <a:solidFill>
                <a:schemeClr val="lt1"/>
              </a:solidFill>
              <a:latin typeface="Arial"/>
              <a:ea typeface="Arial"/>
              <a:cs typeface="Arial"/>
              <a:sym typeface="Arial"/>
            </a:endParaRPr>
          </a:p>
        </p:txBody>
      </p:sp>
      <p:sp>
        <p:nvSpPr>
          <p:cNvPr id="245" name="Google Shape;245;p38"/>
          <p:cNvSpPr txBox="1"/>
          <p:nvPr/>
        </p:nvSpPr>
        <p:spPr>
          <a:xfrm>
            <a:off x="473900" y="1338375"/>
            <a:ext cx="7795800" cy="341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700" u="none" cap="none" strike="noStrike">
              <a:solidFill>
                <a:srgbClr val="F1C024"/>
              </a:solidFill>
              <a:latin typeface="Calibri"/>
              <a:ea typeface="Calibri"/>
              <a:cs typeface="Calibri"/>
              <a:sym typeface="Calibri"/>
            </a:endParaRPr>
          </a:p>
          <a:p>
            <a:pPr indent="0" lvl="0" marL="0" marR="0" rtl="0" algn="l">
              <a:lnSpc>
                <a:spcPct val="100000"/>
              </a:lnSpc>
              <a:spcBef>
                <a:spcPts val="0"/>
              </a:spcBef>
              <a:spcAft>
                <a:spcPts val="0"/>
              </a:spcAft>
              <a:buNone/>
            </a:pPr>
            <a:r>
              <a:rPr b="1" lang="en">
                <a:solidFill>
                  <a:srgbClr val="F1C024"/>
                </a:solidFill>
              </a:rPr>
              <a:t>No organization may adopt a name which may be construed by the University community as misleading as to the nature of affiliation of the organization. This includes acronyms.</a:t>
            </a:r>
            <a:endParaRPr b="1">
              <a:solidFill>
                <a:srgbClr val="F1C024"/>
              </a:solidFill>
            </a:endParaRPr>
          </a:p>
          <a:p>
            <a:pPr indent="0" lvl="0" marL="914400" marR="0" rtl="0" algn="l">
              <a:lnSpc>
                <a:spcPct val="100000"/>
              </a:lnSpc>
              <a:spcBef>
                <a:spcPts val="0"/>
              </a:spcBef>
              <a:spcAft>
                <a:spcPts val="0"/>
              </a:spcAft>
              <a:buNone/>
            </a:pPr>
            <a:r>
              <a:t/>
            </a:r>
            <a:endParaRPr b="1">
              <a:solidFill>
                <a:srgbClr val="F1C024"/>
              </a:solidFill>
            </a:endParaRPr>
          </a:p>
          <a:p>
            <a:pPr indent="-317500" lvl="1" marL="914400" marR="0" rtl="0" algn="l">
              <a:lnSpc>
                <a:spcPct val="100000"/>
              </a:lnSpc>
              <a:spcBef>
                <a:spcPts val="0"/>
              </a:spcBef>
              <a:spcAft>
                <a:spcPts val="0"/>
              </a:spcAft>
              <a:buClr>
                <a:srgbClr val="F1C024"/>
              </a:buClr>
              <a:buSzPts val="1400"/>
              <a:buChar char="○"/>
            </a:pPr>
            <a:r>
              <a:rPr b="1" lang="en">
                <a:solidFill>
                  <a:srgbClr val="F1C024"/>
                </a:solidFill>
              </a:rPr>
              <a:t>VSOs may not use “University of Michigan,” UM, U-M, U of M, UMICH, or any other trademarked phrase at the beginning of their name, but are permitted to say Blank Club at the University of Michigan. Other trademarks, like Go Blue, cannot be used.  This policy includes all online platforms (social media, email, websites, etc.)</a:t>
            </a:r>
            <a:endParaRPr b="1">
              <a:solidFill>
                <a:srgbClr val="F1C024"/>
              </a:solidFill>
            </a:endParaRPr>
          </a:p>
          <a:p>
            <a:pPr indent="-317500" lvl="1" marL="914400" marR="0" rtl="0" algn="l">
              <a:lnSpc>
                <a:spcPct val="100000"/>
              </a:lnSpc>
              <a:spcBef>
                <a:spcPts val="0"/>
              </a:spcBef>
              <a:spcAft>
                <a:spcPts val="0"/>
              </a:spcAft>
              <a:buClr>
                <a:srgbClr val="F1C024"/>
              </a:buClr>
              <a:buSzPts val="1400"/>
              <a:buChar char="○"/>
            </a:pPr>
            <a:r>
              <a:rPr b="1" lang="en">
                <a:solidFill>
                  <a:srgbClr val="F1C024"/>
                </a:solidFill>
              </a:rPr>
              <a:t>Organizations cannot use other trademarked names. </a:t>
            </a:r>
            <a:endParaRPr b="1">
              <a:solidFill>
                <a:srgbClr val="F1C024"/>
              </a:solidFill>
            </a:endParaRPr>
          </a:p>
          <a:p>
            <a:pPr indent="-317500" lvl="1" marL="914400" marR="0" rtl="0" algn="l">
              <a:lnSpc>
                <a:spcPct val="100000"/>
              </a:lnSpc>
              <a:spcBef>
                <a:spcPts val="0"/>
              </a:spcBef>
              <a:spcAft>
                <a:spcPts val="0"/>
              </a:spcAft>
              <a:buClr>
                <a:srgbClr val="F1C024"/>
              </a:buClr>
              <a:buSzPts val="1400"/>
              <a:buChar char="○"/>
            </a:pPr>
            <a:r>
              <a:rPr b="1" lang="en">
                <a:solidFill>
                  <a:srgbClr val="F1C024"/>
                </a:solidFill>
              </a:rPr>
              <a:t>Organization names must be unique and distinguishable from existing student organizations. </a:t>
            </a:r>
            <a:endParaRPr b="1">
              <a:solidFill>
                <a:srgbClr val="F1C024"/>
              </a:solidFill>
            </a:endParaRPr>
          </a:p>
          <a:p>
            <a:pPr indent="-317500" lvl="1" marL="914400" marR="0" rtl="0" algn="l">
              <a:lnSpc>
                <a:spcPct val="100000"/>
              </a:lnSpc>
              <a:spcBef>
                <a:spcPts val="0"/>
              </a:spcBef>
              <a:spcAft>
                <a:spcPts val="0"/>
              </a:spcAft>
              <a:buClr>
                <a:srgbClr val="F1C024"/>
              </a:buClr>
              <a:buSzPts val="1400"/>
              <a:buChar char="○"/>
            </a:pPr>
            <a:r>
              <a:rPr b="1" lang="en">
                <a:solidFill>
                  <a:srgbClr val="F1C024"/>
                </a:solidFill>
              </a:rPr>
              <a:t>The naming policy also applies to all social media, emails, blogs, twitter &amp; facebook accounts, handles, URLs, etc.</a:t>
            </a:r>
            <a:endParaRPr b="1">
              <a:solidFill>
                <a:srgbClr val="F1C024"/>
              </a:solidFill>
            </a:endParaRPr>
          </a:p>
          <a:p>
            <a:pPr indent="0" lvl="0" marL="228600" marR="0" rtl="0" algn="l">
              <a:lnSpc>
                <a:spcPct val="100000"/>
              </a:lnSpc>
              <a:spcBef>
                <a:spcPts val="0"/>
              </a:spcBef>
              <a:spcAft>
                <a:spcPts val="0"/>
              </a:spcAft>
              <a:buNone/>
            </a:pPr>
            <a:r>
              <a:t/>
            </a:r>
            <a:endParaRPr b="0" i="0" sz="2100" u="none" cap="none" strike="noStrike">
              <a:solidFill>
                <a:srgbClr val="F1C024"/>
              </a:solidFill>
              <a:latin typeface="Arial"/>
              <a:ea typeface="Arial"/>
              <a:cs typeface="Arial"/>
              <a:sym typeface="Arial"/>
            </a:endParaRPr>
          </a:p>
          <a:p>
            <a:pPr indent="0" lvl="0" marL="0" marR="0" rtl="0" algn="l">
              <a:lnSpc>
                <a:spcPct val="140032"/>
              </a:lnSpc>
              <a:spcBef>
                <a:spcPts val="0"/>
              </a:spcBef>
              <a:spcAft>
                <a:spcPts val="0"/>
              </a:spcAft>
              <a:buClr>
                <a:srgbClr val="000000"/>
              </a:buClr>
              <a:buSzPts val="1200"/>
              <a:buFont typeface="Arial"/>
              <a:buNone/>
            </a:pPr>
            <a:r>
              <a:t/>
            </a:r>
            <a:endParaRPr b="1" i="0" sz="1200" u="none" cap="none" strike="noStrike">
              <a:solidFill>
                <a:srgbClr val="F1C024"/>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49" name="Shape 249"/>
        <p:cNvGrpSpPr/>
        <p:nvPr/>
      </p:nvGrpSpPr>
      <p:grpSpPr>
        <a:xfrm>
          <a:off x="0" y="0"/>
          <a:ext cx="0" cy="0"/>
          <a:chOff x="0" y="0"/>
          <a:chExt cx="0" cy="0"/>
        </a:xfrm>
      </p:grpSpPr>
      <p:sp>
        <p:nvSpPr>
          <p:cNvPr id="250" name="Google Shape;250;p39"/>
          <p:cNvSpPr/>
          <p:nvPr/>
        </p:nvSpPr>
        <p:spPr>
          <a:xfrm>
            <a:off x="6638199" y="0"/>
            <a:ext cx="2505435" cy="5143579"/>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pic>
        <p:nvPicPr>
          <p:cNvPr id="251" name="Google Shape;251;p39"/>
          <p:cNvPicPr preferRelativeResize="0"/>
          <p:nvPr/>
        </p:nvPicPr>
        <p:blipFill rotWithShape="1">
          <a:blip r:embed="rId3">
            <a:alphaModFix amt="29000"/>
          </a:blip>
          <a:srcRect b="0" l="0" r="0" t="0"/>
          <a:stretch/>
        </p:blipFill>
        <p:spPr>
          <a:xfrm rot="2700000">
            <a:off x="7097474" y="1815595"/>
            <a:ext cx="1218740" cy="1161127"/>
          </a:xfrm>
          <a:prstGeom prst="rect">
            <a:avLst/>
          </a:prstGeom>
          <a:noFill/>
          <a:ln>
            <a:noFill/>
          </a:ln>
        </p:spPr>
      </p:pic>
      <p:pic>
        <p:nvPicPr>
          <p:cNvPr id="252" name="Google Shape;252;p39"/>
          <p:cNvPicPr preferRelativeResize="0"/>
          <p:nvPr/>
        </p:nvPicPr>
        <p:blipFill rotWithShape="1">
          <a:blip r:embed="rId4">
            <a:alphaModFix/>
          </a:blip>
          <a:srcRect b="0" l="0" r="0" t="0"/>
          <a:stretch/>
        </p:blipFill>
        <p:spPr>
          <a:xfrm>
            <a:off x="514350" y="392003"/>
            <a:ext cx="635472" cy="302312"/>
          </a:xfrm>
          <a:prstGeom prst="rect">
            <a:avLst/>
          </a:prstGeom>
          <a:noFill/>
          <a:ln>
            <a:noFill/>
          </a:ln>
        </p:spPr>
      </p:pic>
      <p:pic>
        <p:nvPicPr>
          <p:cNvPr id="253" name="Google Shape;253;p39"/>
          <p:cNvPicPr preferRelativeResize="0"/>
          <p:nvPr/>
        </p:nvPicPr>
        <p:blipFill>
          <a:blip r:embed="rId5">
            <a:alphaModFix/>
          </a:blip>
          <a:stretch>
            <a:fillRect/>
          </a:stretch>
        </p:blipFill>
        <p:spPr>
          <a:xfrm>
            <a:off x="1405300" y="762240"/>
            <a:ext cx="6333399" cy="36190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57" name="Shape 257"/>
        <p:cNvGrpSpPr/>
        <p:nvPr/>
      </p:nvGrpSpPr>
      <p:grpSpPr>
        <a:xfrm>
          <a:off x="0" y="0"/>
          <a:ext cx="0" cy="0"/>
          <a:chOff x="0" y="0"/>
          <a:chExt cx="0" cy="0"/>
        </a:xfrm>
      </p:grpSpPr>
      <p:sp>
        <p:nvSpPr>
          <p:cNvPr id="258" name="Google Shape;258;p40"/>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9" name="Google Shape;259;p40"/>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0" name="Google Shape;260;p40"/>
          <p:cNvSpPr txBox="1"/>
          <p:nvPr/>
        </p:nvSpPr>
        <p:spPr>
          <a:xfrm>
            <a:off x="1649898" y="449950"/>
            <a:ext cx="6114600" cy="5388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Clr>
                <a:srgbClr val="000000"/>
              </a:buClr>
              <a:buSzPts val="3500"/>
              <a:buFont typeface="Arial"/>
              <a:buNone/>
            </a:pPr>
            <a:r>
              <a:rPr b="1" lang="en" sz="3500" u="sng">
                <a:solidFill>
                  <a:schemeClr val="hlink"/>
                </a:solidFill>
                <a:hlinkClick r:id="rId3"/>
              </a:rPr>
              <a:t>Logos</a:t>
            </a:r>
            <a:endParaRPr b="1" i="0" sz="3500" u="none" cap="none" strike="noStrike">
              <a:solidFill>
                <a:schemeClr val="lt1"/>
              </a:solidFill>
              <a:latin typeface="Arial"/>
              <a:ea typeface="Arial"/>
              <a:cs typeface="Arial"/>
              <a:sym typeface="Arial"/>
            </a:endParaRPr>
          </a:p>
        </p:txBody>
      </p:sp>
      <p:sp>
        <p:nvSpPr>
          <p:cNvPr id="261" name="Google Shape;261;p40"/>
          <p:cNvSpPr txBox="1"/>
          <p:nvPr/>
        </p:nvSpPr>
        <p:spPr>
          <a:xfrm>
            <a:off x="473900" y="1338375"/>
            <a:ext cx="7795800" cy="1477800"/>
          </a:xfrm>
          <a:prstGeom prst="rect">
            <a:avLst/>
          </a:prstGeom>
          <a:noFill/>
          <a:ln>
            <a:noFill/>
          </a:ln>
        </p:spPr>
        <p:txBody>
          <a:bodyPr anchorCtr="0" anchor="t" bIns="0" lIns="0" spcFirstLastPara="1" rIns="0" wrap="square" tIns="0">
            <a:spAutoFit/>
          </a:bodyPr>
          <a:lstStyle/>
          <a:p>
            <a:pPr indent="-361950" lvl="0" marL="457200" marR="0" rtl="0" algn="l">
              <a:lnSpc>
                <a:spcPct val="100000"/>
              </a:lnSpc>
              <a:spcBef>
                <a:spcPts val="0"/>
              </a:spcBef>
              <a:spcAft>
                <a:spcPts val="0"/>
              </a:spcAft>
              <a:buClr>
                <a:srgbClr val="F1C024"/>
              </a:buClr>
              <a:buSzPts val="2100"/>
              <a:buFont typeface="Calibri"/>
              <a:buChar char="●"/>
            </a:pPr>
            <a:r>
              <a:rPr lang="en" sz="2100">
                <a:solidFill>
                  <a:srgbClr val="F1C024"/>
                </a:solidFill>
                <a:latin typeface="Calibri"/>
                <a:ea typeface="Calibri"/>
                <a:cs typeface="Calibri"/>
                <a:sym typeface="Calibri"/>
              </a:rPr>
              <a:t>When creating your logo organizations also have various rules and regulations around the use of University trademarks.  </a:t>
            </a:r>
            <a:endParaRPr sz="2100">
              <a:solidFill>
                <a:srgbClr val="F1C024"/>
              </a:solidFill>
              <a:latin typeface="Calibri"/>
              <a:ea typeface="Calibri"/>
              <a:cs typeface="Calibri"/>
              <a:sym typeface="Calibri"/>
            </a:endParaRPr>
          </a:p>
          <a:p>
            <a:pPr indent="-361950" lvl="0" marL="457200" marR="0" rtl="0" algn="l">
              <a:lnSpc>
                <a:spcPct val="100000"/>
              </a:lnSpc>
              <a:spcBef>
                <a:spcPts val="0"/>
              </a:spcBef>
              <a:spcAft>
                <a:spcPts val="0"/>
              </a:spcAft>
              <a:buClr>
                <a:srgbClr val="F1C024"/>
              </a:buClr>
              <a:buSzPts val="2100"/>
              <a:buFont typeface="Calibri"/>
              <a:buChar char="●"/>
            </a:pPr>
            <a:r>
              <a:rPr lang="en" sz="2100">
                <a:solidFill>
                  <a:srgbClr val="F1C024"/>
                </a:solidFill>
                <a:latin typeface="Calibri"/>
                <a:ea typeface="Calibri"/>
                <a:cs typeface="Calibri"/>
                <a:sym typeface="Calibri"/>
              </a:rPr>
              <a:t>VSOs and SSOs both have a relationship to the </a:t>
            </a:r>
            <a:r>
              <a:rPr lang="en" sz="2100">
                <a:solidFill>
                  <a:srgbClr val="F1C024"/>
                </a:solidFill>
                <a:latin typeface="Calibri"/>
                <a:ea typeface="Calibri"/>
                <a:cs typeface="Calibri"/>
                <a:sym typeface="Calibri"/>
              </a:rPr>
              <a:t>University</a:t>
            </a:r>
            <a:r>
              <a:rPr lang="en" sz="2100">
                <a:solidFill>
                  <a:srgbClr val="F1C024"/>
                </a:solidFill>
                <a:latin typeface="Calibri"/>
                <a:ea typeface="Calibri"/>
                <a:cs typeface="Calibri"/>
                <a:sym typeface="Calibri"/>
              </a:rPr>
              <a:t>, and each organization type has its own guidelines for proper brand usage.</a:t>
            </a:r>
            <a:endParaRPr b="0" i="0" sz="3500" u="none" cap="none" strike="noStrike">
              <a:solidFill>
                <a:srgbClr val="F1C024"/>
              </a:solidFill>
              <a:latin typeface="Arial"/>
              <a:ea typeface="Arial"/>
              <a:cs typeface="Arial"/>
              <a:sym typeface="Arial"/>
            </a:endParaRPr>
          </a:p>
          <a:p>
            <a:pPr indent="0" lvl="0" marL="0" marR="0" rtl="0" algn="l">
              <a:lnSpc>
                <a:spcPct val="140032"/>
              </a:lnSpc>
              <a:spcBef>
                <a:spcPts val="0"/>
              </a:spcBef>
              <a:spcAft>
                <a:spcPts val="0"/>
              </a:spcAft>
              <a:buClr>
                <a:srgbClr val="000000"/>
              </a:buClr>
              <a:buSzPts val="1200"/>
              <a:buFont typeface="Arial"/>
              <a:buNone/>
            </a:pPr>
            <a:r>
              <a:t/>
            </a:r>
            <a:endParaRPr b="1" i="0" sz="1200" u="none" cap="none" strike="noStrike">
              <a:solidFill>
                <a:srgbClr val="F1C024"/>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65" name="Shape 265"/>
        <p:cNvGrpSpPr/>
        <p:nvPr/>
      </p:nvGrpSpPr>
      <p:grpSpPr>
        <a:xfrm>
          <a:off x="0" y="0"/>
          <a:ext cx="0" cy="0"/>
          <a:chOff x="0" y="0"/>
          <a:chExt cx="0" cy="0"/>
        </a:xfrm>
      </p:grpSpPr>
      <p:pic>
        <p:nvPicPr>
          <p:cNvPr id="266" name="Google Shape;266;p41"/>
          <p:cNvPicPr preferRelativeResize="0"/>
          <p:nvPr/>
        </p:nvPicPr>
        <p:blipFill rotWithShape="1">
          <a:blip r:embed="rId3">
            <a:alphaModFix amt="42000"/>
          </a:blip>
          <a:srcRect b="0" l="0" r="0" t="0"/>
          <a:stretch/>
        </p:blipFill>
        <p:spPr>
          <a:xfrm rot="2542121">
            <a:off x="3981449" y="-871695"/>
            <a:ext cx="2588312" cy="2545346"/>
          </a:xfrm>
          <a:prstGeom prst="rect">
            <a:avLst/>
          </a:prstGeom>
          <a:noFill/>
          <a:ln>
            <a:noFill/>
          </a:ln>
        </p:spPr>
      </p:pic>
      <p:sp>
        <p:nvSpPr>
          <p:cNvPr id="267" name="Google Shape;267;p41"/>
          <p:cNvSpPr/>
          <p:nvPr/>
        </p:nvSpPr>
        <p:spPr>
          <a:xfrm>
            <a:off x="5012539" y="514350"/>
            <a:ext cx="8723898" cy="8763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8" name="Google Shape;268;p41"/>
          <p:cNvSpPr txBox="1"/>
          <p:nvPr/>
        </p:nvSpPr>
        <p:spPr>
          <a:xfrm>
            <a:off x="514350" y="756599"/>
            <a:ext cx="5016000" cy="3509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200"/>
              <a:buFont typeface="Arial"/>
              <a:buNone/>
            </a:pPr>
            <a:r>
              <a:rPr b="1" lang="en" sz="5700">
                <a:solidFill>
                  <a:srgbClr val="FCBF01"/>
                </a:solidFill>
              </a:rPr>
              <a:t>Student Org Registration- A TWO STEP PROCESS</a:t>
            </a:r>
            <a:endParaRPr b="1" i="0" sz="5700" u="none" cap="none" strike="noStrike">
              <a:solidFill>
                <a:schemeClr val="lt1"/>
              </a:solidFill>
              <a:latin typeface="Arial"/>
              <a:ea typeface="Arial"/>
              <a:cs typeface="Arial"/>
              <a:sym typeface="Arial"/>
            </a:endParaRPr>
          </a:p>
        </p:txBody>
      </p:sp>
      <p:pic>
        <p:nvPicPr>
          <p:cNvPr id="269" name="Google Shape;269;p41"/>
          <p:cNvPicPr preferRelativeResize="0"/>
          <p:nvPr/>
        </p:nvPicPr>
        <p:blipFill rotWithShape="1">
          <a:blip r:embed="rId4">
            <a:alphaModFix/>
          </a:blip>
          <a:srcRect b="0" l="0" r="0" t="0"/>
          <a:stretch/>
        </p:blipFill>
        <p:spPr>
          <a:xfrm>
            <a:off x="514350" y="400978"/>
            <a:ext cx="635472" cy="3023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73" name="Shape 273"/>
        <p:cNvGrpSpPr/>
        <p:nvPr/>
      </p:nvGrpSpPr>
      <p:grpSpPr>
        <a:xfrm>
          <a:off x="0" y="0"/>
          <a:ext cx="0" cy="0"/>
          <a:chOff x="0" y="0"/>
          <a:chExt cx="0" cy="0"/>
        </a:xfrm>
      </p:grpSpPr>
      <p:pic>
        <p:nvPicPr>
          <p:cNvPr id="274" name="Google Shape;274;p42"/>
          <p:cNvPicPr preferRelativeResize="0"/>
          <p:nvPr/>
        </p:nvPicPr>
        <p:blipFill rotWithShape="1">
          <a:blip r:embed="rId3">
            <a:alphaModFix amt="42000"/>
          </a:blip>
          <a:srcRect b="0" l="0" r="0" t="0"/>
          <a:stretch/>
        </p:blipFill>
        <p:spPr>
          <a:xfrm rot="2542121">
            <a:off x="4631774" y="-989945"/>
            <a:ext cx="2588312" cy="2545346"/>
          </a:xfrm>
          <a:prstGeom prst="rect">
            <a:avLst/>
          </a:prstGeom>
          <a:noFill/>
          <a:ln>
            <a:noFill/>
          </a:ln>
        </p:spPr>
      </p:pic>
      <p:sp>
        <p:nvSpPr>
          <p:cNvPr id="275" name="Google Shape;275;p42"/>
          <p:cNvSpPr/>
          <p:nvPr/>
        </p:nvSpPr>
        <p:spPr>
          <a:xfrm>
            <a:off x="5739626" y="821550"/>
            <a:ext cx="7996906" cy="8461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6" name="Google Shape;276;p42"/>
          <p:cNvSpPr txBox="1"/>
          <p:nvPr/>
        </p:nvSpPr>
        <p:spPr>
          <a:xfrm>
            <a:off x="389200" y="821549"/>
            <a:ext cx="5096700" cy="400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200"/>
              <a:buFont typeface="Arial"/>
              <a:buNone/>
            </a:pPr>
            <a:r>
              <a:rPr b="1" lang="en" sz="5200">
                <a:solidFill>
                  <a:srgbClr val="FCBF01"/>
                </a:solidFill>
              </a:rPr>
              <a:t>Registration Overview:</a:t>
            </a:r>
            <a:endParaRPr b="1" sz="5200">
              <a:solidFill>
                <a:srgbClr val="FCBF01"/>
              </a:solidFill>
            </a:endParaRPr>
          </a:p>
          <a:p>
            <a:pPr indent="0" lvl="0" marL="0" marR="0" rtl="0" algn="ctr">
              <a:lnSpc>
                <a:spcPct val="100000"/>
              </a:lnSpc>
              <a:spcBef>
                <a:spcPts val="0"/>
              </a:spcBef>
              <a:spcAft>
                <a:spcPts val="0"/>
              </a:spcAft>
              <a:buClr>
                <a:srgbClr val="000000"/>
              </a:buClr>
              <a:buSzPts val="6200"/>
              <a:buFont typeface="Arial"/>
              <a:buNone/>
            </a:pPr>
            <a:r>
              <a:rPr b="1" lang="en" sz="5200">
                <a:solidFill>
                  <a:srgbClr val="FCBF01"/>
                </a:solidFill>
              </a:rPr>
              <a:t>Center for Campus Involvement</a:t>
            </a:r>
            <a:endParaRPr b="1" i="0" sz="5200" u="none" cap="none" strike="noStrike">
              <a:solidFill>
                <a:schemeClr val="lt1"/>
              </a:solidFill>
              <a:latin typeface="Arial"/>
              <a:ea typeface="Arial"/>
              <a:cs typeface="Arial"/>
              <a:sym typeface="Arial"/>
            </a:endParaRPr>
          </a:p>
        </p:txBody>
      </p:sp>
      <p:pic>
        <p:nvPicPr>
          <p:cNvPr id="277" name="Google Shape;277;p42"/>
          <p:cNvPicPr preferRelativeResize="0"/>
          <p:nvPr/>
        </p:nvPicPr>
        <p:blipFill rotWithShape="1">
          <a:blip r:embed="rId4">
            <a:alphaModFix/>
          </a:blip>
          <a:srcRect b="0" l="0" r="0" t="0"/>
          <a:stretch/>
        </p:blipFill>
        <p:spPr>
          <a:xfrm>
            <a:off x="514350" y="400978"/>
            <a:ext cx="635472" cy="302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81" name="Shape 281"/>
        <p:cNvGrpSpPr/>
        <p:nvPr/>
      </p:nvGrpSpPr>
      <p:grpSpPr>
        <a:xfrm>
          <a:off x="0" y="0"/>
          <a:ext cx="0" cy="0"/>
          <a:chOff x="0" y="0"/>
          <a:chExt cx="0" cy="0"/>
        </a:xfrm>
      </p:grpSpPr>
      <p:sp>
        <p:nvSpPr>
          <p:cNvPr id="282" name="Google Shape;282;p43"/>
          <p:cNvSpPr/>
          <p:nvPr/>
        </p:nvSpPr>
        <p:spPr>
          <a:xfrm>
            <a:off x="1250" y="4206782"/>
            <a:ext cx="9144704" cy="933021"/>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pic>
        <p:nvPicPr>
          <p:cNvPr id="283" name="Google Shape;283;p43"/>
          <p:cNvPicPr preferRelativeResize="0"/>
          <p:nvPr/>
        </p:nvPicPr>
        <p:blipFill rotWithShape="1">
          <a:blip r:embed="rId3">
            <a:alphaModFix amt="29000"/>
          </a:blip>
          <a:srcRect b="0" l="0" r="0" t="0"/>
          <a:stretch/>
        </p:blipFill>
        <p:spPr>
          <a:xfrm rot="2700000">
            <a:off x="7347978" y="260840"/>
            <a:ext cx="1218740" cy="1161127"/>
          </a:xfrm>
          <a:prstGeom prst="rect">
            <a:avLst/>
          </a:prstGeom>
          <a:noFill/>
          <a:ln>
            <a:noFill/>
          </a:ln>
        </p:spPr>
      </p:pic>
      <p:sp>
        <p:nvSpPr>
          <p:cNvPr id="284" name="Google Shape;284;p43"/>
          <p:cNvSpPr txBox="1"/>
          <p:nvPr/>
        </p:nvSpPr>
        <p:spPr>
          <a:xfrm>
            <a:off x="1497088" y="372875"/>
            <a:ext cx="5271600" cy="58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0"/>
              <a:buFont typeface="Arial"/>
              <a:buNone/>
            </a:pPr>
            <a:r>
              <a:rPr b="1" lang="en" sz="3800">
                <a:solidFill>
                  <a:schemeClr val="lt1"/>
                </a:solidFill>
              </a:rPr>
              <a:t>All Organizations</a:t>
            </a:r>
            <a:endParaRPr b="0" i="0" sz="700" u="none" cap="none" strike="noStrike">
              <a:solidFill>
                <a:srgbClr val="000000"/>
              </a:solidFill>
              <a:latin typeface="Arial"/>
              <a:ea typeface="Arial"/>
              <a:cs typeface="Arial"/>
              <a:sym typeface="Arial"/>
            </a:endParaRPr>
          </a:p>
        </p:txBody>
      </p:sp>
      <p:pic>
        <p:nvPicPr>
          <p:cNvPr id="285" name="Google Shape;285;p43"/>
          <p:cNvPicPr preferRelativeResize="0"/>
          <p:nvPr/>
        </p:nvPicPr>
        <p:blipFill rotWithShape="1">
          <a:blip r:embed="rId4">
            <a:alphaModFix/>
          </a:blip>
          <a:srcRect b="0" l="0" r="0" t="0"/>
          <a:stretch/>
        </p:blipFill>
        <p:spPr>
          <a:xfrm>
            <a:off x="514350" y="372880"/>
            <a:ext cx="635472" cy="302312"/>
          </a:xfrm>
          <a:prstGeom prst="rect">
            <a:avLst/>
          </a:prstGeom>
          <a:noFill/>
          <a:ln>
            <a:noFill/>
          </a:ln>
        </p:spPr>
      </p:pic>
      <p:sp>
        <p:nvSpPr>
          <p:cNvPr id="286" name="Google Shape;286;p43"/>
          <p:cNvSpPr txBox="1"/>
          <p:nvPr/>
        </p:nvSpPr>
        <p:spPr>
          <a:xfrm>
            <a:off x="152175" y="1246700"/>
            <a:ext cx="8375100" cy="3893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CBF01"/>
              </a:buClr>
              <a:buSzPts val="2000"/>
              <a:buChar char="●"/>
            </a:pPr>
            <a:r>
              <a:rPr lang="en" sz="2000">
                <a:solidFill>
                  <a:srgbClr val="FCBF01"/>
                </a:solidFill>
              </a:rPr>
              <a:t>Items all student organizations will need to register:</a:t>
            </a:r>
            <a:endParaRPr sz="2000">
              <a:solidFill>
                <a:srgbClr val="FCBF01"/>
              </a:solidFill>
            </a:endParaRPr>
          </a:p>
          <a:p>
            <a:pPr indent="0" lvl="0" marL="457200" rtl="0" algn="l">
              <a:spcBef>
                <a:spcPts val="0"/>
              </a:spcBef>
              <a:spcAft>
                <a:spcPts val="0"/>
              </a:spcAft>
              <a:buNone/>
            </a:pPr>
            <a:r>
              <a:t/>
            </a:r>
            <a:endParaRPr sz="2000">
              <a:solidFill>
                <a:srgbClr val="FCBF01"/>
              </a:solidFill>
            </a:endParaRPr>
          </a:p>
          <a:p>
            <a:pPr indent="-355600" lvl="1" marL="914400" rtl="0" algn="l">
              <a:spcBef>
                <a:spcPts val="0"/>
              </a:spcBef>
              <a:spcAft>
                <a:spcPts val="0"/>
              </a:spcAft>
              <a:buClr>
                <a:srgbClr val="FCBF01"/>
              </a:buClr>
              <a:buSzPts val="2000"/>
              <a:buChar char="○"/>
            </a:pPr>
            <a:r>
              <a:rPr lang="en" sz="2000">
                <a:solidFill>
                  <a:srgbClr val="FCBF01"/>
                </a:solidFill>
              </a:rPr>
              <a:t>Names and emails of entire membership roster. </a:t>
            </a:r>
            <a:endParaRPr sz="2000">
              <a:solidFill>
                <a:srgbClr val="FCBF01"/>
              </a:solidFill>
            </a:endParaRPr>
          </a:p>
          <a:p>
            <a:pPr indent="-355600" lvl="2" marL="1371600" rtl="0" algn="l">
              <a:spcBef>
                <a:spcPts val="0"/>
              </a:spcBef>
              <a:spcAft>
                <a:spcPts val="0"/>
              </a:spcAft>
              <a:buClr>
                <a:srgbClr val="FCBF01"/>
              </a:buClr>
              <a:buSzPts val="2000"/>
              <a:buChar char="■"/>
            </a:pPr>
            <a:r>
              <a:rPr lang="en" sz="2000">
                <a:solidFill>
                  <a:srgbClr val="FCBF01"/>
                </a:solidFill>
              </a:rPr>
              <a:t>Rosters must have a minimum of 10 currently enrolled UM Students and majority (51%) membership being UM students</a:t>
            </a:r>
            <a:endParaRPr sz="2000">
              <a:solidFill>
                <a:srgbClr val="FCBF01"/>
              </a:solidFill>
            </a:endParaRPr>
          </a:p>
          <a:p>
            <a:pPr indent="-355600" lvl="1" marL="914400" rtl="0" algn="l">
              <a:spcBef>
                <a:spcPts val="0"/>
              </a:spcBef>
              <a:spcAft>
                <a:spcPts val="0"/>
              </a:spcAft>
              <a:buClr>
                <a:srgbClr val="FCBF01"/>
              </a:buClr>
              <a:buSzPts val="2000"/>
              <a:buChar char="○"/>
            </a:pPr>
            <a:r>
              <a:rPr lang="en" sz="2000">
                <a:solidFill>
                  <a:srgbClr val="FCBF01"/>
                </a:solidFill>
              </a:rPr>
              <a:t>An organization profile picture</a:t>
            </a:r>
            <a:endParaRPr sz="2000">
              <a:solidFill>
                <a:srgbClr val="FCBF01"/>
              </a:solidFill>
            </a:endParaRPr>
          </a:p>
          <a:p>
            <a:pPr indent="-355600" lvl="1" marL="914400" rtl="0" algn="l">
              <a:spcBef>
                <a:spcPts val="0"/>
              </a:spcBef>
              <a:spcAft>
                <a:spcPts val="0"/>
              </a:spcAft>
              <a:buClr>
                <a:srgbClr val="FCBF01"/>
              </a:buClr>
              <a:buSzPts val="2000"/>
              <a:buChar char="○"/>
            </a:pPr>
            <a:r>
              <a:rPr lang="en" sz="2000">
                <a:solidFill>
                  <a:srgbClr val="FCBF01"/>
                </a:solidFill>
              </a:rPr>
              <a:t>E-mail of a primary contact</a:t>
            </a:r>
            <a:endParaRPr sz="2000">
              <a:solidFill>
                <a:srgbClr val="FCBF0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90" name="Shape 290"/>
        <p:cNvGrpSpPr/>
        <p:nvPr/>
      </p:nvGrpSpPr>
      <p:grpSpPr>
        <a:xfrm>
          <a:off x="0" y="0"/>
          <a:ext cx="0" cy="0"/>
          <a:chOff x="0" y="0"/>
          <a:chExt cx="0" cy="0"/>
        </a:xfrm>
      </p:grpSpPr>
      <p:sp>
        <p:nvSpPr>
          <p:cNvPr id="291" name="Google Shape;291;p44"/>
          <p:cNvSpPr/>
          <p:nvPr/>
        </p:nvSpPr>
        <p:spPr>
          <a:xfrm>
            <a:off x="1250" y="4206782"/>
            <a:ext cx="9144704" cy="933021"/>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pic>
        <p:nvPicPr>
          <p:cNvPr id="292" name="Google Shape;292;p44"/>
          <p:cNvPicPr preferRelativeResize="0"/>
          <p:nvPr/>
        </p:nvPicPr>
        <p:blipFill rotWithShape="1">
          <a:blip r:embed="rId3">
            <a:alphaModFix amt="29000"/>
          </a:blip>
          <a:srcRect b="0" l="0" r="0" t="0"/>
          <a:stretch/>
        </p:blipFill>
        <p:spPr>
          <a:xfrm rot="2700000">
            <a:off x="7347978" y="260840"/>
            <a:ext cx="1218740" cy="1161127"/>
          </a:xfrm>
          <a:prstGeom prst="rect">
            <a:avLst/>
          </a:prstGeom>
          <a:noFill/>
          <a:ln>
            <a:noFill/>
          </a:ln>
        </p:spPr>
      </p:pic>
      <p:sp>
        <p:nvSpPr>
          <p:cNvPr id="293" name="Google Shape;293;p44"/>
          <p:cNvSpPr txBox="1"/>
          <p:nvPr/>
        </p:nvSpPr>
        <p:spPr>
          <a:xfrm>
            <a:off x="1497088" y="372875"/>
            <a:ext cx="5271600" cy="58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0"/>
              <a:buFont typeface="Arial"/>
              <a:buNone/>
            </a:pPr>
            <a:r>
              <a:rPr b="1" lang="en" sz="3800">
                <a:solidFill>
                  <a:schemeClr val="lt1"/>
                </a:solidFill>
              </a:rPr>
              <a:t>New Organizations</a:t>
            </a:r>
            <a:endParaRPr b="0" i="0" sz="700" u="none" cap="none" strike="noStrike">
              <a:solidFill>
                <a:srgbClr val="000000"/>
              </a:solidFill>
              <a:latin typeface="Arial"/>
              <a:ea typeface="Arial"/>
              <a:cs typeface="Arial"/>
              <a:sym typeface="Arial"/>
            </a:endParaRPr>
          </a:p>
        </p:txBody>
      </p:sp>
      <p:pic>
        <p:nvPicPr>
          <p:cNvPr id="294" name="Google Shape;294;p44"/>
          <p:cNvPicPr preferRelativeResize="0"/>
          <p:nvPr/>
        </p:nvPicPr>
        <p:blipFill rotWithShape="1">
          <a:blip r:embed="rId4">
            <a:alphaModFix/>
          </a:blip>
          <a:srcRect b="0" l="0" r="0" t="0"/>
          <a:stretch/>
        </p:blipFill>
        <p:spPr>
          <a:xfrm>
            <a:off x="514350" y="372880"/>
            <a:ext cx="635472" cy="302312"/>
          </a:xfrm>
          <a:prstGeom prst="rect">
            <a:avLst/>
          </a:prstGeom>
          <a:noFill/>
          <a:ln>
            <a:noFill/>
          </a:ln>
        </p:spPr>
      </p:pic>
      <p:sp>
        <p:nvSpPr>
          <p:cNvPr id="295" name="Google Shape;295;p44"/>
          <p:cNvSpPr txBox="1"/>
          <p:nvPr/>
        </p:nvSpPr>
        <p:spPr>
          <a:xfrm>
            <a:off x="152175" y="1246700"/>
            <a:ext cx="8375100" cy="3893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CBF01"/>
              </a:buClr>
              <a:buSzPts val="1800"/>
              <a:buChar char="●"/>
            </a:pPr>
            <a:r>
              <a:rPr lang="en" sz="1800">
                <a:solidFill>
                  <a:srgbClr val="FCBF01"/>
                </a:solidFill>
              </a:rPr>
              <a:t>Look to make sure your organization doesn't already exist on Maize Pages. Currently UofM has 1,600 organizations and there may already be just the club you're thinking of.</a:t>
            </a:r>
            <a:endParaRPr sz="1800">
              <a:solidFill>
                <a:srgbClr val="FCBF01"/>
              </a:solidFill>
            </a:endParaRPr>
          </a:p>
          <a:p>
            <a:pPr indent="-342900" lvl="0" marL="457200" rtl="0" algn="l">
              <a:spcBef>
                <a:spcPts val="0"/>
              </a:spcBef>
              <a:spcAft>
                <a:spcPts val="0"/>
              </a:spcAft>
              <a:buClr>
                <a:srgbClr val="FCBF01"/>
              </a:buClr>
              <a:buSzPts val="1800"/>
              <a:buChar char="●"/>
            </a:pPr>
            <a:r>
              <a:rPr lang="en" sz="1800">
                <a:solidFill>
                  <a:srgbClr val="FCBF01"/>
                </a:solidFill>
              </a:rPr>
              <a:t>Think of an Organization Name and description.</a:t>
            </a:r>
            <a:endParaRPr sz="1800">
              <a:solidFill>
                <a:srgbClr val="FCBF01"/>
              </a:solidFill>
            </a:endParaRPr>
          </a:p>
          <a:p>
            <a:pPr indent="-342900" lvl="0" marL="457200" rtl="0" algn="l">
              <a:spcBef>
                <a:spcPts val="0"/>
              </a:spcBef>
              <a:spcAft>
                <a:spcPts val="0"/>
              </a:spcAft>
              <a:buClr>
                <a:srgbClr val="FCBF01"/>
              </a:buClr>
              <a:buSzPts val="1800"/>
              <a:buChar char="●"/>
            </a:pPr>
            <a:r>
              <a:rPr lang="en" sz="1800">
                <a:solidFill>
                  <a:srgbClr val="FCBF01"/>
                </a:solidFill>
              </a:rPr>
              <a:t>Read through the Basic Requirements to be an active club.</a:t>
            </a:r>
            <a:endParaRPr sz="1800">
              <a:solidFill>
                <a:srgbClr val="FCBF01"/>
              </a:solidFill>
            </a:endParaRPr>
          </a:p>
          <a:p>
            <a:pPr indent="-342900" lvl="0" marL="457200" rtl="0" algn="l">
              <a:spcBef>
                <a:spcPts val="0"/>
              </a:spcBef>
              <a:spcAft>
                <a:spcPts val="0"/>
              </a:spcAft>
              <a:buClr>
                <a:srgbClr val="FCBF01"/>
              </a:buClr>
              <a:buSzPts val="1800"/>
              <a:buChar char="●"/>
            </a:pPr>
            <a:r>
              <a:rPr lang="en" sz="1800">
                <a:solidFill>
                  <a:srgbClr val="FCBF01"/>
                </a:solidFill>
              </a:rPr>
              <a:t>Register for New Organization Orientation</a:t>
            </a:r>
            <a:endParaRPr sz="1800">
              <a:solidFill>
                <a:srgbClr val="FCBF01"/>
              </a:solidFill>
            </a:endParaRPr>
          </a:p>
          <a:p>
            <a:pPr indent="-342900" lvl="1" marL="914400" rtl="0" algn="l">
              <a:spcBef>
                <a:spcPts val="0"/>
              </a:spcBef>
              <a:spcAft>
                <a:spcPts val="0"/>
              </a:spcAft>
              <a:buClr>
                <a:srgbClr val="FCBF01"/>
              </a:buClr>
              <a:buSzPts val="1800"/>
              <a:buChar char="○"/>
            </a:pPr>
            <a:r>
              <a:rPr lang="en" sz="1800">
                <a:solidFill>
                  <a:srgbClr val="FCBF01"/>
                </a:solidFill>
              </a:rPr>
              <a:t>Attending the orientation is required before you are able to submit a registration for a New Organization.</a:t>
            </a:r>
            <a:endParaRPr sz="1800">
              <a:solidFill>
                <a:srgbClr val="FCBF0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274C"/>
        </a:solidFill>
      </p:bgPr>
    </p:bg>
    <p:spTree>
      <p:nvGrpSpPr>
        <p:cNvPr id="148" name="Shape 148"/>
        <p:cNvGrpSpPr/>
        <p:nvPr/>
      </p:nvGrpSpPr>
      <p:grpSpPr>
        <a:xfrm>
          <a:off x="0" y="0"/>
          <a:ext cx="0" cy="0"/>
          <a:chOff x="0" y="0"/>
          <a:chExt cx="0" cy="0"/>
        </a:xfrm>
      </p:grpSpPr>
      <p:sp>
        <p:nvSpPr>
          <p:cNvPr id="149" name="Google Shape;149;p27"/>
          <p:cNvSpPr/>
          <p:nvPr/>
        </p:nvSpPr>
        <p:spPr>
          <a:xfrm>
            <a:off x="2915151" y="1320213"/>
            <a:ext cx="3515935" cy="3174110"/>
          </a:xfrm>
          <a:custGeom>
            <a:rect b="b" l="l" r="r" t="t"/>
            <a:pathLst>
              <a:path extrusionOk="0" h="2219657" w="2053101">
                <a:moveTo>
                  <a:pt x="0" y="0"/>
                </a:moveTo>
                <a:lnTo>
                  <a:pt x="2053101" y="0"/>
                </a:lnTo>
                <a:lnTo>
                  <a:pt x="2053101" y="2219657"/>
                </a:lnTo>
                <a:lnTo>
                  <a:pt x="0" y="2219657"/>
                </a:lnTo>
                <a:close/>
              </a:path>
            </a:pathLst>
          </a:custGeom>
          <a:solidFill>
            <a:srgbClr val="EFECE7"/>
          </a:solidFill>
          <a:ln>
            <a:noFill/>
          </a:ln>
        </p:spPr>
      </p:sp>
      <p:sp>
        <p:nvSpPr>
          <p:cNvPr id="150" name="Google Shape;150;p27"/>
          <p:cNvSpPr/>
          <p:nvPr/>
        </p:nvSpPr>
        <p:spPr>
          <a:xfrm>
            <a:off x="3278788" y="3534000"/>
            <a:ext cx="2843135" cy="867400"/>
          </a:xfrm>
          <a:custGeom>
            <a:rect b="b" l="l" r="r" t="t"/>
            <a:pathLst>
              <a:path extrusionOk="0" h="604460" w="1802304">
                <a:moveTo>
                  <a:pt x="0" y="0"/>
                </a:moveTo>
                <a:lnTo>
                  <a:pt x="1802304" y="0"/>
                </a:lnTo>
                <a:lnTo>
                  <a:pt x="1802304" y="604460"/>
                </a:lnTo>
                <a:lnTo>
                  <a:pt x="0" y="604460"/>
                </a:lnTo>
                <a:close/>
              </a:path>
            </a:pathLst>
          </a:custGeom>
          <a:solidFill>
            <a:srgbClr val="E4AB2E"/>
          </a:solidFill>
          <a:ln>
            <a:noFill/>
          </a:ln>
        </p:spPr>
      </p:sp>
      <p:sp>
        <p:nvSpPr>
          <p:cNvPr id="151" name="Google Shape;151;p27"/>
          <p:cNvSpPr/>
          <p:nvPr/>
        </p:nvSpPr>
        <p:spPr>
          <a:xfrm>
            <a:off x="514350" y="514350"/>
            <a:ext cx="433419" cy="433419"/>
          </a:xfrm>
          <a:custGeom>
            <a:rect b="b" l="l" r="r" t="t"/>
            <a:pathLst>
              <a:path extrusionOk="0" h="927100" w="927100">
                <a:moveTo>
                  <a:pt x="763270" y="0"/>
                </a:moveTo>
                <a:lnTo>
                  <a:pt x="0" y="0"/>
                </a:lnTo>
                <a:lnTo>
                  <a:pt x="0" y="927100"/>
                </a:lnTo>
                <a:lnTo>
                  <a:pt x="76200" y="927100"/>
                </a:lnTo>
                <a:lnTo>
                  <a:pt x="76200" y="76200"/>
                </a:lnTo>
                <a:lnTo>
                  <a:pt x="927100" y="76200"/>
                </a:lnTo>
                <a:lnTo>
                  <a:pt x="927100" y="0"/>
                </a:lnTo>
                <a:close/>
              </a:path>
            </a:pathLst>
          </a:custGeom>
          <a:solidFill>
            <a:srgbClr val="F9C041"/>
          </a:solidFill>
          <a:ln>
            <a:noFill/>
          </a:ln>
        </p:spPr>
      </p:sp>
      <p:sp>
        <p:nvSpPr>
          <p:cNvPr id="152" name="Google Shape;152;p27"/>
          <p:cNvSpPr/>
          <p:nvPr/>
        </p:nvSpPr>
        <p:spPr>
          <a:xfrm rot="5400000">
            <a:off x="8186919" y="514350"/>
            <a:ext cx="433419" cy="433419"/>
          </a:xfrm>
          <a:custGeom>
            <a:rect b="b" l="l" r="r" t="t"/>
            <a:pathLst>
              <a:path extrusionOk="0" h="927100" w="927100">
                <a:moveTo>
                  <a:pt x="763270" y="0"/>
                </a:moveTo>
                <a:lnTo>
                  <a:pt x="0" y="0"/>
                </a:lnTo>
                <a:lnTo>
                  <a:pt x="0" y="927100"/>
                </a:lnTo>
                <a:lnTo>
                  <a:pt x="76200" y="927100"/>
                </a:lnTo>
                <a:lnTo>
                  <a:pt x="76200" y="76200"/>
                </a:lnTo>
                <a:lnTo>
                  <a:pt x="927100" y="76200"/>
                </a:lnTo>
                <a:lnTo>
                  <a:pt x="927100" y="0"/>
                </a:lnTo>
                <a:close/>
              </a:path>
            </a:pathLst>
          </a:custGeom>
          <a:solidFill>
            <a:srgbClr val="F9C041"/>
          </a:solidFill>
          <a:ln>
            <a:noFill/>
          </a:ln>
        </p:spPr>
      </p:sp>
      <p:sp>
        <p:nvSpPr>
          <p:cNvPr id="153" name="Google Shape;153;p27"/>
          <p:cNvSpPr txBox="1"/>
          <p:nvPr/>
        </p:nvSpPr>
        <p:spPr>
          <a:xfrm>
            <a:off x="1627087" y="533400"/>
            <a:ext cx="5889900" cy="16059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Clr>
                <a:srgbClr val="000000"/>
              </a:buClr>
              <a:buSzPts val="3200"/>
              <a:buFont typeface="Arial"/>
              <a:buNone/>
            </a:pPr>
            <a:r>
              <a:rPr b="1" lang="en" sz="3200">
                <a:solidFill>
                  <a:srgbClr val="F9C041"/>
                </a:solidFill>
                <a:latin typeface="League Spartan"/>
                <a:ea typeface="League Spartan"/>
                <a:cs typeface="League Spartan"/>
                <a:sym typeface="League Spartan"/>
              </a:rPr>
              <a:t>Welcome</a:t>
            </a:r>
            <a:endParaRPr b="0" i="0" sz="700" u="none" cap="none" strike="noStrike">
              <a:solidFill>
                <a:srgbClr val="000000"/>
              </a:solidFill>
              <a:latin typeface="Arial"/>
              <a:ea typeface="Arial"/>
              <a:cs typeface="Arial"/>
              <a:sym typeface="Arial"/>
            </a:endParaRPr>
          </a:p>
          <a:p>
            <a:pPr indent="0" lvl="0" marL="0" marR="0" rtl="0" algn="ctr">
              <a:lnSpc>
                <a:spcPct val="113008"/>
              </a:lnSpc>
              <a:spcBef>
                <a:spcPts val="0"/>
              </a:spcBef>
              <a:spcAft>
                <a:spcPts val="0"/>
              </a:spcAft>
              <a:buClr>
                <a:srgbClr val="000000"/>
              </a:buClr>
              <a:buSzPts val="3200"/>
              <a:buFont typeface="Arial"/>
              <a:buNone/>
            </a:pPr>
            <a:r>
              <a:t/>
            </a:r>
            <a:endParaRPr b="1" i="0" sz="3200" u="none" cap="none" strike="noStrike">
              <a:solidFill>
                <a:srgbClr val="F9C041"/>
              </a:solidFill>
              <a:latin typeface="League Spartan"/>
              <a:ea typeface="League Spartan"/>
              <a:cs typeface="League Spartan"/>
              <a:sym typeface="League Spartan"/>
            </a:endParaRPr>
          </a:p>
          <a:p>
            <a:pPr indent="0" lvl="0" marL="0" marR="0" rtl="0" algn="ctr">
              <a:lnSpc>
                <a:spcPct val="113008"/>
              </a:lnSpc>
              <a:spcBef>
                <a:spcPts val="0"/>
              </a:spcBef>
              <a:spcAft>
                <a:spcPts val="0"/>
              </a:spcAft>
              <a:buClr>
                <a:srgbClr val="000000"/>
              </a:buClr>
              <a:buSzPts val="3200"/>
              <a:buFont typeface="Arial"/>
              <a:buNone/>
            </a:pPr>
            <a:r>
              <a:t/>
            </a:r>
            <a:endParaRPr b="1" i="0" sz="3200" u="none" cap="none" strike="noStrike">
              <a:solidFill>
                <a:srgbClr val="F9C041"/>
              </a:solidFill>
              <a:latin typeface="League Spartan"/>
              <a:ea typeface="League Spartan"/>
              <a:cs typeface="League Spartan"/>
              <a:sym typeface="League Spartan"/>
            </a:endParaRPr>
          </a:p>
        </p:txBody>
      </p:sp>
      <p:sp>
        <p:nvSpPr>
          <p:cNvPr id="154" name="Google Shape;154;p27"/>
          <p:cNvSpPr txBox="1"/>
          <p:nvPr/>
        </p:nvSpPr>
        <p:spPr>
          <a:xfrm>
            <a:off x="3278788" y="3608313"/>
            <a:ext cx="2750400" cy="8157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Clr>
                <a:srgbClr val="000000"/>
              </a:buClr>
              <a:buSzPts val="1000"/>
              <a:buFont typeface="Arial"/>
              <a:buNone/>
            </a:pPr>
            <a:r>
              <a:rPr b="1" i="0" lang="en" sz="1000" u="none" cap="none" strike="noStrike">
                <a:solidFill>
                  <a:srgbClr val="00274C"/>
                </a:solidFill>
                <a:latin typeface="Montserrat"/>
                <a:ea typeface="Montserrat"/>
                <a:cs typeface="Montserrat"/>
                <a:sym typeface="Montserrat"/>
              </a:rPr>
              <a:t>Beth Feldkamp, LLMSW </a:t>
            </a:r>
            <a:endParaRPr b="0" i="0" sz="1000" u="none" cap="none" strike="noStrike">
              <a:solidFill>
                <a:srgbClr val="000000"/>
              </a:solidFill>
              <a:latin typeface="Arial"/>
              <a:ea typeface="Arial"/>
              <a:cs typeface="Arial"/>
              <a:sym typeface="Arial"/>
            </a:endParaRPr>
          </a:p>
          <a:p>
            <a:pPr indent="0" lvl="0" marL="0" marR="0" rtl="0" algn="ctr">
              <a:lnSpc>
                <a:spcPct val="139990"/>
              </a:lnSpc>
              <a:spcBef>
                <a:spcPts val="0"/>
              </a:spcBef>
              <a:spcAft>
                <a:spcPts val="0"/>
              </a:spcAft>
              <a:buClr>
                <a:srgbClr val="000000"/>
              </a:buClr>
              <a:buSzPts val="1000"/>
              <a:buFont typeface="Arial"/>
              <a:buNone/>
            </a:pPr>
            <a:r>
              <a:rPr b="1" i="0" lang="en" sz="1000" u="none" cap="none" strike="noStrike">
                <a:solidFill>
                  <a:srgbClr val="00274C"/>
                </a:solidFill>
                <a:latin typeface="Montserrat"/>
                <a:ea typeface="Montserrat"/>
                <a:cs typeface="Montserrat"/>
                <a:sym typeface="Montserrat"/>
              </a:rPr>
              <a:t>Assistant Director of Student Services</a:t>
            </a:r>
            <a:endParaRPr b="0" i="0" sz="1000" u="none" cap="none" strike="noStrike">
              <a:solidFill>
                <a:srgbClr val="000000"/>
              </a:solidFill>
              <a:latin typeface="Arial"/>
              <a:ea typeface="Arial"/>
              <a:cs typeface="Arial"/>
              <a:sym typeface="Arial"/>
            </a:endParaRPr>
          </a:p>
          <a:p>
            <a:pPr indent="0" lvl="0" marL="0" marR="0" rtl="0" algn="ctr">
              <a:lnSpc>
                <a:spcPct val="139990"/>
              </a:lnSpc>
              <a:spcBef>
                <a:spcPts val="0"/>
              </a:spcBef>
              <a:spcAft>
                <a:spcPts val="0"/>
              </a:spcAft>
              <a:buClr>
                <a:srgbClr val="000000"/>
              </a:buClr>
              <a:buSzPts val="1000"/>
              <a:buFont typeface="Arial"/>
              <a:buNone/>
            </a:pPr>
            <a:r>
              <a:rPr b="1" i="0" lang="en" sz="1000" u="none" cap="none" strike="noStrike">
                <a:solidFill>
                  <a:srgbClr val="00274C"/>
                </a:solidFill>
                <a:latin typeface="Montserrat"/>
                <a:ea typeface="Montserrat"/>
                <a:cs typeface="Montserrat"/>
                <a:sym typeface="Montserrat"/>
              </a:rPr>
              <a:t>bafeld@umich.edu</a:t>
            </a:r>
            <a:endParaRPr b="0" i="0" sz="1000" u="none" cap="none" strike="noStrike">
              <a:solidFill>
                <a:srgbClr val="000000"/>
              </a:solidFill>
              <a:latin typeface="Arial"/>
              <a:ea typeface="Arial"/>
              <a:cs typeface="Arial"/>
              <a:sym typeface="Arial"/>
            </a:endParaRPr>
          </a:p>
          <a:p>
            <a:pPr indent="0" lvl="0" marL="0" marR="0" rtl="0" algn="ctr">
              <a:lnSpc>
                <a:spcPct val="139990"/>
              </a:lnSpc>
              <a:spcBef>
                <a:spcPts val="0"/>
              </a:spcBef>
              <a:spcAft>
                <a:spcPts val="0"/>
              </a:spcAft>
              <a:buClr>
                <a:srgbClr val="000000"/>
              </a:buClr>
              <a:buSzPts val="1100"/>
              <a:buFont typeface="Arial"/>
              <a:buNone/>
            </a:pPr>
            <a:r>
              <a:t/>
            </a:r>
            <a:endParaRPr b="1" i="0" sz="1100" u="none" cap="none" strike="noStrike">
              <a:solidFill>
                <a:srgbClr val="00274C"/>
              </a:solidFill>
              <a:latin typeface="Montserrat"/>
              <a:ea typeface="Montserrat"/>
              <a:cs typeface="Montserrat"/>
              <a:sym typeface="Montserrat"/>
            </a:endParaRPr>
          </a:p>
        </p:txBody>
      </p:sp>
      <p:sp>
        <p:nvSpPr>
          <p:cNvPr id="155" name="Google Shape;155;p27"/>
          <p:cNvSpPr txBox="1"/>
          <p:nvPr/>
        </p:nvSpPr>
        <p:spPr>
          <a:xfrm>
            <a:off x="5510405" y="3713791"/>
            <a:ext cx="2209800" cy="3849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39990"/>
              </a:lnSpc>
              <a:spcBef>
                <a:spcPts val="0"/>
              </a:spcBef>
              <a:spcAft>
                <a:spcPts val="0"/>
              </a:spcAft>
              <a:buClr>
                <a:srgbClr val="000000"/>
              </a:buClr>
              <a:buSzPts val="1100"/>
              <a:buFont typeface="Arial"/>
              <a:buNone/>
            </a:pPr>
            <a:r>
              <a:t/>
            </a:r>
            <a:endParaRPr b="1" i="0" sz="1100" u="none" cap="none" strike="noStrike">
              <a:solidFill>
                <a:srgbClr val="00274C"/>
              </a:solidFill>
              <a:latin typeface="Montserrat"/>
              <a:ea typeface="Montserrat"/>
              <a:cs typeface="Montserrat"/>
              <a:sym typeface="Montserrat"/>
            </a:endParaRPr>
          </a:p>
        </p:txBody>
      </p:sp>
      <p:pic>
        <p:nvPicPr>
          <p:cNvPr id="156" name="Google Shape;156;p27"/>
          <p:cNvPicPr preferRelativeResize="0"/>
          <p:nvPr/>
        </p:nvPicPr>
        <p:blipFill rotWithShape="1">
          <a:blip r:embed="rId3">
            <a:alphaModFix/>
          </a:blip>
          <a:srcRect b="0" l="16724" r="16724" t="0"/>
          <a:stretch/>
        </p:blipFill>
        <p:spPr>
          <a:xfrm>
            <a:off x="3487513" y="1484050"/>
            <a:ext cx="2289390" cy="19809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99" name="Shape 299"/>
        <p:cNvGrpSpPr/>
        <p:nvPr/>
      </p:nvGrpSpPr>
      <p:grpSpPr>
        <a:xfrm>
          <a:off x="0" y="0"/>
          <a:ext cx="0" cy="0"/>
          <a:chOff x="0" y="0"/>
          <a:chExt cx="0" cy="0"/>
        </a:xfrm>
      </p:grpSpPr>
      <p:sp>
        <p:nvSpPr>
          <p:cNvPr id="300" name="Google Shape;300;p45"/>
          <p:cNvSpPr/>
          <p:nvPr/>
        </p:nvSpPr>
        <p:spPr>
          <a:xfrm>
            <a:off x="1250" y="4206782"/>
            <a:ext cx="9144704" cy="933021"/>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pic>
        <p:nvPicPr>
          <p:cNvPr id="301" name="Google Shape;301;p45"/>
          <p:cNvPicPr preferRelativeResize="0"/>
          <p:nvPr/>
        </p:nvPicPr>
        <p:blipFill rotWithShape="1">
          <a:blip r:embed="rId3">
            <a:alphaModFix amt="29000"/>
          </a:blip>
          <a:srcRect b="0" l="0" r="0" t="0"/>
          <a:stretch/>
        </p:blipFill>
        <p:spPr>
          <a:xfrm rot="2699969">
            <a:off x="8386980" y="-200509"/>
            <a:ext cx="786542" cy="1031342"/>
          </a:xfrm>
          <a:prstGeom prst="rect">
            <a:avLst/>
          </a:prstGeom>
          <a:noFill/>
          <a:ln>
            <a:noFill/>
          </a:ln>
        </p:spPr>
      </p:pic>
      <p:sp>
        <p:nvSpPr>
          <p:cNvPr id="302" name="Google Shape;302;p45"/>
          <p:cNvSpPr txBox="1"/>
          <p:nvPr/>
        </p:nvSpPr>
        <p:spPr>
          <a:xfrm>
            <a:off x="1497103" y="372875"/>
            <a:ext cx="6504000" cy="58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0"/>
              <a:buFont typeface="Arial"/>
              <a:buNone/>
            </a:pPr>
            <a:r>
              <a:rPr b="1" lang="en" sz="3800">
                <a:solidFill>
                  <a:schemeClr val="lt1"/>
                </a:solidFill>
              </a:rPr>
              <a:t>Existing</a:t>
            </a:r>
            <a:r>
              <a:rPr b="1" lang="en" sz="3800">
                <a:solidFill>
                  <a:schemeClr val="lt1"/>
                </a:solidFill>
              </a:rPr>
              <a:t> Organizations</a:t>
            </a:r>
            <a:endParaRPr b="0" i="0" sz="700" u="none" cap="none" strike="noStrike">
              <a:solidFill>
                <a:srgbClr val="000000"/>
              </a:solidFill>
              <a:latin typeface="Arial"/>
              <a:ea typeface="Arial"/>
              <a:cs typeface="Arial"/>
              <a:sym typeface="Arial"/>
            </a:endParaRPr>
          </a:p>
        </p:txBody>
      </p:sp>
      <p:pic>
        <p:nvPicPr>
          <p:cNvPr id="303" name="Google Shape;303;p45"/>
          <p:cNvPicPr preferRelativeResize="0"/>
          <p:nvPr/>
        </p:nvPicPr>
        <p:blipFill rotWithShape="1">
          <a:blip r:embed="rId4">
            <a:alphaModFix/>
          </a:blip>
          <a:srcRect b="0" l="0" r="0" t="0"/>
          <a:stretch/>
        </p:blipFill>
        <p:spPr>
          <a:xfrm>
            <a:off x="514350" y="372880"/>
            <a:ext cx="635472" cy="302312"/>
          </a:xfrm>
          <a:prstGeom prst="rect">
            <a:avLst/>
          </a:prstGeom>
          <a:noFill/>
          <a:ln>
            <a:noFill/>
          </a:ln>
        </p:spPr>
      </p:pic>
      <p:sp>
        <p:nvSpPr>
          <p:cNvPr id="304" name="Google Shape;304;p45"/>
          <p:cNvSpPr txBox="1"/>
          <p:nvPr/>
        </p:nvSpPr>
        <p:spPr>
          <a:xfrm>
            <a:off x="1300" y="957875"/>
            <a:ext cx="9144600" cy="4182000"/>
          </a:xfrm>
          <a:prstGeom prst="rect">
            <a:avLst/>
          </a:prstGeom>
          <a:noFill/>
          <a:ln>
            <a:noFill/>
          </a:ln>
        </p:spPr>
        <p:txBody>
          <a:bodyPr anchorCtr="0" anchor="t" bIns="91425" lIns="91425" spcFirstLastPara="1" rIns="91425" wrap="square" tIns="91425">
            <a:noAutofit/>
          </a:bodyPr>
          <a:lstStyle/>
          <a:p>
            <a:pPr indent="-342900" lvl="1" marL="914400" rtl="0" algn="l">
              <a:spcBef>
                <a:spcPts val="0"/>
              </a:spcBef>
              <a:spcAft>
                <a:spcPts val="0"/>
              </a:spcAft>
              <a:buClr>
                <a:srgbClr val="FCBF01"/>
              </a:buClr>
              <a:buSzPts val="1800"/>
              <a:buChar char="○"/>
            </a:pPr>
            <a:r>
              <a:rPr lang="en" sz="1800">
                <a:solidFill>
                  <a:srgbClr val="FCBF01"/>
                </a:solidFill>
              </a:rPr>
              <a:t>Go to your organization’s Maize Pages site and click the blue </a:t>
            </a:r>
            <a:r>
              <a:rPr lang="en" sz="1800" u="sng">
                <a:solidFill>
                  <a:schemeClr val="hlink"/>
                </a:solidFill>
                <a:hlinkClick r:id="rId5"/>
              </a:rPr>
              <a:t>REGISTER button</a:t>
            </a:r>
            <a:endParaRPr sz="1800">
              <a:solidFill>
                <a:srgbClr val="FCBF01"/>
              </a:solidFill>
            </a:endParaRPr>
          </a:p>
          <a:p>
            <a:pPr indent="-342900" lvl="1" marL="914400" rtl="0" algn="l">
              <a:spcBef>
                <a:spcPts val="0"/>
              </a:spcBef>
              <a:spcAft>
                <a:spcPts val="0"/>
              </a:spcAft>
              <a:buClr>
                <a:srgbClr val="FCBF01"/>
              </a:buClr>
              <a:buSzPts val="1800"/>
              <a:buChar char="○"/>
            </a:pPr>
            <a:r>
              <a:rPr lang="en" sz="1800">
                <a:solidFill>
                  <a:srgbClr val="FCBF01"/>
                </a:solidFill>
              </a:rPr>
              <a:t>Select 3 Authorized Signers</a:t>
            </a:r>
            <a:endParaRPr sz="1800">
              <a:solidFill>
                <a:srgbClr val="FCBF01"/>
              </a:solidFill>
            </a:endParaRPr>
          </a:p>
          <a:p>
            <a:pPr indent="-342900" lvl="2" marL="1371600" rtl="0" algn="l">
              <a:spcBef>
                <a:spcPts val="0"/>
              </a:spcBef>
              <a:spcAft>
                <a:spcPts val="0"/>
              </a:spcAft>
              <a:buClr>
                <a:srgbClr val="FCBF01"/>
              </a:buClr>
              <a:buSzPts val="1800"/>
              <a:buChar char="■"/>
            </a:pPr>
            <a:r>
              <a:rPr lang="en" sz="1800">
                <a:solidFill>
                  <a:srgbClr val="FCBF01"/>
                </a:solidFill>
              </a:rPr>
              <a:t>Authorized Signers complete:</a:t>
            </a:r>
            <a:endParaRPr sz="1800">
              <a:solidFill>
                <a:srgbClr val="FCBF01"/>
              </a:solidFill>
            </a:endParaRPr>
          </a:p>
          <a:p>
            <a:pPr indent="-342900" lvl="3" marL="1828800" rtl="0" algn="l">
              <a:spcBef>
                <a:spcPts val="0"/>
              </a:spcBef>
              <a:spcAft>
                <a:spcPts val="0"/>
              </a:spcAft>
              <a:buClr>
                <a:srgbClr val="FCBF01"/>
              </a:buClr>
              <a:buSzPts val="1800"/>
              <a:buChar char="●"/>
            </a:pPr>
            <a:r>
              <a:rPr lang="en" sz="1800">
                <a:solidFill>
                  <a:srgbClr val="FCBF01"/>
                </a:solidFill>
              </a:rPr>
              <a:t>Organization Essentials</a:t>
            </a:r>
            <a:endParaRPr sz="1800">
              <a:solidFill>
                <a:srgbClr val="FCBF01"/>
              </a:solidFill>
            </a:endParaRPr>
          </a:p>
          <a:p>
            <a:pPr indent="-342900" lvl="3" marL="1828800" rtl="0" algn="l">
              <a:spcBef>
                <a:spcPts val="0"/>
              </a:spcBef>
              <a:spcAft>
                <a:spcPts val="0"/>
              </a:spcAft>
              <a:buClr>
                <a:srgbClr val="FCBF01"/>
              </a:buClr>
              <a:buSzPts val="1800"/>
              <a:buChar char="●"/>
            </a:pPr>
            <a:r>
              <a:rPr lang="en" sz="1800">
                <a:solidFill>
                  <a:srgbClr val="FCBF01"/>
                </a:solidFill>
              </a:rPr>
              <a:t>Signer Registration</a:t>
            </a:r>
            <a:endParaRPr sz="1800">
              <a:solidFill>
                <a:srgbClr val="FCBF01"/>
              </a:solidFill>
            </a:endParaRPr>
          </a:p>
          <a:p>
            <a:pPr indent="-342900" lvl="1" marL="914400" rtl="0" algn="l">
              <a:spcBef>
                <a:spcPts val="0"/>
              </a:spcBef>
              <a:spcAft>
                <a:spcPts val="0"/>
              </a:spcAft>
              <a:buClr>
                <a:srgbClr val="FCBF01"/>
              </a:buClr>
              <a:buSzPts val="1800"/>
              <a:buChar char="○"/>
            </a:pPr>
            <a:r>
              <a:rPr lang="en" sz="1800">
                <a:solidFill>
                  <a:srgbClr val="FCBF01"/>
                </a:solidFill>
              </a:rPr>
              <a:t>Once all 3 individuals have completed this process your organization will be a Recognized Student Organization for the year. This process at minimum two weeks from start to finish.</a:t>
            </a:r>
            <a:endParaRPr sz="1800">
              <a:solidFill>
                <a:srgbClr val="FCBF01"/>
              </a:solidFill>
            </a:endParaRPr>
          </a:p>
          <a:p>
            <a:pPr indent="-342900" lvl="1" marL="914400" rtl="0" algn="l">
              <a:spcBef>
                <a:spcPts val="0"/>
              </a:spcBef>
              <a:spcAft>
                <a:spcPts val="0"/>
              </a:spcAft>
              <a:buClr>
                <a:srgbClr val="FF0000"/>
              </a:buClr>
              <a:buSzPts val="1800"/>
              <a:buChar char="○"/>
            </a:pPr>
            <a:r>
              <a:rPr lang="en" sz="1800">
                <a:solidFill>
                  <a:srgbClr val="FF0000"/>
                </a:solidFill>
              </a:rPr>
              <a:t>Note:  Your organization is not considered registered this process is completed.</a:t>
            </a:r>
            <a:endParaRPr sz="18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08" name="Shape 308"/>
        <p:cNvGrpSpPr/>
        <p:nvPr/>
      </p:nvGrpSpPr>
      <p:grpSpPr>
        <a:xfrm>
          <a:off x="0" y="0"/>
          <a:ext cx="0" cy="0"/>
          <a:chOff x="0" y="0"/>
          <a:chExt cx="0" cy="0"/>
        </a:xfrm>
      </p:grpSpPr>
      <p:sp>
        <p:nvSpPr>
          <p:cNvPr id="309" name="Google Shape;309;p46"/>
          <p:cNvSpPr/>
          <p:nvPr/>
        </p:nvSpPr>
        <p:spPr>
          <a:xfrm>
            <a:off x="1250" y="4206782"/>
            <a:ext cx="9144704" cy="933021"/>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pic>
        <p:nvPicPr>
          <p:cNvPr id="310" name="Google Shape;310;p46"/>
          <p:cNvPicPr preferRelativeResize="0"/>
          <p:nvPr/>
        </p:nvPicPr>
        <p:blipFill rotWithShape="1">
          <a:blip r:embed="rId3">
            <a:alphaModFix amt="29000"/>
          </a:blip>
          <a:srcRect b="0" l="0" r="0" t="0"/>
          <a:stretch/>
        </p:blipFill>
        <p:spPr>
          <a:xfrm rot="2699969">
            <a:off x="8386980" y="-200509"/>
            <a:ext cx="786542" cy="1031342"/>
          </a:xfrm>
          <a:prstGeom prst="rect">
            <a:avLst/>
          </a:prstGeom>
          <a:noFill/>
          <a:ln>
            <a:noFill/>
          </a:ln>
        </p:spPr>
      </p:pic>
      <p:sp>
        <p:nvSpPr>
          <p:cNvPr id="311" name="Google Shape;311;p46"/>
          <p:cNvSpPr txBox="1"/>
          <p:nvPr/>
        </p:nvSpPr>
        <p:spPr>
          <a:xfrm>
            <a:off x="1497100" y="372875"/>
            <a:ext cx="7089000" cy="58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0"/>
              <a:buFont typeface="Arial"/>
              <a:buNone/>
            </a:pPr>
            <a:r>
              <a:rPr b="1" lang="en" sz="3800">
                <a:solidFill>
                  <a:schemeClr val="lt1"/>
                </a:solidFill>
              </a:rPr>
              <a:t>Existing Frozen Organizations</a:t>
            </a:r>
            <a:endParaRPr b="0" i="0" sz="700" u="none" cap="none" strike="noStrike">
              <a:solidFill>
                <a:srgbClr val="000000"/>
              </a:solidFill>
              <a:latin typeface="Arial"/>
              <a:ea typeface="Arial"/>
              <a:cs typeface="Arial"/>
              <a:sym typeface="Arial"/>
            </a:endParaRPr>
          </a:p>
        </p:txBody>
      </p:sp>
      <p:pic>
        <p:nvPicPr>
          <p:cNvPr id="312" name="Google Shape;312;p46"/>
          <p:cNvPicPr preferRelativeResize="0"/>
          <p:nvPr/>
        </p:nvPicPr>
        <p:blipFill rotWithShape="1">
          <a:blip r:embed="rId4">
            <a:alphaModFix/>
          </a:blip>
          <a:srcRect b="0" l="0" r="0" t="0"/>
          <a:stretch/>
        </p:blipFill>
        <p:spPr>
          <a:xfrm>
            <a:off x="514350" y="372880"/>
            <a:ext cx="635472" cy="302312"/>
          </a:xfrm>
          <a:prstGeom prst="rect">
            <a:avLst/>
          </a:prstGeom>
          <a:noFill/>
          <a:ln>
            <a:noFill/>
          </a:ln>
        </p:spPr>
      </p:pic>
      <p:sp>
        <p:nvSpPr>
          <p:cNvPr id="313" name="Google Shape;313;p46"/>
          <p:cNvSpPr txBox="1"/>
          <p:nvPr/>
        </p:nvSpPr>
        <p:spPr>
          <a:xfrm>
            <a:off x="1300" y="957875"/>
            <a:ext cx="9144600" cy="41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CBF01"/>
                </a:solidFill>
              </a:rPr>
              <a:t>For organizations that are currently frozen, they are able to re-register while being frozen. </a:t>
            </a:r>
            <a:endParaRPr sz="1800">
              <a:solidFill>
                <a:srgbClr val="FCBF01"/>
              </a:solidFill>
            </a:endParaRPr>
          </a:p>
          <a:p>
            <a:pPr indent="0" lvl="0" marL="0" rtl="0" algn="l">
              <a:spcBef>
                <a:spcPts val="0"/>
              </a:spcBef>
              <a:spcAft>
                <a:spcPts val="0"/>
              </a:spcAft>
              <a:buNone/>
            </a:pPr>
            <a:r>
              <a:t/>
            </a:r>
            <a:endParaRPr sz="1800">
              <a:solidFill>
                <a:srgbClr val="FCBF01"/>
              </a:solidFill>
            </a:endParaRPr>
          </a:p>
          <a:p>
            <a:pPr indent="0" lvl="0" marL="0" rtl="0" algn="l">
              <a:spcBef>
                <a:spcPts val="0"/>
              </a:spcBef>
              <a:spcAft>
                <a:spcPts val="0"/>
              </a:spcAft>
              <a:buNone/>
            </a:pPr>
            <a:r>
              <a:rPr lang="en" sz="1800">
                <a:solidFill>
                  <a:srgbClr val="FCBF01"/>
                </a:solidFill>
              </a:rPr>
              <a:t>Please complete the following steps:</a:t>
            </a:r>
            <a:endParaRPr sz="1800">
              <a:solidFill>
                <a:srgbClr val="FCBF01"/>
              </a:solidFill>
            </a:endParaRPr>
          </a:p>
          <a:p>
            <a:pPr indent="0" lvl="0" marL="0" rtl="0" algn="l">
              <a:spcBef>
                <a:spcPts val="0"/>
              </a:spcBef>
              <a:spcAft>
                <a:spcPts val="0"/>
              </a:spcAft>
              <a:buNone/>
            </a:pPr>
            <a:r>
              <a:t/>
            </a:r>
            <a:endParaRPr sz="1800">
              <a:solidFill>
                <a:srgbClr val="FCBF01"/>
              </a:solidFill>
            </a:endParaRPr>
          </a:p>
          <a:p>
            <a:pPr indent="-342900" lvl="2" marL="1371600" rtl="0" algn="l">
              <a:spcBef>
                <a:spcPts val="0"/>
              </a:spcBef>
              <a:spcAft>
                <a:spcPts val="0"/>
              </a:spcAft>
              <a:buClr>
                <a:srgbClr val="FCBF01"/>
              </a:buClr>
              <a:buSzPts val="1800"/>
              <a:buChar char="■"/>
            </a:pPr>
            <a:r>
              <a:rPr lang="en" sz="1800">
                <a:solidFill>
                  <a:srgbClr val="FCBF01"/>
                </a:solidFill>
              </a:rPr>
              <a:t>Click on your personal profile in the top right corner</a:t>
            </a:r>
            <a:endParaRPr sz="1800">
              <a:solidFill>
                <a:srgbClr val="FCBF01"/>
              </a:solidFill>
            </a:endParaRPr>
          </a:p>
          <a:p>
            <a:pPr indent="-342900" lvl="2" marL="1371600" rtl="0" algn="l">
              <a:spcBef>
                <a:spcPts val="0"/>
              </a:spcBef>
              <a:spcAft>
                <a:spcPts val="0"/>
              </a:spcAft>
              <a:buClr>
                <a:srgbClr val="FCBF01"/>
              </a:buClr>
              <a:buSzPts val="1800"/>
              <a:buChar char="■"/>
            </a:pPr>
            <a:r>
              <a:rPr lang="en" sz="1800">
                <a:solidFill>
                  <a:srgbClr val="FCBF01"/>
                </a:solidFill>
              </a:rPr>
              <a:t>Select the "Memberships" tab</a:t>
            </a:r>
            <a:endParaRPr sz="1800">
              <a:solidFill>
                <a:srgbClr val="FCBF01"/>
              </a:solidFill>
            </a:endParaRPr>
          </a:p>
          <a:p>
            <a:pPr indent="-342900" lvl="2" marL="1371600" rtl="0" algn="l">
              <a:spcBef>
                <a:spcPts val="0"/>
              </a:spcBef>
              <a:spcAft>
                <a:spcPts val="0"/>
              </a:spcAft>
              <a:buClr>
                <a:srgbClr val="FCBF01"/>
              </a:buClr>
              <a:buSzPts val="1800"/>
              <a:buChar char="■"/>
            </a:pPr>
            <a:r>
              <a:rPr lang="en" sz="1800">
                <a:solidFill>
                  <a:srgbClr val="FCBF01"/>
                </a:solidFill>
              </a:rPr>
              <a:t>Go to organization's site</a:t>
            </a:r>
            <a:endParaRPr sz="1800">
              <a:solidFill>
                <a:srgbClr val="FCBF01"/>
              </a:solidFill>
            </a:endParaRPr>
          </a:p>
          <a:p>
            <a:pPr indent="-342900" lvl="2" marL="1371600" rtl="0" algn="l">
              <a:spcBef>
                <a:spcPts val="0"/>
              </a:spcBef>
              <a:spcAft>
                <a:spcPts val="0"/>
              </a:spcAft>
              <a:buClr>
                <a:srgbClr val="FCBF01"/>
              </a:buClr>
              <a:buSzPts val="1800"/>
              <a:buChar char="■"/>
            </a:pPr>
            <a:r>
              <a:rPr lang="en" sz="1800">
                <a:solidFill>
                  <a:srgbClr val="FCBF01"/>
                </a:solidFill>
              </a:rPr>
              <a:t>Select the "Register" button on the organization's site and follow the directions, making sure to include the required items (listed above) for a </a:t>
            </a:r>
            <a:r>
              <a:rPr lang="en" sz="1800">
                <a:solidFill>
                  <a:srgbClr val="FCBF01"/>
                </a:solidFill>
              </a:rPr>
              <a:t>successful</a:t>
            </a:r>
            <a:r>
              <a:rPr lang="en" sz="1800">
                <a:solidFill>
                  <a:srgbClr val="FCBF01"/>
                </a:solidFill>
              </a:rPr>
              <a:t> re-registration</a:t>
            </a:r>
            <a:endParaRPr sz="1800">
              <a:solidFill>
                <a:srgbClr val="FCBF0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17" name="Shape 317"/>
        <p:cNvGrpSpPr/>
        <p:nvPr/>
      </p:nvGrpSpPr>
      <p:grpSpPr>
        <a:xfrm>
          <a:off x="0" y="0"/>
          <a:ext cx="0" cy="0"/>
          <a:chOff x="0" y="0"/>
          <a:chExt cx="0" cy="0"/>
        </a:xfrm>
      </p:grpSpPr>
      <p:sp>
        <p:nvSpPr>
          <p:cNvPr id="318" name="Google Shape;318;p47"/>
          <p:cNvSpPr/>
          <p:nvPr/>
        </p:nvSpPr>
        <p:spPr>
          <a:xfrm>
            <a:off x="6638199" y="0"/>
            <a:ext cx="2505435" cy="5143579"/>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pic>
        <p:nvPicPr>
          <p:cNvPr id="319" name="Google Shape;319;p47"/>
          <p:cNvPicPr preferRelativeResize="0"/>
          <p:nvPr/>
        </p:nvPicPr>
        <p:blipFill rotWithShape="1">
          <a:blip r:embed="rId3">
            <a:alphaModFix amt="29000"/>
          </a:blip>
          <a:srcRect b="0" l="0" r="0" t="0"/>
          <a:stretch/>
        </p:blipFill>
        <p:spPr>
          <a:xfrm rot="2700000">
            <a:off x="7097474" y="1815595"/>
            <a:ext cx="1218740" cy="1161127"/>
          </a:xfrm>
          <a:prstGeom prst="rect">
            <a:avLst/>
          </a:prstGeom>
          <a:noFill/>
          <a:ln>
            <a:noFill/>
          </a:ln>
        </p:spPr>
      </p:pic>
      <p:sp>
        <p:nvSpPr>
          <p:cNvPr id="320" name="Google Shape;320;p47"/>
          <p:cNvSpPr txBox="1"/>
          <p:nvPr/>
        </p:nvSpPr>
        <p:spPr>
          <a:xfrm>
            <a:off x="514350" y="1071975"/>
            <a:ext cx="5819400" cy="337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300"/>
              <a:buFont typeface="Arial"/>
              <a:buNone/>
            </a:pPr>
            <a:r>
              <a:rPr b="1" i="0" lang="en" sz="2700" u="none" cap="none" strike="noStrike">
                <a:solidFill>
                  <a:srgbClr val="FCBF01"/>
                </a:solidFill>
                <a:latin typeface="League Spartan"/>
                <a:ea typeface="League Spartan"/>
                <a:cs typeface="League Spartan"/>
                <a:sym typeface="League Spartan"/>
              </a:rPr>
              <a:t>Student Organization registration opens annually on March 1st to September 30th (</a:t>
            </a:r>
            <a:r>
              <a:rPr b="1" lang="en" sz="2700">
                <a:solidFill>
                  <a:srgbClr val="FCBF01"/>
                </a:solidFill>
                <a:latin typeface="League Spartan"/>
                <a:ea typeface="League Spartan"/>
                <a:cs typeface="League Spartan"/>
                <a:sym typeface="League Spartan"/>
              </a:rPr>
              <a:t>Next Monday!)</a:t>
            </a:r>
            <a:r>
              <a:rPr b="1" i="0" lang="en" sz="2700" u="none" cap="none" strike="noStrike">
                <a:solidFill>
                  <a:srgbClr val="FCBF01"/>
                </a:solidFill>
                <a:latin typeface="League Spartan"/>
                <a:ea typeface="League Spartan"/>
                <a:cs typeface="League Spartan"/>
                <a:sym typeface="League Spartan"/>
              </a:rPr>
              <a:t>. </a:t>
            </a:r>
            <a:endParaRPr b="1" i="0" sz="2700" u="none" cap="none" strike="noStrike">
              <a:solidFill>
                <a:srgbClr val="FCBF0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2300"/>
              <a:buFont typeface="Arial"/>
              <a:buNone/>
            </a:pPr>
            <a:r>
              <a:t/>
            </a:r>
            <a:endParaRPr b="1" sz="2700">
              <a:solidFill>
                <a:srgbClr val="FCBF0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2300"/>
              <a:buFont typeface="Arial"/>
              <a:buNone/>
            </a:pPr>
            <a:r>
              <a:rPr b="1" i="0" lang="en" sz="2700" u="none" cap="none" strike="noStrike">
                <a:solidFill>
                  <a:srgbClr val="FCBF01"/>
                </a:solidFill>
                <a:latin typeface="League Spartan"/>
                <a:ea typeface="League Spartan"/>
                <a:cs typeface="League Spartan"/>
                <a:sym typeface="League Spartan"/>
              </a:rPr>
              <a:t>If you do not re-register during that period your organization will be frozen until registration is completed.</a:t>
            </a:r>
            <a:endParaRPr b="1" i="0" sz="2700" u="none" cap="none" strike="noStrike">
              <a:solidFill>
                <a:srgbClr val="FCBF01"/>
              </a:solidFill>
              <a:latin typeface="League Spartan"/>
              <a:ea typeface="League Spartan"/>
              <a:cs typeface="League Spartan"/>
              <a:sym typeface="League Spartan"/>
            </a:endParaRPr>
          </a:p>
          <a:p>
            <a:pPr indent="0" lvl="0" marL="0" marR="0" rtl="0" algn="l">
              <a:lnSpc>
                <a:spcPct val="100000"/>
              </a:lnSpc>
              <a:spcBef>
                <a:spcPts val="0"/>
              </a:spcBef>
              <a:spcAft>
                <a:spcPts val="0"/>
              </a:spcAft>
              <a:buClr>
                <a:srgbClr val="000000"/>
              </a:buClr>
              <a:buSzPts val="2300"/>
              <a:buFont typeface="Arial"/>
              <a:buNone/>
            </a:pPr>
            <a:r>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FCBF01"/>
              </a:solidFill>
              <a:latin typeface="League Spartan"/>
              <a:ea typeface="League Spartan"/>
              <a:cs typeface="League Spartan"/>
              <a:sym typeface="League Spartan"/>
            </a:endParaRPr>
          </a:p>
        </p:txBody>
      </p:sp>
      <p:pic>
        <p:nvPicPr>
          <p:cNvPr id="321" name="Google Shape;321;p47"/>
          <p:cNvPicPr preferRelativeResize="0"/>
          <p:nvPr/>
        </p:nvPicPr>
        <p:blipFill rotWithShape="1">
          <a:blip r:embed="rId4">
            <a:alphaModFix/>
          </a:blip>
          <a:srcRect b="0" l="0" r="0" t="0"/>
          <a:stretch/>
        </p:blipFill>
        <p:spPr>
          <a:xfrm>
            <a:off x="514350" y="392003"/>
            <a:ext cx="635472" cy="3023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25" name="Shape 325"/>
        <p:cNvGrpSpPr/>
        <p:nvPr/>
      </p:nvGrpSpPr>
      <p:grpSpPr>
        <a:xfrm>
          <a:off x="0" y="0"/>
          <a:ext cx="0" cy="0"/>
          <a:chOff x="0" y="0"/>
          <a:chExt cx="0" cy="0"/>
        </a:xfrm>
      </p:grpSpPr>
      <p:pic>
        <p:nvPicPr>
          <p:cNvPr id="326" name="Google Shape;326;p48"/>
          <p:cNvPicPr preferRelativeResize="0"/>
          <p:nvPr/>
        </p:nvPicPr>
        <p:blipFill rotWithShape="1">
          <a:blip r:embed="rId3">
            <a:alphaModFix amt="42000"/>
          </a:blip>
          <a:srcRect b="0" l="0" r="0" t="0"/>
          <a:stretch/>
        </p:blipFill>
        <p:spPr>
          <a:xfrm rot="2542121">
            <a:off x="4631774" y="-989945"/>
            <a:ext cx="2588312" cy="2545346"/>
          </a:xfrm>
          <a:prstGeom prst="rect">
            <a:avLst/>
          </a:prstGeom>
          <a:noFill/>
          <a:ln>
            <a:noFill/>
          </a:ln>
        </p:spPr>
      </p:pic>
      <p:sp>
        <p:nvSpPr>
          <p:cNvPr id="327" name="Google Shape;327;p48"/>
          <p:cNvSpPr/>
          <p:nvPr/>
        </p:nvSpPr>
        <p:spPr>
          <a:xfrm>
            <a:off x="5739626" y="821550"/>
            <a:ext cx="7996906" cy="8461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8" name="Google Shape;328;p48"/>
          <p:cNvSpPr txBox="1"/>
          <p:nvPr/>
        </p:nvSpPr>
        <p:spPr>
          <a:xfrm>
            <a:off x="374425" y="821549"/>
            <a:ext cx="5096700" cy="400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200"/>
              <a:buFont typeface="Arial"/>
              <a:buNone/>
            </a:pPr>
            <a:r>
              <a:rPr b="1" lang="en" sz="5200">
                <a:solidFill>
                  <a:srgbClr val="FCBF01"/>
                </a:solidFill>
              </a:rPr>
              <a:t>Registration Overview:</a:t>
            </a:r>
            <a:endParaRPr b="1" sz="5200">
              <a:solidFill>
                <a:srgbClr val="FCBF01"/>
              </a:solidFill>
            </a:endParaRPr>
          </a:p>
          <a:p>
            <a:pPr indent="0" lvl="0" marL="0" marR="0" rtl="0" algn="ctr">
              <a:lnSpc>
                <a:spcPct val="100000"/>
              </a:lnSpc>
              <a:spcBef>
                <a:spcPts val="0"/>
              </a:spcBef>
              <a:spcAft>
                <a:spcPts val="0"/>
              </a:spcAft>
              <a:buClr>
                <a:srgbClr val="000000"/>
              </a:buClr>
              <a:buSzPts val="6200"/>
              <a:buFont typeface="Arial"/>
              <a:buNone/>
            </a:pPr>
            <a:r>
              <a:rPr b="1" lang="en" sz="5200">
                <a:solidFill>
                  <a:srgbClr val="FCBF01"/>
                </a:solidFill>
              </a:rPr>
              <a:t>SSW- Office of Student Services</a:t>
            </a:r>
            <a:endParaRPr b="1" i="0" sz="5200" u="none" cap="none" strike="noStrike">
              <a:solidFill>
                <a:schemeClr val="lt1"/>
              </a:solidFill>
              <a:latin typeface="Arial"/>
              <a:ea typeface="Arial"/>
              <a:cs typeface="Arial"/>
              <a:sym typeface="Arial"/>
            </a:endParaRPr>
          </a:p>
        </p:txBody>
      </p:sp>
      <p:pic>
        <p:nvPicPr>
          <p:cNvPr id="329" name="Google Shape;329;p48"/>
          <p:cNvPicPr preferRelativeResize="0"/>
          <p:nvPr/>
        </p:nvPicPr>
        <p:blipFill rotWithShape="1">
          <a:blip r:embed="rId4">
            <a:alphaModFix/>
          </a:blip>
          <a:srcRect b="0" l="0" r="0" t="0"/>
          <a:stretch/>
        </p:blipFill>
        <p:spPr>
          <a:xfrm>
            <a:off x="514350" y="400978"/>
            <a:ext cx="635472" cy="3023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33" name="Shape 333"/>
        <p:cNvGrpSpPr/>
        <p:nvPr/>
      </p:nvGrpSpPr>
      <p:grpSpPr>
        <a:xfrm>
          <a:off x="0" y="0"/>
          <a:ext cx="0" cy="0"/>
          <a:chOff x="0" y="0"/>
          <a:chExt cx="0" cy="0"/>
        </a:xfrm>
      </p:grpSpPr>
      <p:sp>
        <p:nvSpPr>
          <p:cNvPr id="334" name="Google Shape;334;p49"/>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5" name="Google Shape;335;p49"/>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6" name="Google Shape;336;p49"/>
          <p:cNvSpPr txBox="1"/>
          <p:nvPr/>
        </p:nvSpPr>
        <p:spPr>
          <a:xfrm>
            <a:off x="1709023" y="449950"/>
            <a:ext cx="6114600" cy="5388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rPr b="1" lang="en" sz="3500">
                <a:solidFill>
                  <a:schemeClr val="lt1"/>
                </a:solidFill>
              </a:rPr>
              <a:t>SSW Registration</a:t>
            </a:r>
            <a:endParaRPr b="1" i="0" sz="3500" u="none" cap="none" strike="noStrike">
              <a:solidFill>
                <a:schemeClr val="lt1"/>
              </a:solidFill>
              <a:latin typeface="Arial"/>
              <a:ea typeface="Arial"/>
              <a:cs typeface="Arial"/>
              <a:sym typeface="Arial"/>
            </a:endParaRPr>
          </a:p>
        </p:txBody>
      </p:sp>
      <p:sp>
        <p:nvSpPr>
          <p:cNvPr id="337" name="Google Shape;337;p49"/>
          <p:cNvSpPr txBox="1"/>
          <p:nvPr/>
        </p:nvSpPr>
        <p:spPr>
          <a:xfrm>
            <a:off x="566575" y="1718425"/>
            <a:ext cx="8449200" cy="3386400"/>
          </a:xfrm>
          <a:prstGeom prst="rect">
            <a:avLst/>
          </a:prstGeom>
          <a:noFill/>
          <a:ln>
            <a:noFill/>
          </a:ln>
        </p:spPr>
        <p:txBody>
          <a:bodyPr anchorCtr="0" anchor="t" bIns="0" lIns="0" spcFirstLastPara="1" rIns="0" wrap="square" tIns="0">
            <a:spAutoFit/>
          </a:bodyPr>
          <a:lstStyle/>
          <a:p>
            <a:pPr indent="-355600" lvl="0" marL="457200" rtl="0" algn="l">
              <a:spcBef>
                <a:spcPts val="0"/>
              </a:spcBef>
              <a:spcAft>
                <a:spcPts val="0"/>
              </a:spcAft>
              <a:buClr>
                <a:srgbClr val="FCBF01"/>
              </a:buClr>
              <a:buSzPts val="2000"/>
              <a:buChar char="●"/>
            </a:pPr>
            <a:r>
              <a:rPr lang="en" sz="2000">
                <a:solidFill>
                  <a:srgbClr val="FCBF01"/>
                </a:solidFill>
              </a:rPr>
              <a:t>Registration with OSS: Required during fall and winter semesters.</a:t>
            </a:r>
            <a:endParaRPr sz="2000">
              <a:solidFill>
                <a:srgbClr val="FCBF01"/>
              </a:solidFill>
            </a:endParaRPr>
          </a:p>
          <a:p>
            <a:pPr indent="-355600" lvl="0" marL="457200" rtl="0" algn="l">
              <a:spcBef>
                <a:spcPts val="0"/>
              </a:spcBef>
              <a:spcAft>
                <a:spcPts val="0"/>
              </a:spcAft>
              <a:buClr>
                <a:srgbClr val="FCBF01"/>
              </a:buClr>
              <a:buSzPts val="2000"/>
              <a:buChar char="●"/>
            </a:pPr>
            <a:r>
              <a:rPr lang="en" sz="2000">
                <a:solidFill>
                  <a:srgbClr val="FCBF01"/>
                </a:solidFill>
              </a:rPr>
              <a:t>Annual Registration with CCI: Recommended in the fall.</a:t>
            </a:r>
            <a:endParaRPr sz="2000">
              <a:solidFill>
                <a:srgbClr val="FCBF01"/>
              </a:solidFill>
            </a:endParaRPr>
          </a:p>
          <a:p>
            <a:pPr indent="-355600" lvl="1" marL="914400" rtl="0" algn="l">
              <a:spcBef>
                <a:spcPts val="0"/>
              </a:spcBef>
              <a:spcAft>
                <a:spcPts val="0"/>
              </a:spcAft>
              <a:buClr>
                <a:srgbClr val="FCBF01"/>
              </a:buClr>
              <a:buSzPts val="2000"/>
              <a:buChar char="○"/>
            </a:pPr>
            <a:r>
              <a:rPr lang="en" sz="2000">
                <a:solidFill>
                  <a:srgbClr val="FCBF01"/>
                </a:solidFill>
              </a:rPr>
              <a:t>Documents Needed:</a:t>
            </a:r>
            <a:endParaRPr sz="2000">
              <a:solidFill>
                <a:srgbClr val="FCBF01"/>
              </a:solidFill>
            </a:endParaRPr>
          </a:p>
          <a:p>
            <a:pPr indent="-355600" lvl="2" marL="1371600" rtl="0" algn="l">
              <a:spcBef>
                <a:spcPts val="0"/>
              </a:spcBef>
              <a:spcAft>
                <a:spcPts val="0"/>
              </a:spcAft>
              <a:buClr>
                <a:srgbClr val="FCBF01"/>
              </a:buClr>
              <a:buSzPts val="2000"/>
              <a:buChar char="■"/>
            </a:pPr>
            <a:r>
              <a:rPr lang="en" sz="2000">
                <a:solidFill>
                  <a:srgbClr val="FCBF01"/>
                </a:solidFill>
              </a:rPr>
              <a:t>School of Social Work registration form</a:t>
            </a:r>
            <a:endParaRPr sz="2000">
              <a:solidFill>
                <a:srgbClr val="FCBF01"/>
              </a:solidFill>
            </a:endParaRPr>
          </a:p>
          <a:p>
            <a:pPr indent="-355600" lvl="3" marL="1828800" rtl="0" algn="l">
              <a:spcBef>
                <a:spcPts val="0"/>
              </a:spcBef>
              <a:spcAft>
                <a:spcPts val="0"/>
              </a:spcAft>
              <a:buClr>
                <a:srgbClr val="FCBF01"/>
              </a:buClr>
              <a:buSzPts val="2000"/>
              <a:buChar char="●"/>
            </a:pPr>
            <a:r>
              <a:rPr lang="en" sz="2000" u="sng">
                <a:solidFill>
                  <a:schemeClr val="hlink"/>
                </a:solidFill>
                <a:hlinkClick r:id="rId3"/>
              </a:rPr>
              <a:t>Google form</a:t>
            </a:r>
            <a:endParaRPr sz="2000">
              <a:solidFill>
                <a:srgbClr val="FCBF01"/>
              </a:solidFill>
            </a:endParaRPr>
          </a:p>
          <a:p>
            <a:pPr indent="-355600" lvl="2" marL="1371600" rtl="0" algn="l">
              <a:spcBef>
                <a:spcPts val="0"/>
              </a:spcBef>
              <a:spcAft>
                <a:spcPts val="0"/>
              </a:spcAft>
              <a:buClr>
                <a:srgbClr val="FCBF01"/>
              </a:buClr>
              <a:buSzPts val="2000"/>
              <a:buChar char="■"/>
            </a:pPr>
            <a:r>
              <a:rPr lang="en" sz="2000">
                <a:solidFill>
                  <a:srgbClr val="FCBF01"/>
                </a:solidFill>
              </a:rPr>
              <a:t>Group constitution</a:t>
            </a:r>
            <a:endParaRPr sz="2000">
              <a:solidFill>
                <a:srgbClr val="FCBF01"/>
              </a:solidFill>
            </a:endParaRPr>
          </a:p>
          <a:p>
            <a:pPr indent="-355600" lvl="2" marL="1371600" rtl="0" algn="l">
              <a:spcBef>
                <a:spcPts val="0"/>
              </a:spcBef>
              <a:spcAft>
                <a:spcPts val="0"/>
              </a:spcAft>
              <a:buClr>
                <a:srgbClr val="FCBF01"/>
              </a:buClr>
              <a:buSzPts val="2000"/>
              <a:buChar char="■"/>
            </a:pPr>
            <a:r>
              <a:rPr lang="en" sz="2000">
                <a:solidFill>
                  <a:srgbClr val="FCBF01"/>
                </a:solidFill>
              </a:rPr>
              <a:t>List of members</a:t>
            </a:r>
            <a:endParaRPr sz="2000">
              <a:solidFill>
                <a:srgbClr val="FCBF01"/>
              </a:solidFill>
            </a:endParaRPr>
          </a:p>
          <a:p>
            <a:pPr indent="-355600" lvl="2" marL="1371600" rtl="0" algn="l">
              <a:spcBef>
                <a:spcPts val="0"/>
              </a:spcBef>
              <a:spcAft>
                <a:spcPts val="0"/>
              </a:spcAft>
              <a:buClr>
                <a:srgbClr val="FCBF01"/>
              </a:buClr>
              <a:buSzPts val="2000"/>
              <a:buChar char="■"/>
            </a:pPr>
            <a:r>
              <a:rPr lang="en" sz="2000">
                <a:solidFill>
                  <a:srgbClr val="FCBF01"/>
                </a:solidFill>
              </a:rPr>
              <a:t>Compliance: Adhere to CCI’s Standards of Conduct and University of Michigan </a:t>
            </a:r>
            <a:r>
              <a:rPr lang="en" sz="2000">
                <a:solidFill>
                  <a:srgbClr val="FCBF01"/>
                </a:solidFill>
              </a:rPr>
              <a:t>Non Discrimination</a:t>
            </a:r>
            <a:r>
              <a:rPr lang="en" sz="2000">
                <a:solidFill>
                  <a:srgbClr val="FCBF01"/>
                </a:solidFill>
              </a:rPr>
              <a:t> Policy.</a:t>
            </a:r>
            <a:endParaRPr sz="2000">
              <a:solidFill>
                <a:srgbClr val="FCBF01"/>
              </a:solidFill>
            </a:endParaRPr>
          </a:p>
          <a:p>
            <a:pPr indent="0" lvl="0" marL="1371600" rtl="0" algn="l">
              <a:spcBef>
                <a:spcPts val="0"/>
              </a:spcBef>
              <a:spcAft>
                <a:spcPts val="0"/>
              </a:spcAft>
              <a:buNone/>
            </a:pPr>
            <a:r>
              <a:t/>
            </a:r>
            <a:endParaRPr sz="2000">
              <a:solidFill>
                <a:srgbClr val="FCBF01"/>
              </a:solidFill>
            </a:endParaRPr>
          </a:p>
          <a:p>
            <a:pPr indent="0" lvl="0" marL="0" rtl="0" algn="l">
              <a:spcBef>
                <a:spcPts val="0"/>
              </a:spcBef>
              <a:spcAft>
                <a:spcPts val="0"/>
              </a:spcAft>
              <a:buNone/>
            </a:pPr>
            <a:r>
              <a:rPr lang="en" sz="2000">
                <a:solidFill>
                  <a:srgbClr val="FCBF01"/>
                </a:solidFill>
              </a:rPr>
              <a:t>For more details, visit the </a:t>
            </a:r>
            <a:r>
              <a:rPr lang="en" sz="2000" u="sng">
                <a:solidFill>
                  <a:schemeClr val="hlink"/>
                </a:solidFill>
                <a:hlinkClick r:id="rId4"/>
              </a:rPr>
              <a:t>Center for Campus Involvement </a:t>
            </a:r>
            <a:r>
              <a:rPr lang="en" sz="2000">
                <a:solidFill>
                  <a:srgbClr val="FCBF01"/>
                </a:solidFill>
              </a:rPr>
              <a:t>website.</a:t>
            </a:r>
            <a:endParaRPr sz="2000">
              <a:solidFill>
                <a:srgbClr val="FCBF0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41" name="Shape 341"/>
        <p:cNvGrpSpPr/>
        <p:nvPr/>
      </p:nvGrpSpPr>
      <p:grpSpPr>
        <a:xfrm>
          <a:off x="0" y="0"/>
          <a:ext cx="0" cy="0"/>
          <a:chOff x="0" y="0"/>
          <a:chExt cx="0" cy="0"/>
        </a:xfrm>
      </p:grpSpPr>
      <p:pic>
        <p:nvPicPr>
          <p:cNvPr id="342" name="Google Shape;342;p50"/>
          <p:cNvPicPr preferRelativeResize="0"/>
          <p:nvPr/>
        </p:nvPicPr>
        <p:blipFill rotWithShape="1">
          <a:blip r:embed="rId3">
            <a:alphaModFix amt="42000"/>
          </a:blip>
          <a:srcRect b="0" l="0" r="0" t="0"/>
          <a:stretch/>
        </p:blipFill>
        <p:spPr>
          <a:xfrm rot="2542120">
            <a:off x="4235335" y="-964296"/>
            <a:ext cx="2095493" cy="1982860"/>
          </a:xfrm>
          <a:prstGeom prst="rect">
            <a:avLst/>
          </a:prstGeom>
          <a:noFill/>
          <a:ln>
            <a:noFill/>
          </a:ln>
        </p:spPr>
      </p:pic>
      <p:sp>
        <p:nvSpPr>
          <p:cNvPr id="343" name="Google Shape;343;p50"/>
          <p:cNvSpPr/>
          <p:nvPr/>
        </p:nvSpPr>
        <p:spPr>
          <a:xfrm>
            <a:off x="5545949" y="2230175"/>
            <a:ext cx="4251320" cy="388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4" name="Google Shape;344;p50"/>
          <p:cNvSpPr txBox="1"/>
          <p:nvPr/>
        </p:nvSpPr>
        <p:spPr>
          <a:xfrm>
            <a:off x="174163" y="699125"/>
            <a:ext cx="5677800" cy="2130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700"/>
              <a:buFont typeface="Arial"/>
              <a:buNone/>
            </a:pPr>
            <a:r>
              <a:rPr b="1" i="0" lang="en" sz="5100" u="none" cap="none" strike="noStrike">
                <a:solidFill>
                  <a:srgbClr val="FFFFFF"/>
                </a:solidFill>
                <a:latin typeface="Arial"/>
                <a:ea typeface="Arial"/>
                <a:cs typeface="Arial"/>
                <a:sym typeface="Arial"/>
              </a:rPr>
              <a:t> </a:t>
            </a:r>
            <a:endParaRPr b="1" i="0" sz="51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6700"/>
              <a:buFont typeface="Arial"/>
              <a:buNone/>
            </a:pPr>
            <a:r>
              <a:t/>
            </a:r>
            <a:endParaRPr b="0" i="0" sz="6700" u="none" cap="none" strike="noStrike">
              <a:solidFill>
                <a:srgbClr val="FFFFFF"/>
              </a:solidFill>
              <a:latin typeface="Arial"/>
              <a:ea typeface="Arial"/>
              <a:cs typeface="Arial"/>
              <a:sym typeface="Arial"/>
            </a:endParaRPr>
          </a:p>
        </p:txBody>
      </p:sp>
      <p:sp>
        <p:nvSpPr>
          <p:cNvPr id="345" name="Google Shape;345;p50"/>
          <p:cNvSpPr txBox="1"/>
          <p:nvPr/>
        </p:nvSpPr>
        <p:spPr>
          <a:xfrm>
            <a:off x="546400" y="1056950"/>
            <a:ext cx="4202700" cy="2401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600"/>
              <a:buFont typeface="Arial"/>
              <a:buNone/>
            </a:pPr>
            <a:r>
              <a:rPr lang="en" sz="6500">
                <a:solidFill>
                  <a:srgbClr val="F1C024"/>
                </a:solidFill>
              </a:rPr>
              <a:t>Additional Information</a:t>
            </a:r>
            <a:endParaRPr b="0" i="0" sz="6500" u="none" cap="none" strike="noStrike">
              <a:solidFill>
                <a:srgbClr val="F1C024"/>
              </a:solidFill>
              <a:latin typeface="Arial"/>
              <a:ea typeface="Arial"/>
              <a:cs typeface="Arial"/>
              <a:sym typeface="Arial"/>
            </a:endParaRPr>
          </a:p>
        </p:txBody>
      </p:sp>
      <p:pic>
        <p:nvPicPr>
          <p:cNvPr id="346" name="Google Shape;346;p50"/>
          <p:cNvPicPr preferRelativeResize="0"/>
          <p:nvPr/>
        </p:nvPicPr>
        <p:blipFill rotWithShape="1">
          <a:blip r:embed="rId4">
            <a:alphaModFix/>
          </a:blip>
          <a:srcRect b="0" l="0" r="0" t="0"/>
          <a:stretch/>
        </p:blipFill>
        <p:spPr>
          <a:xfrm>
            <a:off x="638556" y="514350"/>
            <a:ext cx="635472" cy="3023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50" name="Shape 350"/>
        <p:cNvGrpSpPr/>
        <p:nvPr/>
      </p:nvGrpSpPr>
      <p:grpSpPr>
        <a:xfrm>
          <a:off x="0" y="0"/>
          <a:ext cx="0" cy="0"/>
          <a:chOff x="0" y="0"/>
          <a:chExt cx="0" cy="0"/>
        </a:xfrm>
      </p:grpSpPr>
      <p:sp>
        <p:nvSpPr>
          <p:cNvPr id="351" name="Google Shape;351;p51"/>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2" name="Google Shape;352;p51"/>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273050" lvl="0" marL="457200" marR="0" rtl="0" algn="l">
              <a:lnSpc>
                <a:spcPct val="100000"/>
              </a:lnSpc>
              <a:spcBef>
                <a:spcPts val="0"/>
              </a:spcBef>
              <a:spcAft>
                <a:spcPts val="0"/>
              </a:spcAft>
              <a:buClr>
                <a:srgbClr val="000000"/>
              </a:buClr>
              <a:buSzPts val="700"/>
              <a:buFont typeface="Arial"/>
              <a:buChar char="●"/>
            </a:pPr>
            <a:r>
              <a:t/>
            </a:r>
            <a:endParaRPr b="0" i="0" sz="700" u="none" cap="none" strike="noStrike">
              <a:solidFill>
                <a:srgbClr val="000000"/>
              </a:solidFill>
              <a:latin typeface="Arial"/>
              <a:ea typeface="Arial"/>
              <a:cs typeface="Arial"/>
              <a:sym typeface="Arial"/>
            </a:endParaRPr>
          </a:p>
        </p:txBody>
      </p:sp>
      <p:sp>
        <p:nvSpPr>
          <p:cNvPr id="353" name="Google Shape;353;p51"/>
          <p:cNvSpPr txBox="1"/>
          <p:nvPr/>
        </p:nvSpPr>
        <p:spPr>
          <a:xfrm>
            <a:off x="554100" y="1304550"/>
            <a:ext cx="8434500" cy="3232500"/>
          </a:xfrm>
          <a:prstGeom prst="rect">
            <a:avLst/>
          </a:prstGeom>
          <a:noFill/>
          <a:ln>
            <a:noFill/>
          </a:ln>
        </p:spPr>
        <p:txBody>
          <a:bodyPr anchorCtr="0" anchor="t" bIns="0" lIns="0" spcFirstLastPara="1" rIns="0" wrap="square" tIns="0">
            <a:spAutoFit/>
          </a:bodyPr>
          <a:lstStyle/>
          <a:p>
            <a:pPr indent="-355600" lvl="0" marL="457200" rtl="0" algn="l">
              <a:spcBef>
                <a:spcPts val="0"/>
              </a:spcBef>
              <a:spcAft>
                <a:spcPts val="0"/>
              </a:spcAft>
              <a:buClr>
                <a:srgbClr val="FCBF01"/>
              </a:buClr>
              <a:buSzPts val="2000"/>
              <a:buChar char="●"/>
            </a:pPr>
            <a:r>
              <a:rPr lang="en" sz="2000">
                <a:solidFill>
                  <a:srgbClr val="FCBF01"/>
                </a:solidFill>
              </a:rPr>
              <a:t>Student organizations will receive a $50 grant when they register with OSS.</a:t>
            </a:r>
            <a:endParaRPr sz="2000">
              <a:solidFill>
                <a:srgbClr val="FCBF01"/>
              </a:solidFill>
            </a:endParaRPr>
          </a:p>
          <a:p>
            <a:pPr indent="-355600" lvl="0" marL="457200" rtl="0" algn="l">
              <a:spcBef>
                <a:spcPts val="0"/>
              </a:spcBef>
              <a:spcAft>
                <a:spcPts val="0"/>
              </a:spcAft>
              <a:buClr>
                <a:srgbClr val="FCBF01"/>
              </a:buClr>
              <a:buSzPts val="2000"/>
              <a:buChar char="●"/>
            </a:pPr>
            <a:r>
              <a:rPr lang="en" sz="2000">
                <a:solidFill>
                  <a:srgbClr val="FCBF01"/>
                </a:solidFill>
              </a:rPr>
              <a:t>Small ($300 max) or Large Grants ($1,500 max)</a:t>
            </a:r>
            <a:endParaRPr sz="2000">
              <a:solidFill>
                <a:srgbClr val="FCBF01"/>
              </a:solidFill>
            </a:endParaRPr>
          </a:p>
          <a:p>
            <a:pPr indent="-355600" lvl="0" marL="457200" rtl="0" algn="l">
              <a:spcBef>
                <a:spcPts val="0"/>
              </a:spcBef>
              <a:spcAft>
                <a:spcPts val="0"/>
              </a:spcAft>
              <a:buClr>
                <a:srgbClr val="FCBF01"/>
              </a:buClr>
              <a:buSzPts val="2000"/>
              <a:buChar char="●"/>
            </a:pPr>
            <a:r>
              <a:rPr lang="en" sz="2000" u="sng">
                <a:solidFill>
                  <a:schemeClr val="hlink"/>
                </a:solidFill>
                <a:hlinkClick r:id="rId3"/>
              </a:rPr>
              <a:t>Room Reservations</a:t>
            </a:r>
            <a:endParaRPr sz="2000">
              <a:solidFill>
                <a:srgbClr val="FCBF01"/>
              </a:solidFill>
            </a:endParaRPr>
          </a:p>
          <a:p>
            <a:pPr indent="-355600" lvl="0" marL="457200" rtl="0" algn="l">
              <a:spcBef>
                <a:spcPts val="0"/>
              </a:spcBef>
              <a:spcAft>
                <a:spcPts val="0"/>
              </a:spcAft>
              <a:buClr>
                <a:srgbClr val="FCBF01"/>
              </a:buClr>
              <a:buSzPts val="2000"/>
              <a:buChar char="●"/>
            </a:pPr>
            <a:r>
              <a:rPr lang="en" sz="2000">
                <a:solidFill>
                  <a:srgbClr val="FCBF01"/>
                </a:solidFill>
              </a:rPr>
              <a:t>Office Space- Room 1630</a:t>
            </a:r>
            <a:endParaRPr sz="2000">
              <a:solidFill>
                <a:srgbClr val="FCBF01"/>
              </a:solidFill>
            </a:endParaRPr>
          </a:p>
          <a:p>
            <a:pPr indent="-355600" lvl="0" marL="457200" rtl="0" algn="l">
              <a:spcBef>
                <a:spcPts val="0"/>
              </a:spcBef>
              <a:spcAft>
                <a:spcPts val="0"/>
              </a:spcAft>
              <a:buClr>
                <a:srgbClr val="FCBF01"/>
              </a:buClr>
              <a:buSzPts val="2000"/>
              <a:buChar char="●"/>
            </a:pPr>
            <a:r>
              <a:rPr lang="en" sz="2000">
                <a:solidFill>
                  <a:srgbClr val="FCBF01"/>
                </a:solidFill>
              </a:rPr>
              <a:t>Student organizations that have VSO </a:t>
            </a:r>
            <a:r>
              <a:rPr lang="en" sz="2000">
                <a:solidFill>
                  <a:srgbClr val="FCBF01"/>
                </a:solidFill>
              </a:rPr>
              <a:t>or SSO </a:t>
            </a:r>
            <a:r>
              <a:rPr lang="en" sz="2000">
                <a:solidFill>
                  <a:srgbClr val="FCBF01"/>
                </a:solidFill>
              </a:rPr>
              <a:t>status may raise funds. </a:t>
            </a:r>
            <a:endParaRPr sz="2000">
              <a:solidFill>
                <a:srgbClr val="FCBF01"/>
              </a:solidFill>
            </a:endParaRPr>
          </a:p>
          <a:p>
            <a:pPr indent="-342900" lvl="1" marL="914400" rtl="0" algn="l">
              <a:spcBef>
                <a:spcPts val="0"/>
              </a:spcBef>
              <a:spcAft>
                <a:spcPts val="0"/>
              </a:spcAft>
              <a:buClr>
                <a:srgbClr val="FCBF01"/>
              </a:buClr>
              <a:buSzPts val="1800"/>
              <a:buChar char="○"/>
            </a:pPr>
            <a:r>
              <a:rPr lang="en" sz="1800">
                <a:solidFill>
                  <a:srgbClr val="FCBF01"/>
                </a:solidFill>
              </a:rPr>
              <a:t>Any selling of merchandise by a student organization must first be approved by the SSWSG.</a:t>
            </a:r>
            <a:endParaRPr sz="1800">
              <a:solidFill>
                <a:srgbClr val="FCBF01"/>
              </a:solidFill>
            </a:endParaRPr>
          </a:p>
          <a:p>
            <a:pPr indent="-342900" lvl="1" marL="914400" rtl="0" algn="l">
              <a:spcBef>
                <a:spcPts val="0"/>
              </a:spcBef>
              <a:spcAft>
                <a:spcPts val="0"/>
              </a:spcAft>
              <a:buClr>
                <a:srgbClr val="FCBF01"/>
              </a:buClr>
              <a:buSzPts val="1800"/>
              <a:buChar char="○"/>
            </a:pPr>
            <a:r>
              <a:rPr lang="en" sz="1800">
                <a:solidFill>
                  <a:srgbClr val="FCBF01"/>
                </a:solidFill>
              </a:rPr>
              <a:t>The University has restrictions on the sale of food. </a:t>
            </a:r>
            <a:endParaRPr sz="1800">
              <a:solidFill>
                <a:srgbClr val="FCBF01"/>
              </a:solidFill>
            </a:endParaRPr>
          </a:p>
          <a:p>
            <a:pPr indent="-342900" lvl="1" marL="914400" rtl="0" algn="l">
              <a:spcBef>
                <a:spcPts val="0"/>
              </a:spcBef>
              <a:spcAft>
                <a:spcPts val="0"/>
              </a:spcAft>
              <a:buClr>
                <a:srgbClr val="FCBF01"/>
              </a:buClr>
              <a:buSzPts val="1800"/>
              <a:buChar char="○"/>
            </a:pPr>
            <a:r>
              <a:rPr lang="en" sz="1800">
                <a:solidFill>
                  <a:srgbClr val="FCBF01"/>
                </a:solidFill>
              </a:rPr>
              <a:t>Check with the Office of Student Services and Enrollment Management before planning to raise funds by selling food.</a:t>
            </a:r>
            <a:endParaRPr sz="1800">
              <a:solidFill>
                <a:srgbClr val="FCBF0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57" name="Shape 357"/>
        <p:cNvGrpSpPr/>
        <p:nvPr/>
      </p:nvGrpSpPr>
      <p:grpSpPr>
        <a:xfrm>
          <a:off x="0" y="0"/>
          <a:ext cx="0" cy="0"/>
          <a:chOff x="0" y="0"/>
          <a:chExt cx="0" cy="0"/>
        </a:xfrm>
      </p:grpSpPr>
      <p:pic>
        <p:nvPicPr>
          <p:cNvPr id="358" name="Google Shape;358;p52"/>
          <p:cNvPicPr preferRelativeResize="0"/>
          <p:nvPr/>
        </p:nvPicPr>
        <p:blipFill rotWithShape="1">
          <a:blip r:embed="rId3">
            <a:alphaModFix amt="42000"/>
          </a:blip>
          <a:srcRect b="0" l="0" r="0" t="0"/>
          <a:stretch/>
        </p:blipFill>
        <p:spPr>
          <a:xfrm rot="2542120">
            <a:off x="4235335" y="-964296"/>
            <a:ext cx="2095493" cy="1982860"/>
          </a:xfrm>
          <a:prstGeom prst="rect">
            <a:avLst/>
          </a:prstGeom>
          <a:noFill/>
          <a:ln>
            <a:noFill/>
          </a:ln>
        </p:spPr>
      </p:pic>
      <p:sp>
        <p:nvSpPr>
          <p:cNvPr id="359" name="Google Shape;359;p52"/>
          <p:cNvSpPr/>
          <p:nvPr/>
        </p:nvSpPr>
        <p:spPr>
          <a:xfrm>
            <a:off x="5012539" y="514350"/>
            <a:ext cx="8723898" cy="8763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0" name="Google Shape;360;p52"/>
          <p:cNvSpPr txBox="1"/>
          <p:nvPr/>
        </p:nvSpPr>
        <p:spPr>
          <a:xfrm>
            <a:off x="289988" y="1121525"/>
            <a:ext cx="5677800" cy="2130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700"/>
              <a:buFont typeface="Arial"/>
              <a:buNone/>
            </a:pPr>
            <a:r>
              <a:rPr b="1" i="0" lang="en" sz="5100" u="none" cap="none" strike="noStrike">
                <a:solidFill>
                  <a:srgbClr val="FFFFFF"/>
                </a:solidFill>
                <a:latin typeface="Arial"/>
                <a:ea typeface="Arial"/>
                <a:cs typeface="Arial"/>
                <a:sym typeface="Arial"/>
              </a:rPr>
              <a:t> </a:t>
            </a:r>
            <a:endParaRPr b="1" i="0" sz="51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6700"/>
              <a:buFont typeface="Arial"/>
              <a:buNone/>
            </a:pPr>
            <a:r>
              <a:t/>
            </a:r>
            <a:endParaRPr b="0" i="0" sz="6700" u="none" cap="none" strike="noStrike">
              <a:solidFill>
                <a:srgbClr val="FFFFFF"/>
              </a:solidFill>
              <a:latin typeface="Arial"/>
              <a:ea typeface="Arial"/>
              <a:cs typeface="Arial"/>
              <a:sym typeface="Arial"/>
            </a:endParaRPr>
          </a:p>
        </p:txBody>
      </p:sp>
      <p:sp>
        <p:nvSpPr>
          <p:cNvPr id="361" name="Google Shape;361;p52"/>
          <p:cNvSpPr txBox="1"/>
          <p:nvPr/>
        </p:nvSpPr>
        <p:spPr>
          <a:xfrm>
            <a:off x="0" y="978751"/>
            <a:ext cx="5016000" cy="44454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600"/>
              <a:buFont typeface="Arial"/>
              <a:buNone/>
            </a:pPr>
            <a:r>
              <a:rPr lang="en" sz="7600">
                <a:solidFill>
                  <a:srgbClr val="F1C024"/>
                </a:solidFill>
              </a:rPr>
              <a:t>Maize Pages</a:t>
            </a:r>
            <a:endParaRPr b="0" i="0" sz="700" u="none" cap="none" strike="noStrike">
              <a:solidFill>
                <a:srgbClr val="000000"/>
              </a:solidFill>
              <a:latin typeface="Arial"/>
              <a:ea typeface="Arial"/>
              <a:cs typeface="Arial"/>
              <a:sym typeface="Arial"/>
            </a:endParaRPr>
          </a:p>
          <a:p>
            <a:pPr indent="0" lvl="0" marL="0" marR="0" rtl="0" algn="l">
              <a:lnSpc>
                <a:spcPct val="140003"/>
              </a:lnSpc>
              <a:spcBef>
                <a:spcPts val="0"/>
              </a:spcBef>
              <a:spcAft>
                <a:spcPts val="0"/>
              </a:spcAft>
              <a:buClr>
                <a:srgbClr val="000000"/>
              </a:buClr>
              <a:buSzPts val="7600"/>
              <a:buFont typeface="Arial"/>
              <a:buNone/>
            </a:pPr>
            <a:r>
              <a:t/>
            </a:r>
            <a:endParaRPr b="0" i="0" sz="7600" u="none" cap="none" strike="noStrike">
              <a:solidFill>
                <a:srgbClr val="F1C024"/>
              </a:solidFill>
              <a:latin typeface="Arial"/>
              <a:ea typeface="Arial"/>
              <a:cs typeface="Arial"/>
              <a:sym typeface="Arial"/>
            </a:endParaRPr>
          </a:p>
        </p:txBody>
      </p:sp>
      <p:pic>
        <p:nvPicPr>
          <p:cNvPr id="362" name="Google Shape;362;p52"/>
          <p:cNvPicPr preferRelativeResize="0"/>
          <p:nvPr/>
        </p:nvPicPr>
        <p:blipFill rotWithShape="1">
          <a:blip r:embed="rId4">
            <a:alphaModFix/>
          </a:blip>
          <a:srcRect b="0" l="0" r="0" t="0"/>
          <a:stretch/>
        </p:blipFill>
        <p:spPr>
          <a:xfrm>
            <a:off x="638556" y="514350"/>
            <a:ext cx="635472" cy="3023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BF01"/>
        </a:solidFill>
      </p:bgPr>
    </p:bg>
    <p:spTree>
      <p:nvGrpSpPr>
        <p:cNvPr id="366" name="Shape 366"/>
        <p:cNvGrpSpPr/>
        <p:nvPr/>
      </p:nvGrpSpPr>
      <p:grpSpPr>
        <a:xfrm>
          <a:off x="0" y="0"/>
          <a:ext cx="0" cy="0"/>
          <a:chOff x="0" y="0"/>
          <a:chExt cx="0" cy="0"/>
        </a:xfrm>
      </p:grpSpPr>
      <p:pic>
        <p:nvPicPr>
          <p:cNvPr id="367" name="Google Shape;367;p53"/>
          <p:cNvPicPr preferRelativeResize="0"/>
          <p:nvPr/>
        </p:nvPicPr>
        <p:blipFill>
          <a:blip r:embed="rId3">
            <a:alphaModFix/>
          </a:blip>
          <a:stretch>
            <a:fillRect/>
          </a:stretch>
        </p:blipFill>
        <p:spPr>
          <a:xfrm>
            <a:off x="152400" y="432975"/>
            <a:ext cx="8839200" cy="37613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71" name="Shape 371"/>
        <p:cNvGrpSpPr/>
        <p:nvPr/>
      </p:nvGrpSpPr>
      <p:grpSpPr>
        <a:xfrm>
          <a:off x="0" y="0"/>
          <a:ext cx="0" cy="0"/>
          <a:chOff x="0" y="0"/>
          <a:chExt cx="0" cy="0"/>
        </a:xfrm>
      </p:grpSpPr>
      <p:sp>
        <p:nvSpPr>
          <p:cNvPr id="372" name="Google Shape;372;p54"/>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3" name="Google Shape;373;p54"/>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4" name="Google Shape;374;p54"/>
          <p:cNvSpPr txBox="1"/>
          <p:nvPr/>
        </p:nvSpPr>
        <p:spPr>
          <a:xfrm>
            <a:off x="1649898" y="449950"/>
            <a:ext cx="6114600" cy="5388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rPr b="1" lang="en" sz="3500">
                <a:solidFill>
                  <a:schemeClr val="lt1"/>
                </a:solidFill>
              </a:rPr>
              <a:t>Maize Pages</a:t>
            </a:r>
            <a:endParaRPr b="1" i="0" sz="3500" u="none" cap="none" strike="noStrike">
              <a:solidFill>
                <a:schemeClr val="lt1"/>
              </a:solidFill>
              <a:latin typeface="Arial"/>
              <a:ea typeface="Arial"/>
              <a:cs typeface="Arial"/>
              <a:sym typeface="Arial"/>
            </a:endParaRPr>
          </a:p>
        </p:txBody>
      </p:sp>
      <p:sp>
        <p:nvSpPr>
          <p:cNvPr id="375" name="Google Shape;375;p54"/>
          <p:cNvSpPr txBox="1"/>
          <p:nvPr/>
        </p:nvSpPr>
        <p:spPr>
          <a:xfrm>
            <a:off x="691500" y="1924175"/>
            <a:ext cx="7761000" cy="1847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000" u="sng">
                <a:solidFill>
                  <a:schemeClr val="hlink"/>
                </a:solidFill>
                <a:hlinkClick r:id="rId3"/>
              </a:rPr>
              <a:t>Maize Pages</a:t>
            </a:r>
            <a:r>
              <a:rPr lang="en" sz="2000">
                <a:solidFill>
                  <a:srgbClr val="FCBF01"/>
                </a:solidFill>
              </a:rPr>
              <a:t> is a website run through the University of Michigan in collaboration with Campus Labs that is designed to help student organization leaders to manage their group. </a:t>
            </a:r>
            <a:endParaRPr sz="2000">
              <a:solidFill>
                <a:srgbClr val="FCBF01"/>
              </a:solidFill>
            </a:endParaRPr>
          </a:p>
          <a:p>
            <a:pPr indent="0" lvl="0" marL="0" rtl="0" algn="l">
              <a:spcBef>
                <a:spcPts val="0"/>
              </a:spcBef>
              <a:spcAft>
                <a:spcPts val="0"/>
              </a:spcAft>
              <a:buNone/>
            </a:pPr>
            <a:r>
              <a:t/>
            </a:r>
            <a:endParaRPr sz="2000">
              <a:solidFill>
                <a:srgbClr val="FCBF01"/>
              </a:solidFill>
            </a:endParaRPr>
          </a:p>
          <a:p>
            <a:pPr indent="0" lvl="0" marL="0" rtl="0" algn="l">
              <a:spcBef>
                <a:spcPts val="0"/>
              </a:spcBef>
              <a:spcAft>
                <a:spcPts val="0"/>
              </a:spcAft>
              <a:buNone/>
            </a:pPr>
            <a:r>
              <a:rPr lang="en" sz="2000">
                <a:solidFill>
                  <a:srgbClr val="FCBF01"/>
                </a:solidFill>
              </a:rPr>
              <a:t>This includes resources for managing your roster, saving and storing documents, and more for leaders of the organization</a:t>
            </a:r>
            <a:endParaRPr sz="2000">
              <a:solidFill>
                <a:srgbClr val="FCBF0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60" name="Shape 160"/>
        <p:cNvGrpSpPr/>
        <p:nvPr/>
      </p:nvGrpSpPr>
      <p:grpSpPr>
        <a:xfrm>
          <a:off x="0" y="0"/>
          <a:ext cx="0" cy="0"/>
          <a:chOff x="0" y="0"/>
          <a:chExt cx="0" cy="0"/>
        </a:xfrm>
      </p:grpSpPr>
      <p:sp>
        <p:nvSpPr>
          <p:cNvPr id="161" name="Google Shape;161;p28"/>
          <p:cNvSpPr/>
          <p:nvPr/>
        </p:nvSpPr>
        <p:spPr>
          <a:xfrm>
            <a:off x="0" y="0"/>
            <a:ext cx="2874432" cy="5143579"/>
          </a:xfrm>
          <a:custGeom>
            <a:rect b="b" l="l" r="r" t="t"/>
            <a:pathLst>
              <a:path extrusionOk="0" h="1913890" w="1069556">
                <a:moveTo>
                  <a:pt x="0" y="0"/>
                </a:moveTo>
                <a:lnTo>
                  <a:pt x="1069556" y="0"/>
                </a:lnTo>
                <a:lnTo>
                  <a:pt x="1069556" y="1913890"/>
                </a:lnTo>
                <a:lnTo>
                  <a:pt x="0" y="1913890"/>
                </a:lnTo>
                <a:close/>
              </a:path>
            </a:pathLst>
          </a:custGeom>
          <a:solidFill>
            <a:srgbClr val="F1C024"/>
          </a:solidFill>
          <a:ln>
            <a:noFill/>
          </a:ln>
        </p:spPr>
      </p:sp>
      <p:sp>
        <p:nvSpPr>
          <p:cNvPr id="162" name="Google Shape;162;p28"/>
          <p:cNvSpPr/>
          <p:nvPr/>
        </p:nvSpPr>
        <p:spPr>
          <a:xfrm>
            <a:off x="7832408" y="3809148"/>
            <a:ext cx="2090738" cy="2090738"/>
          </a:xfrm>
          <a:custGeom>
            <a:rect b="b" l="l" r="r" t="t"/>
            <a:pathLst>
              <a:path extrusionOk="0"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alpha val="13330"/>
            </a:srgbClr>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63" name="Google Shape;163;p28"/>
          <p:cNvSpPr txBox="1"/>
          <p:nvPr/>
        </p:nvSpPr>
        <p:spPr>
          <a:xfrm>
            <a:off x="6309001" y="436187"/>
            <a:ext cx="2835000" cy="1305000"/>
          </a:xfrm>
          <a:prstGeom prst="rect">
            <a:avLst/>
          </a:prstGeom>
          <a:noFill/>
          <a:ln>
            <a:noFill/>
          </a:ln>
        </p:spPr>
        <p:txBody>
          <a:bodyPr anchorCtr="0" anchor="t" bIns="0" lIns="0" spcFirstLastPara="1" rIns="0" wrap="square" tIns="0">
            <a:spAutoFit/>
          </a:bodyPr>
          <a:lstStyle/>
          <a:p>
            <a:pPr indent="0" lvl="0" marL="0" marR="0" rtl="0" algn="l">
              <a:lnSpc>
                <a:spcPct val="100013"/>
              </a:lnSpc>
              <a:spcBef>
                <a:spcPts val="0"/>
              </a:spcBef>
              <a:spcAft>
                <a:spcPts val="0"/>
              </a:spcAft>
              <a:buClr>
                <a:srgbClr val="000000"/>
              </a:buClr>
              <a:buSzPts val="3600"/>
              <a:buFont typeface="Arial"/>
              <a:buNone/>
            </a:pPr>
            <a:r>
              <a:rPr b="1" lang="en" sz="3600">
                <a:solidFill>
                  <a:srgbClr val="FCBF01"/>
                </a:solidFill>
                <a:latin typeface="League Spartan"/>
                <a:ea typeface="League Spartan"/>
                <a:cs typeface="League Spartan"/>
                <a:sym typeface="League Spartan"/>
              </a:rPr>
              <a:t>ASK </a:t>
            </a:r>
            <a:r>
              <a:rPr b="1" i="0" lang="en" sz="3600" u="none" cap="none" strike="noStrike">
                <a:solidFill>
                  <a:srgbClr val="FCBF01"/>
                </a:solidFill>
                <a:latin typeface="League Spartan"/>
                <a:ea typeface="League Spartan"/>
                <a:cs typeface="League Spartan"/>
                <a:sym typeface="League Spartan"/>
              </a:rPr>
              <a:t>US QUESTIONS</a:t>
            </a:r>
            <a:endParaRPr b="0" i="0" sz="700" u="none" cap="none" strike="noStrike">
              <a:solidFill>
                <a:srgbClr val="000000"/>
              </a:solidFill>
              <a:latin typeface="Arial"/>
              <a:ea typeface="Arial"/>
              <a:cs typeface="Arial"/>
              <a:sym typeface="Arial"/>
            </a:endParaRPr>
          </a:p>
          <a:p>
            <a:pPr indent="0" lvl="0" marL="0" marR="0" rtl="0" algn="l">
              <a:lnSpc>
                <a:spcPct val="35475"/>
              </a:lnSpc>
              <a:spcBef>
                <a:spcPts val="0"/>
              </a:spcBef>
              <a:spcAft>
                <a:spcPts val="0"/>
              </a:spcAft>
              <a:buClr>
                <a:srgbClr val="000000"/>
              </a:buClr>
              <a:buSzPts val="3600"/>
              <a:buFont typeface="Arial"/>
              <a:buNone/>
            </a:pPr>
            <a:r>
              <a:t/>
            </a:r>
            <a:endParaRPr b="1" i="0" sz="3600" u="none" cap="none" strike="noStrike">
              <a:solidFill>
                <a:srgbClr val="FCBF01"/>
              </a:solidFill>
              <a:latin typeface="League Spartan"/>
              <a:ea typeface="League Spartan"/>
              <a:cs typeface="League Spartan"/>
              <a:sym typeface="League Spartan"/>
            </a:endParaRPr>
          </a:p>
        </p:txBody>
      </p:sp>
      <p:sp>
        <p:nvSpPr>
          <p:cNvPr id="164" name="Google Shape;164;p28"/>
          <p:cNvSpPr txBox="1"/>
          <p:nvPr/>
        </p:nvSpPr>
        <p:spPr>
          <a:xfrm>
            <a:off x="5165300" y="1558075"/>
            <a:ext cx="3640800" cy="3368400"/>
          </a:xfrm>
          <a:prstGeom prst="rect">
            <a:avLst/>
          </a:prstGeom>
          <a:noFill/>
          <a:ln>
            <a:noFill/>
          </a:ln>
        </p:spPr>
        <p:txBody>
          <a:bodyPr anchorCtr="0" anchor="t" bIns="0" lIns="0" spcFirstLastPara="1" rIns="0" wrap="square" tIns="0">
            <a:spAutoFit/>
          </a:bodyPr>
          <a:lstStyle/>
          <a:p>
            <a:pPr indent="-165100" lvl="1" marL="317500" marR="0" rtl="0" algn="l">
              <a:lnSpc>
                <a:spcPct val="160020"/>
              </a:lnSpc>
              <a:spcBef>
                <a:spcPts val="0"/>
              </a:spcBef>
              <a:spcAft>
                <a:spcPts val="0"/>
              </a:spcAft>
              <a:buClr>
                <a:srgbClr val="FDFDFD"/>
              </a:buClr>
              <a:buSzPts val="1600"/>
              <a:buFont typeface="Arial"/>
              <a:buChar char="•"/>
            </a:pPr>
            <a:r>
              <a:rPr lang="en" sz="1600">
                <a:solidFill>
                  <a:srgbClr val="FDFDFD"/>
                </a:solidFill>
                <a:latin typeface="Montserrat"/>
                <a:ea typeface="Montserrat"/>
                <a:cs typeface="Montserrat"/>
                <a:sym typeface="Montserrat"/>
              </a:rPr>
              <a:t>Feel free to ask questions during the session</a:t>
            </a:r>
            <a:endParaRPr sz="1600">
              <a:solidFill>
                <a:srgbClr val="FDFDFD"/>
              </a:solidFill>
              <a:latin typeface="Montserrat"/>
              <a:ea typeface="Montserrat"/>
              <a:cs typeface="Montserrat"/>
              <a:sym typeface="Montserrat"/>
            </a:endParaRPr>
          </a:p>
          <a:p>
            <a:pPr indent="-165100" lvl="1" marL="317500" marR="0" rtl="0" algn="l">
              <a:lnSpc>
                <a:spcPct val="160020"/>
              </a:lnSpc>
              <a:spcBef>
                <a:spcPts val="0"/>
              </a:spcBef>
              <a:spcAft>
                <a:spcPts val="0"/>
              </a:spcAft>
              <a:buClr>
                <a:srgbClr val="FDFDFD"/>
              </a:buClr>
              <a:buSzPts val="1600"/>
              <a:buFont typeface="Arial"/>
              <a:buChar char="•"/>
            </a:pPr>
            <a:r>
              <a:rPr b="0" i="0" lang="en" sz="1600" u="none" cap="none" strike="noStrike">
                <a:solidFill>
                  <a:srgbClr val="FDFDFD"/>
                </a:solidFill>
                <a:latin typeface="Montserrat"/>
                <a:ea typeface="Montserrat"/>
                <a:cs typeface="Montserrat"/>
                <a:sym typeface="Montserrat"/>
              </a:rPr>
              <a:t>Simply type your question into the “question box”</a:t>
            </a:r>
            <a:endParaRPr b="0" i="0" sz="1600" u="none" cap="none" strike="noStrike">
              <a:solidFill>
                <a:srgbClr val="FDFDFD"/>
              </a:solidFill>
              <a:latin typeface="Montserrat"/>
              <a:ea typeface="Montserrat"/>
              <a:cs typeface="Montserrat"/>
              <a:sym typeface="Montserrat"/>
            </a:endParaRPr>
          </a:p>
          <a:p>
            <a:pPr indent="-215900" lvl="2" marL="685800" marR="0" rtl="0" algn="l">
              <a:lnSpc>
                <a:spcPct val="160020"/>
              </a:lnSpc>
              <a:spcBef>
                <a:spcPts val="0"/>
              </a:spcBef>
              <a:spcAft>
                <a:spcPts val="0"/>
              </a:spcAft>
              <a:buClr>
                <a:srgbClr val="FDFDFD"/>
              </a:buClr>
              <a:buSzPts val="1600"/>
              <a:buFont typeface="Arial"/>
              <a:buChar char="■"/>
            </a:pPr>
            <a:r>
              <a:rPr b="0" i="0" lang="en" sz="1600" u="none" cap="none" strike="noStrike">
                <a:solidFill>
                  <a:srgbClr val="FDFDFD"/>
                </a:solidFill>
                <a:latin typeface="Montserrat"/>
                <a:ea typeface="Montserrat"/>
                <a:cs typeface="Montserrat"/>
                <a:sym typeface="Montserrat"/>
              </a:rPr>
              <a:t>Type “private” if you would like an individual response</a:t>
            </a:r>
            <a:endParaRPr b="0" i="0" sz="1600" u="none" cap="none" strike="noStrike">
              <a:solidFill>
                <a:srgbClr val="FDFDFD"/>
              </a:solidFill>
              <a:latin typeface="Montserrat"/>
              <a:ea typeface="Montserrat"/>
              <a:cs typeface="Montserrat"/>
              <a:sym typeface="Montserrat"/>
            </a:endParaRPr>
          </a:p>
          <a:p>
            <a:pPr indent="-165100" lvl="1" marL="317500" marR="0" rtl="0" algn="l">
              <a:lnSpc>
                <a:spcPct val="160020"/>
              </a:lnSpc>
              <a:spcBef>
                <a:spcPts val="0"/>
              </a:spcBef>
              <a:spcAft>
                <a:spcPts val="0"/>
              </a:spcAft>
              <a:buClr>
                <a:srgbClr val="FDFDFD"/>
              </a:buClr>
              <a:buSzPts val="1600"/>
              <a:buFont typeface="Arial"/>
              <a:buChar char="•"/>
            </a:pPr>
            <a:r>
              <a:rPr b="0" i="0" lang="en" sz="1600" u="none" cap="none" strike="noStrike">
                <a:solidFill>
                  <a:srgbClr val="FDFDFD"/>
                </a:solidFill>
                <a:latin typeface="Montserrat"/>
                <a:ea typeface="Montserrat"/>
                <a:cs typeface="Montserrat"/>
                <a:sym typeface="Montserrat"/>
              </a:rPr>
              <a:t>Session recording will be sent to all registrants.</a:t>
            </a:r>
            <a:endParaRPr b="0" i="0" sz="900" u="none" cap="none" strike="noStrike">
              <a:solidFill>
                <a:srgbClr val="000000"/>
              </a:solidFill>
              <a:latin typeface="Arial"/>
              <a:ea typeface="Arial"/>
              <a:cs typeface="Arial"/>
              <a:sym typeface="Arial"/>
            </a:endParaRPr>
          </a:p>
          <a:p>
            <a:pPr indent="0" lvl="0" marL="0" marR="0" rtl="0" algn="l">
              <a:lnSpc>
                <a:spcPct val="160020"/>
              </a:lnSpc>
              <a:spcBef>
                <a:spcPts val="0"/>
              </a:spcBef>
              <a:spcAft>
                <a:spcPts val="0"/>
              </a:spcAft>
              <a:buClr>
                <a:srgbClr val="000000"/>
              </a:buClr>
              <a:buSzPts val="1400"/>
              <a:buFont typeface="Arial"/>
              <a:buNone/>
            </a:pPr>
            <a:r>
              <a:t/>
            </a:r>
            <a:endParaRPr b="0" i="0" sz="1400" u="none" cap="none" strike="noStrike">
              <a:solidFill>
                <a:srgbClr val="FDFDFD"/>
              </a:solidFill>
              <a:latin typeface="Montserrat"/>
              <a:ea typeface="Montserrat"/>
              <a:cs typeface="Montserrat"/>
              <a:sym typeface="Montserrat"/>
            </a:endParaRPr>
          </a:p>
        </p:txBody>
      </p:sp>
      <p:pic>
        <p:nvPicPr>
          <p:cNvPr descr="Social_Work36" id="165" name="Google Shape;165;p28"/>
          <p:cNvPicPr preferRelativeResize="0"/>
          <p:nvPr/>
        </p:nvPicPr>
        <p:blipFill rotWithShape="1">
          <a:blip r:embed="rId3">
            <a:alphaModFix/>
          </a:blip>
          <a:srcRect b="0" l="0" r="0" t="0"/>
          <a:stretch/>
        </p:blipFill>
        <p:spPr>
          <a:xfrm>
            <a:off x="506937" y="1071036"/>
            <a:ext cx="4502142" cy="3001428"/>
          </a:xfrm>
          <a:prstGeom prst="rect">
            <a:avLst/>
          </a:prstGeom>
          <a:noFill/>
          <a:ln>
            <a:noFill/>
          </a:ln>
        </p:spPr>
      </p:pic>
      <p:pic>
        <p:nvPicPr>
          <p:cNvPr id="166" name="Google Shape;166;p28"/>
          <p:cNvPicPr preferRelativeResize="0"/>
          <p:nvPr/>
        </p:nvPicPr>
        <p:blipFill rotWithShape="1">
          <a:blip r:embed="rId4">
            <a:alphaModFix/>
          </a:blip>
          <a:srcRect b="0" l="0" r="0" t="0"/>
          <a:stretch/>
        </p:blipFill>
        <p:spPr>
          <a:xfrm>
            <a:off x="5280380" y="724512"/>
            <a:ext cx="635472" cy="3023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379" name="Shape 379"/>
        <p:cNvGrpSpPr/>
        <p:nvPr/>
      </p:nvGrpSpPr>
      <p:grpSpPr>
        <a:xfrm>
          <a:off x="0" y="0"/>
          <a:ext cx="0" cy="0"/>
          <a:chOff x="0" y="0"/>
          <a:chExt cx="0" cy="0"/>
        </a:xfrm>
      </p:grpSpPr>
      <p:sp>
        <p:nvSpPr>
          <p:cNvPr id="380" name="Google Shape;380;p55"/>
          <p:cNvSpPr txBox="1"/>
          <p:nvPr/>
        </p:nvSpPr>
        <p:spPr>
          <a:xfrm>
            <a:off x="1649898" y="449950"/>
            <a:ext cx="6114600" cy="5388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t/>
            </a:r>
            <a:endParaRPr b="1" i="0" sz="3500" u="none" cap="none" strike="noStrike">
              <a:solidFill>
                <a:schemeClr val="lt1"/>
              </a:solidFill>
              <a:latin typeface="Arial"/>
              <a:ea typeface="Arial"/>
              <a:cs typeface="Arial"/>
              <a:sym typeface="Arial"/>
            </a:endParaRPr>
          </a:p>
        </p:txBody>
      </p:sp>
      <p:pic>
        <p:nvPicPr>
          <p:cNvPr id="381" name="Google Shape;381;p55"/>
          <p:cNvPicPr preferRelativeResize="0"/>
          <p:nvPr/>
        </p:nvPicPr>
        <p:blipFill>
          <a:blip r:embed="rId3">
            <a:alphaModFix/>
          </a:blip>
          <a:stretch>
            <a:fillRect/>
          </a:stretch>
        </p:blipFill>
        <p:spPr>
          <a:xfrm>
            <a:off x="152400" y="152400"/>
            <a:ext cx="4940253" cy="2419351"/>
          </a:xfrm>
          <a:prstGeom prst="rect">
            <a:avLst/>
          </a:prstGeom>
          <a:noFill/>
          <a:ln>
            <a:noFill/>
          </a:ln>
        </p:spPr>
      </p:pic>
      <p:pic>
        <p:nvPicPr>
          <p:cNvPr id="382" name="Google Shape;382;p55"/>
          <p:cNvPicPr preferRelativeResize="0"/>
          <p:nvPr/>
        </p:nvPicPr>
        <p:blipFill>
          <a:blip r:embed="rId4">
            <a:alphaModFix/>
          </a:blip>
          <a:stretch>
            <a:fillRect/>
          </a:stretch>
        </p:blipFill>
        <p:spPr>
          <a:xfrm>
            <a:off x="4203750" y="2746400"/>
            <a:ext cx="4940251" cy="2397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6"/>
          <p:cNvSpPr/>
          <p:nvPr/>
        </p:nvSpPr>
        <p:spPr>
          <a:xfrm>
            <a:off x="26550" y="-50"/>
            <a:ext cx="9144000" cy="5143500"/>
          </a:xfrm>
          <a:prstGeom prst="rect">
            <a:avLst/>
          </a:prstGeom>
          <a:solidFill>
            <a:srgbClr val="00274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56"/>
          <p:cNvSpPr txBox="1"/>
          <p:nvPr/>
        </p:nvSpPr>
        <p:spPr>
          <a:xfrm>
            <a:off x="3030675" y="61175"/>
            <a:ext cx="3587400" cy="9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274C"/>
                </a:solidFill>
                <a:latin typeface="Montserrat"/>
                <a:ea typeface="Montserrat"/>
                <a:cs typeface="Montserrat"/>
                <a:sym typeface="Montserrat"/>
              </a:rPr>
              <a:t>Any Questions?</a:t>
            </a:r>
            <a:endParaRPr b="1" i="0" sz="2400" u="none" cap="none" strike="noStrike">
              <a:solidFill>
                <a:srgbClr val="00274C"/>
              </a:solidFill>
              <a:latin typeface="Montserrat"/>
              <a:ea typeface="Montserrat"/>
              <a:cs typeface="Montserrat"/>
              <a:sym typeface="Montserrat"/>
            </a:endParaRPr>
          </a:p>
        </p:txBody>
      </p:sp>
      <p:sp>
        <p:nvSpPr>
          <p:cNvPr id="389" name="Google Shape;389;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90" name="Google Shape;390;p56"/>
          <p:cNvSpPr txBox="1"/>
          <p:nvPr/>
        </p:nvSpPr>
        <p:spPr>
          <a:xfrm>
            <a:off x="1344450" y="987600"/>
            <a:ext cx="6589800" cy="4011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n" sz="1700" u="none" cap="none" strike="noStrike">
                <a:solidFill>
                  <a:schemeClr val="lt2"/>
                </a:solidFill>
                <a:latin typeface="Arial"/>
                <a:ea typeface="Arial"/>
                <a:cs typeface="Arial"/>
                <a:sym typeface="Arial"/>
              </a:rPr>
              <a:t>Office of Student Services &amp; Enrollment Management</a:t>
            </a:r>
            <a:endParaRPr b="1"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700" u="none" cap="none" strike="noStrike">
                <a:solidFill>
                  <a:schemeClr val="lt2"/>
                </a:solidFill>
                <a:latin typeface="Arial"/>
                <a:ea typeface="Arial"/>
                <a:cs typeface="Arial"/>
                <a:sym typeface="Arial"/>
              </a:rPr>
              <a:t>(734) 936-0961</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rPr b="0" i="0" lang="en" sz="1700" u="sng" cap="none" strike="noStrike">
                <a:solidFill>
                  <a:schemeClr val="hlink"/>
                </a:solidFill>
                <a:latin typeface="Arial"/>
                <a:ea typeface="Arial"/>
                <a:cs typeface="Arial"/>
                <a:sym typeface="Arial"/>
                <a:hlinkClick r:id="rId3"/>
              </a:rPr>
              <a:t>ssw.msw.info@umich.edu</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700" u="none" cap="none" strike="noStrike">
                <a:solidFill>
                  <a:schemeClr val="lt2"/>
                </a:solidFill>
                <a:latin typeface="Arial"/>
                <a:ea typeface="Arial"/>
                <a:cs typeface="Arial"/>
                <a:sym typeface="Arial"/>
              </a:rPr>
              <a:t>U-M School of Social Work</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700" u="none" cap="none" strike="noStrike">
                <a:solidFill>
                  <a:schemeClr val="lt2"/>
                </a:solidFill>
                <a:latin typeface="Arial"/>
                <a:ea typeface="Arial"/>
                <a:cs typeface="Arial"/>
                <a:sym typeface="Arial"/>
              </a:rPr>
              <a:t>1080 South University Ave. Room 1748</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rPr b="0" i="0" lang="en" sz="1700" u="none" cap="none" strike="noStrike">
                <a:solidFill>
                  <a:schemeClr val="lt2"/>
                </a:solidFill>
                <a:latin typeface="Arial"/>
                <a:ea typeface="Arial"/>
                <a:cs typeface="Arial"/>
                <a:sym typeface="Arial"/>
              </a:rPr>
              <a:t>Ann Arbor, MI 48109-1106</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700" u="none" cap="none" strike="noStrike">
                <a:solidFill>
                  <a:schemeClr val="lt2"/>
                </a:solidFill>
                <a:latin typeface="Arial"/>
                <a:ea typeface="Arial"/>
                <a:cs typeface="Arial"/>
                <a:sym typeface="Arial"/>
              </a:rPr>
              <a:t>https://ssw.umich.edu/</a:t>
            </a:r>
            <a:endParaRPr b="0" i="0" sz="1700" u="none" cap="none" strike="noStrike">
              <a:solidFill>
                <a:schemeClr val="lt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700" u="none" cap="none" strike="noStrike">
                <a:solidFill>
                  <a:schemeClr val="lt2"/>
                </a:solidFill>
                <a:latin typeface="Arial"/>
                <a:ea typeface="Arial"/>
                <a:cs typeface="Arial"/>
                <a:sym typeface="Arial"/>
              </a:rPr>
              <a:t>9-4pm (EST)</a:t>
            </a:r>
            <a:endParaRPr b="0" i="0" sz="17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2"/>
              </a:solidFill>
              <a:latin typeface="Arial"/>
              <a:ea typeface="Arial"/>
              <a:cs typeface="Arial"/>
              <a:sym typeface="Arial"/>
            </a:endParaRPr>
          </a:p>
        </p:txBody>
      </p:sp>
      <p:pic>
        <p:nvPicPr>
          <p:cNvPr id="391" name="Google Shape;391;p56"/>
          <p:cNvPicPr preferRelativeResize="0"/>
          <p:nvPr/>
        </p:nvPicPr>
        <p:blipFill rotWithShape="1">
          <a:blip r:embed="rId4">
            <a:alphaModFix/>
          </a:blip>
          <a:srcRect b="0" l="0" r="0" t="0"/>
          <a:stretch/>
        </p:blipFill>
        <p:spPr>
          <a:xfrm>
            <a:off x="3339725" y="3572749"/>
            <a:ext cx="2464550" cy="326925"/>
          </a:xfrm>
          <a:prstGeom prst="rect">
            <a:avLst/>
          </a:prstGeom>
          <a:noFill/>
          <a:ln>
            <a:noFill/>
          </a:ln>
        </p:spPr>
      </p:pic>
      <p:sp>
        <p:nvSpPr>
          <p:cNvPr id="392" name="Google Shape;392;p56"/>
          <p:cNvSpPr/>
          <p:nvPr/>
        </p:nvSpPr>
        <p:spPr>
          <a:xfrm>
            <a:off x="213900" y="173150"/>
            <a:ext cx="8769300" cy="66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56"/>
          <p:cNvSpPr txBox="1"/>
          <p:nvPr/>
        </p:nvSpPr>
        <p:spPr>
          <a:xfrm>
            <a:off x="3642000" y="234800"/>
            <a:ext cx="1994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274C"/>
                </a:solidFill>
                <a:latin typeface="Montserrat"/>
                <a:ea typeface="Montserrat"/>
                <a:cs typeface="Montserrat"/>
                <a:sym typeface="Montserrat"/>
              </a:rPr>
              <a:t>Questions?</a:t>
            </a:r>
            <a:endParaRPr b="1" i="0" sz="2300" u="none" cap="none" strike="noStrike">
              <a:solidFill>
                <a:srgbClr val="00274C"/>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70" name="Shape 170"/>
        <p:cNvGrpSpPr/>
        <p:nvPr/>
      </p:nvGrpSpPr>
      <p:grpSpPr>
        <a:xfrm>
          <a:off x="0" y="0"/>
          <a:ext cx="0" cy="0"/>
          <a:chOff x="0" y="0"/>
          <a:chExt cx="0" cy="0"/>
        </a:xfrm>
      </p:grpSpPr>
      <p:sp>
        <p:nvSpPr>
          <p:cNvPr id="171" name="Google Shape;171;p29"/>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72" name="Google Shape;172;p29"/>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73" name="Google Shape;173;p29"/>
          <p:cNvSpPr txBox="1"/>
          <p:nvPr/>
        </p:nvSpPr>
        <p:spPr>
          <a:xfrm>
            <a:off x="1906062" y="303349"/>
            <a:ext cx="5331900" cy="5388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rPr b="1" lang="en" sz="3500">
                <a:solidFill>
                  <a:schemeClr val="lt1"/>
                </a:solidFill>
              </a:rPr>
              <a:t>Training</a:t>
            </a:r>
            <a:r>
              <a:rPr b="1" i="0" lang="en" sz="3500" u="none" cap="none" strike="noStrike">
                <a:solidFill>
                  <a:schemeClr val="lt1"/>
                </a:solidFill>
                <a:latin typeface="Arial"/>
                <a:ea typeface="Arial"/>
                <a:cs typeface="Arial"/>
                <a:sym typeface="Arial"/>
              </a:rPr>
              <a:t> Agenda</a:t>
            </a:r>
            <a:endParaRPr b="1" i="0" sz="3500" u="none" cap="none" strike="noStrike">
              <a:solidFill>
                <a:schemeClr val="lt1"/>
              </a:solidFill>
              <a:latin typeface="Arial"/>
              <a:ea typeface="Arial"/>
              <a:cs typeface="Arial"/>
              <a:sym typeface="Arial"/>
            </a:endParaRPr>
          </a:p>
        </p:txBody>
      </p:sp>
      <p:sp>
        <p:nvSpPr>
          <p:cNvPr id="174" name="Google Shape;174;p29"/>
          <p:cNvSpPr txBox="1"/>
          <p:nvPr/>
        </p:nvSpPr>
        <p:spPr>
          <a:xfrm>
            <a:off x="648000" y="1403675"/>
            <a:ext cx="7383000" cy="3417000"/>
          </a:xfrm>
          <a:prstGeom prst="rect">
            <a:avLst/>
          </a:prstGeom>
          <a:noFill/>
          <a:ln>
            <a:noFill/>
          </a:ln>
        </p:spPr>
        <p:txBody>
          <a:bodyPr anchorCtr="0" anchor="t" bIns="0" lIns="0" spcFirstLastPara="1" rIns="0" wrap="square" tIns="0">
            <a:spAutoFit/>
          </a:bodyPr>
          <a:lstStyle/>
          <a:p>
            <a:pPr indent="0" lvl="0" marL="228600" marR="0" rtl="0" algn="l">
              <a:lnSpc>
                <a:spcPct val="100000"/>
              </a:lnSpc>
              <a:spcBef>
                <a:spcPts val="0"/>
              </a:spcBef>
              <a:spcAft>
                <a:spcPts val="0"/>
              </a:spcAft>
              <a:buNone/>
            </a:pPr>
            <a:r>
              <a:t/>
            </a:r>
            <a:endParaRPr b="1" sz="2100">
              <a:solidFill>
                <a:srgbClr val="F1C024"/>
              </a:solidFill>
            </a:endParaRPr>
          </a:p>
          <a:p>
            <a:pPr indent="-234950" lvl="0" marL="228600" marR="0" rtl="0" algn="l">
              <a:lnSpc>
                <a:spcPct val="100000"/>
              </a:lnSpc>
              <a:spcBef>
                <a:spcPts val="0"/>
              </a:spcBef>
              <a:spcAft>
                <a:spcPts val="0"/>
              </a:spcAft>
              <a:buClr>
                <a:srgbClr val="F1C024"/>
              </a:buClr>
              <a:buSzPts val="2100"/>
              <a:buFont typeface="Arial"/>
              <a:buChar char="●"/>
            </a:pPr>
            <a:r>
              <a:rPr b="1" lang="en" sz="2100">
                <a:solidFill>
                  <a:srgbClr val="F1C024"/>
                </a:solidFill>
              </a:rPr>
              <a:t>Types of Student Organizations</a:t>
            </a:r>
            <a:endParaRPr b="1" sz="2100">
              <a:solidFill>
                <a:srgbClr val="F1C024"/>
              </a:solidFill>
            </a:endParaRPr>
          </a:p>
          <a:p>
            <a:pPr indent="-234950" lvl="0" marL="228600" marR="0" rtl="0" algn="l">
              <a:lnSpc>
                <a:spcPct val="100000"/>
              </a:lnSpc>
              <a:spcBef>
                <a:spcPts val="0"/>
              </a:spcBef>
              <a:spcAft>
                <a:spcPts val="0"/>
              </a:spcAft>
              <a:buClr>
                <a:srgbClr val="F1C024"/>
              </a:buClr>
              <a:buSzPts val="2100"/>
              <a:buChar char="●"/>
            </a:pPr>
            <a:r>
              <a:rPr b="1" lang="en" sz="2100">
                <a:solidFill>
                  <a:srgbClr val="F1C024"/>
                </a:solidFill>
              </a:rPr>
              <a:t>Student Organization Policies</a:t>
            </a:r>
            <a:endParaRPr b="1" sz="2100">
              <a:solidFill>
                <a:srgbClr val="F1C024"/>
              </a:solidFill>
            </a:endParaRPr>
          </a:p>
          <a:p>
            <a:pPr indent="-234950" lvl="0" marL="228600" marR="0" rtl="0" algn="l">
              <a:lnSpc>
                <a:spcPct val="100000"/>
              </a:lnSpc>
              <a:spcBef>
                <a:spcPts val="0"/>
              </a:spcBef>
              <a:spcAft>
                <a:spcPts val="0"/>
              </a:spcAft>
              <a:buClr>
                <a:srgbClr val="F1C024"/>
              </a:buClr>
              <a:buSzPts val="2100"/>
              <a:buFont typeface="Arial"/>
              <a:buChar char="●"/>
            </a:pPr>
            <a:r>
              <a:rPr b="1" lang="en" sz="2100">
                <a:solidFill>
                  <a:srgbClr val="F1C024"/>
                </a:solidFill>
              </a:rPr>
              <a:t>Registration </a:t>
            </a:r>
            <a:r>
              <a:rPr b="1" lang="en" sz="2100">
                <a:solidFill>
                  <a:srgbClr val="F1C024"/>
                </a:solidFill>
              </a:rPr>
              <a:t>requirements</a:t>
            </a:r>
            <a:r>
              <a:rPr b="1" lang="en" sz="2100">
                <a:solidFill>
                  <a:srgbClr val="F1C024"/>
                </a:solidFill>
              </a:rPr>
              <a:t> for Student Organizations</a:t>
            </a:r>
            <a:endParaRPr b="1" sz="2100">
              <a:solidFill>
                <a:srgbClr val="F1C024"/>
              </a:solidFill>
            </a:endParaRPr>
          </a:p>
          <a:p>
            <a:pPr indent="-247650" lvl="1" marL="457200" marR="0" rtl="0" algn="l">
              <a:lnSpc>
                <a:spcPct val="100000"/>
              </a:lnSpc>
              <a:spcBef>
                <a:spcPts val="0"/>
              </a:spcBef>
              <a:spcAft>
                <a:spcPts val="0"/>
              </a:spcAft>
              <a:buClr>
                <a:srgbClr val="F1C024"/>
              </a:buClr>
              <a:buSzPts val="2100"/>
              <a:buChar char="○"/>
            </a:pPr>
            <a:r>
              <a:rPr b="1" lang="en" sz="2100">
                <a:solidFill>
                  <a:srgbClr val="F1C024"/>
                </a:solidFill>
              </a:rPr>
              <a:t>CCI</a:t>
            </a:r>
            <a:endParaRPr b="1" sz="2100">
              <a:solidFill>
                <a:srgbClr val="F1C024"/>
              </a:solidFill>
            </a:endParaRPr>
          </a:p>
          <a:p>
            <a:pPr indent="-247650" lvl="1" marL="457200" marR="0" rtl="0" algn="l">
              <a:lnSpc>
                <a:spcPct val="100000"/>
              </a:lnSpc>
              <a:spcBef>
                <a:spcPts val="0"/>
              </a:spcBef>
              <a:spcAft>
                <a:spcPts val="0"/>
              </a:spcAft>
              <a:buClr>
                <a:srgbClr val="F1C024"/>
              </a:buClr>
              <a:buSzPts val="2100"/>
              <a:buChar char="○"/>
            </a:pPr>
            <a:r>
              <a:rPr b="1" lang="en" sz="2100">
                <a:solidFill>
                  <a:srgbClr val="F1C024"/>
                </a:solidFill>
              </a:rPr>
              <a:t>SSW</a:t>
            </a:r>
            <a:endParaRPr b="1" sz="2100">
              <a:solidFill>
                <a:srgbClr val="F1C024"/>
              </a:solidFill>
            </a:endParaRPr>
          </a:p>
          <a:p>
            <a:pPr indent="-234950" lvl="0" marL="228600" marR="0" rtl="0" algn="l">
              <a:lnSpc>
                <a:spcPct val="100000"/>
              </a:lnSpc>
              <a:spcBef>
                <a:spcPts val="0"/>
              </a:spcBef>
              <a:spcAft>
                <a:spcPts val="0"/>
              </a:spcAft>
              <a:buClr>
                <a:srgbClr val="F1C024"/>
              </a:buClr>
              <a:buSzPts val="2100"/>
              <a:buChar char="●"/>
            </a:pPr>
            <a:r>
              <a:rPr b="1" lang="en" sz="2100">
                <a:solidFill>
                  <a:srgbClr val="F1C024"/>
                </a:solidFill>
              </a:rPr>
              <a:t>Additional Information</a:t>
            </a:r>
            <a:endParaRPr b="1" sz="2100">
              <a:solidFill>
                <a:srgbClr val="F1C024"/>
              </a:solidFill>
            </a:endParaRPr>
          </a:p>
          <a:p>
            <a:pPr indent="-234950" lvl="0" marL="228600" marR="0" rtl="0" algn="l">
              <a:lnSpc>
                <a:spcPct val="100000"/>
              </a:lnSpc>
              <a:spcBef>
                <a:spcPts val="0"/>
              </a:spcBef>
              <a:spcAft>
                <a:spcPts val="0"/>
              </a:spcAft>
              <a:buClr>
                <a:srgbClr val="F1C024"/>
              </a:buClr>
              <a:buSzPts val="2100"/>
              <a:buChar char="●"/>
            </a:pPr>
            <a:r>
              <a:rPr b="1" lang="en" sz="2100">
                <a:solidFill>
                  <a:srgbClr val="F1C024"/>
                </a:solidFill>
              </a:rPr>
              <a:t>Questions</a:t>
            </a:r>
            <a:endParaRPr b="1" sz="2100">
              <a:solidFill>
                <a:srgbClr val="F1C024"/>
              </a:solidFil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F1C024"/>
              </a:solidFill>
              <a:latin typeface="Arial"/>
              <a:ea typeface="Arial"/>
              <a:cs typeface="Arial"/>
              <a:sym typeface="Arial"/>
            </a:endParaRPr>
          </a:p>
          <a:p>
            <a:pPr indent="0" lvl="0" marL="228600" marR="0" rtl="0" algn="l">
              <a:lnSpc>
                <a:spcPct val="100000"/>
              </a:lnSpc>
              <a:spcBef>
                <a:spcPts val="0"/>
              </a:spcBef>
              <a:spcAft>
                <a:spcPts val="0"/>
              </a:spcAft>
              <a:buNone/>
            </a:pPr>
            <a:r>
              <a:t/>
            </a:r>
            <a:endParaRPr b="0" i="0" sz="2100" u="none" cap="none" strike="noStrike">
              <a:solidFill>
                <a:srgbClr val="F1C024"/>
              </a:solidFill>
              <a:latin typeface="Arial"/>
              <a:ea typeface="Arial"/>
              <a:cs typeface="Arial"/>
              <a:sym typeface="Arial"/>
            </a:endParaRPr>
          </a:p>
          <a:p>
            <a:pPr indent="0" lvl="0" marL="0" marR="0" rtl="0" algn="l">
              <a:lnSpc>
                <a:spcPct val="140032"/>
              </a:lnSpc>
              <a:spcBef>
                <a:spcPts val="0"/>
              </a:spcBef>
              <a:spcAft>
                <a:spcPts val="0"/>
              </a:spcAft>
              <a:buClr>
                <a:srgbClr val="000000"/>
              </a:buClr>
              <a:buSzPts val="1200"/>
              <a:buFont typeface="Arial"/>
              <a:buNone/>
            </a:pPr>
            <a:r>
              <a:t/>
            </a:r>
            <a:endParaRPr b="1" i="0" sz="1200" u="none" cap="none" strike="noStrike">
              <a:solidFill>
                <a:srgbClr val="F1C024"/>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78" name="Shape 178"/>
        <p:cNvGrpSpPr/>
        <p:nvPr/>
      </p:nvGrpSpPr>
      <p:grpSpPr>
        <a:xfrm>
          <a:off x="0" y="0"/>
          <a:ext cx="0" cy="0"/>
          <a:chOff x="0" y="0"/>
          <a:chExt cx="0" cy="0"/>
        </a:xfrm>
      </p:grpSpPr>
      <p:pic>
        <p:nvPicPr>
          <p:cNvPr id="179" name="Google Shape;179;p30"/>
          <p:cNvPicPr preferRelativeResize="0"/>
          <p:nvPr/>
        </p:nvPicPr>
        <p:blipFill rotWithShape="1">
          <a:blip r:embed="rId3">
            <a:alphaModFix amt="42000"/>
          </a:blip>
          <a:srcRect b="0" l="0" r="0" t="0"/>
          <a:stretch/>
        </p:blipFill>
        <p:spPr>
          <a:xfrm rot="2542121">
            <a:off x="3981449" y="-871695"/>
            <a:ext cx="2588312" cy="2545346"/>
          </a:xfrm>
          <a:prstGeom prst="rect">
            <a:avLst/>
          </a:prstGeom>
          <a:noFill/>
          <a:ln>
            <a:noFill/>
          </a:ln>
        </p:spPr>
      </p:pic>
      <p:sp>
        <p:nvSpPr>
          <p:cNvPr id="180" name="Google Shape;180;p30"/>
          <p:cNvSpPr/>
          <p:nvPr/>
        </p:nvSpPr>
        <p:spPr>
          <a:xfrm>
            <a:off x="5012539" y="514350"/>
            <a:ext cx="8723898" cy="8763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81" name="Google Shape;181;p30"/>
          <p:cNvSpPr txBox="1"/>
          <p:nvPr/>
        </p:nvSpPr>
        <p:spPr>
          <a:xfrm>
            <a:off x="514350" y="1459499"/>
            <a:ext cx="5016000" cy="175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200"/>
              <a:buFont typeface="Arial"/>
              <a:buNone/>
            </a:pPr>
            <a:r>
              <a:rPr b="1" lang="en" sz="5700">
                <a:solidFill>
                  <a:srgbClr val="FCBF01"/>
                </a:solidFill>
              </a:rPr>
              <a:t>Types of </a:t>
            </a:r>
            <a:r>
              <a:rPr b="1" lang="en" sz="5700">
                <a:solidFill>
                  <a:srgbClr val="FCBF01"/>
                </a:solidFill>
              </a:rPr>
              <a:t>Student Orgs </a:t>
            </a:r>
            <a:endParaRPr b="1" i="0" sz="5700" u="none" cap="none" strike="noStrike">
              <a:solidFill>
                <a:schemeClr val="lt1"/>
              </a:solidFill>
              <a:latin typeface="Arial"/>
              <a:ea typeface="Arial"/>
              <a:cs typeface="Arial"/>
              <a:sym typeface="Arial"/>
            </a:endParaRPr>
          </a:p>
        </p:txBody>
      </p:sp>
      <p:pic>
        <p:nvPicPr>
          <p:cNvPr id="182" name="Google Shape;182;p30"/>
          <p:cNvPicPr preferRelativeResize="0"/>
          <p:nvPr/>
        </p:nvPicPr>
        <p:blipFill rotWithShape="1">
          <a:blip r:embed="rId4">
            <a:alphaModFix/>
          </a:blip>
          <a:srcRect b="0" l="0" r="0" t="0"/>
          <a:stretch/>
        </p:blipFill>
        <p:spPr>
          <a:xfrm>
            <a:off x="514350" y="400978"/>
            <a:ext cx="635472" cy="3023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86" name="Shape 186"/>
        <p:cNvGrpSpPr/>
        <p:nvPr/>
      </p:nvGrpSpPr>
      <p:grpSpPr>
        <a:xfrm>
          <a:off x="0" y="0"/>
          <a:ext cx="0" cy="0"/>
          <a:chOff x="0" y="0"/>
          <a:chExt cx="0" cy="0"/>
        </a:xfrm>
      </p:grpSpPr>
      <p:pic>
        <p:nvPicPr>
          <p:cNvPr id="187" name="Google Shape;187;p31"/>
          <p:cNvPicPr preferRelativeResize="0"/>
          <p:nvPr/>
        </p:nvPicPr>
        <p:blipFill rotWithShape="1">
          <a:blip r:embed="rId3">
            <a:alphaModFix amt="42000"/>
          </a:blip>
          <a:srcRect b="0" l="0" r="0" t="0"/>
          <a:stretch/>
        </p:blipFill>
        <p:spPr>
          <a:xfrm rot="2542120">
            <a:off x="7736733" y="-777493"/>
            <a:ext cx="2095493" cy="1982860"/>
          </a:xfrm>
          <a:prstGeom prst="rect">
            <a:avLst/>
          </a:prstGeom>
          <a:noFill/>
          <a:ln>
            <a:noFill/>
          </a:ln>
        </p:spPr>
      </p:pic>
      <p:sp>
        <p:nvSpPr>
          <p:cNvPr id="188" name="Google Shape;188;p31"/>
          <p:cNvSpPr/>
          <p:nvPr/>
        </p:nvSpPr>
        <p:spPr>
          <a:xfrm>
            <a:off x="6513878" y="3152300"/>
            <a:ext cx="2892162" cy="296862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89" name="Google Shape;189;p31"/>
          <p:cNvSpPr txBox="1"/>
          <p:nvPr/>
        </p:nvSpPr>
        <p:spPr>
          <a:xfrm>
            <a:off x="379075" y="340100"/>
            <a:ext cx="7354800" cy="5850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Clr>
                <a:srgbClr val="000000"/>
              </a:buClr>
              <a:buSzPts val="4400"/>
              <a:buFont typeface="Arial"/>
              <a:buNone/>
            </a:pPr>
            <a:r>
              <a:rPr b="1" lang="en" sz="3800">
                <a:solidFill>
                  <a:schemeClr val="lt1"/>
                </a:solidFill>
              </a:rPr>
              <a:t>Types of Student Organizations</a:t>
            </a:r>
            <a:endParaRPr b="1" i="0" sz="100" u="none" cap="none" strike="noStrike">
              <a:solidFill>
                <a:schemeClr val="lt1"/>
              </a:solidFill>
              <a:latin typeface="Arial"/>
              <a:ea typeface="Arial"/>
              <a:cs typeface="Arial"/>
              <a:sym typeface="Arial"/>
            </a:endParaRPr>
          </a:p>
        </p:txBody>
      </p:sp>
      <p:sp>
        <p:nvSpPr>
          <p:cNvPr id="190" name="Google Shape;190;p31"/>
          <p:cNvSpPr txBox="1"/>
          <p:nvPr/>
        </p:nvSpPr>
        <p:spPr>
          <a:xfrm>
            <a:off x="574825" y="1709700"/>
            <a:ext cx="6963300" cy="1770000"/>
          </a:xfrm>
          <a:prstGeom prst="rect">
            <a:avLst/>
          </a:prstGeom>
          <a:noFill/>
          <a:ln>
            <a:noFill/>
          </a:ln>
        </p:spPr>
        <p:txBody>
          <a:bodyPr anchorCtr="0" anchor="t" bIns="0" lIns="0" spcFirstLastPara="1" rIns="0" wrap="square" tIns="0">
            <a:spAutoFit/>
          </a:bodyPr>
          <a:lstStyle/>
          <a:p>
            <a:pPr indent="0" lvl="0" marL="457200" marR="0" rtl="0" algn="l">
              <a:lnSpc>
                <a:spcPct val="100000"/>
              </a:lnSpc>
              <a:spcBef>
                <a:spcPts val="0"/>
              </a:spcBef>
              <a:spcAft>
                <a:spcPts val="0"/>
              </a:spcAft>
              <a:buNone/>
            </a:pPr>
            <a:r>
              <a:t/>
            </a:r>
            <a:endParaRPr b="1" sz="2200">
              <a:solidFill>
                <a:srgbClr val="FCBF01"/>
              </a:solidFill>
            </a:endParaRPr>
          </a:p>
          <a:p>
            <a:pPr indent="-273050" lvl="1" marL="457200" rtl="0" algn="l">
              <a:spcBef>
                <a:spcPts val="0"/>
              </a:spcBef>
              <a:spcAft>
                <a:spcPts val="0"/>
              </a:spcAft>
              <a:buClr>
                <a:srgbClr val="FCBF01"/>
              </a:buClr>
              <a:buSzPts val="2500"/>
              <a:buChar char="•"/>
            </a:pPr>
            <a:r>
              <a:rPr b="1" lang="en" sz="2500">
                <a:solidFill>
                  <a:srgbClr val="FCBF01"/>
                </a:solidFill>
              </a:rPr>
              <a:t>Sponsored Student Organizations (SSO's)</a:t>
            </a:r>
            <a:endParaRPr b="1" sz="2500">
              <a:solidFill>
                <a:srgbClr val="FCBF01"/>
              </a:solidFill>
            </a:endParaRPr>
          </a:p>
          <a:p>
            <a:pPr indent="-273050" lvl="1" marL="457200" rtl="0" algn="l">
              <a:spcBef>
                <a:spcPts val="0"/>
              </a:spcBef>
              <a:spcAft>
                <a:spcPts val="0"/>
              </a:spcAft>
              <a:buClr>
                <a:srgbClr val="FCBF01"/>
              </a:buClr>
              <a:buSzPts val="2500"/>
              <a:buChar char="•"/>
            </a:pPr>
            <a:r>
              <a:rPr b="1" lang="en" sz="2500">
                <a:solidFill>
                  <a:srgbClr val="FCBF01"/>
                </a:solidFill>
              </a:rPr>
              <a:t>Voluntary Student Organizations (VSO's)</a:t>
            </a:r>
            <a:endParaRPr b="1" sz="2500">
              <a:solidFill>
                <a:srgbClr val="FCBF01"/>
              </a:solidFill>
            </a:endParaRPr>
          </a:p>
          <a:p>
            <a:pPr indent="-273050" lvl="1" marL="457200" rtl="0" algn="l">
              <a:spcBef>
                <a:spcPts val="0"/>
              </a:spcBef>
              <a:spcAft>
                <a:spcPts val="0"/>
              </a:spcAft>
              <a:buClr>
                <a:srgbClr val="FCBF01"/>
              </a:buClr>
              <a:buSzPts val="2500"/>
              <a:buChar char="•"/>
            </a:pPr>
            <a:r>
              <a:rPr b="1" lang="en" sz="2100">
                <a:solidFill>
                  <a:srgbClr val="FCBF01"/>
                </a:solidFill>
              </a:rPr>
              <a:t>Non-Affiliated Student Organizations (NSO)</a:t>
            </a:r>
            <a:endParaRPr b="1" sz="2500">
              <a:solidFill>
                <a:srgbClr val="FCBF01"/>
              </a:solidFill>
            </a:endParaRPr>
          </a:p>
          <a:p>
            <a:pPr indent="0" lvl="0" marL="457200" marR="0" rtl="0" algn="l">
              <a:lnSpc>
                <a:spcPct val="100000"/>
              </a:lnSpc>
              <a:spcBef>
                <a:spcPts val="0"/>
              </a:spcBef>
              <a:spcAft>
                <a:spcPts val="0"/>
              </a:spcAft>
              <a:buNone/>
            </a:pPr>
            <a:r>
              <a:t/>
            </a:r>
            <a:endParaRPr b="1" sz="1800">
              <a:solidFill>
                <a:srgbClr val="FCBF01"/>
              </a:solidFill>
            </a:endParaRPr>
          </a:p>
        </p:txBody>
      </p:sp>
      <p:pic>
        <p:nvPicPr>
          <p:cNvPr id="191" name="Google Shape;191;p31"/>
          <p:cNvPicPr preferRelativeResize="0"/>
          <p:nvPr/>
        </p:nvPicPr>
        <p:blipFill rotWithShape="1">
          <a:blip r:embed="rId3">
            <a:alphaModFix amt="42000"/>
          </a:blip>
          <a:srcRect b="0" l="0" r="0" t="0"/>
          <a:stretch/>
        </p:blipFill>
        <p:spPr>
          <a:xfrm rot="8100000">
            <a:off x="-660150" y="3411938"/>
            <a:ext cx="2210125" cy="2580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95" name="Shape 195"/>
        <p:cNvGrpSpPr/>
        <p:nvPr/>
      </p:nvGrpSpPr>
      <p:grpSpPr>
        <a:xfrm>
          <a:off x="0" y="0"/>
          <a:ext cx="0" cy="0"/>
          <a:chOff x="0" y="0"/>
          <a:chExt cx="0" cy="0"/>
        </a:xfrm>
      </p:grpSpPr>
      <p:sp>
        <p:nvSpPr>
          <p:cNvPr id="196" name="Google Shape;196;p32"/>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7" name="Google Shape;197;p32"/>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8" name="Google Shape;198;p32"/>
          <p:cNvSpPr txBox="1"/>
          <p:nvPr/>
        </p:nvSpPr>
        <p:spPr>
          <a:xfrm>
            <a:off x="1576000" y="139550"/>
            <a:ext cx="6114600" cy="1293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rPr b="1" lang="en" sz="3500">
                <a:solidFill>
                  <a:schemeClr val="lt1"/>
                </a:solidFill>
              </a:rPr>
              <a:t>Sponsored Student Organizations (SSO's)</a:t>
            </a:r>
            <a:endParaRPr b="1" i="0" sz="3500" u="none" cap="none" strike="noStrike">
              <a:solidFill>
                <a:schemeClr val="lt1"/>
              </a:solidFill>
              <a:latin typeface="Arial"/>
              <a:ea typeface="Arial"/>
              <a:cs typeface="Arial"/>
              <a:sym typeface="Arial"/>
            </a:endParaRPr>
          </a:p>
        </p:txBody>
      </p:sp>
      <p:sp>
        <p:nvSpPr>
          <p:cNvPr id="199" name="Google Shape;199;p32"/>
          <p:cNvSpPr txBox="1"/>
          <p:nvPr/>
        </p:nvSpPr>
        <p:spPr>
          <a:xfrm>
            <a:off x="389200" y="1354850"/>
            <a:ext cx="8417400" cy="347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1C024"/>
              </a:solidFill>
              <a:latin typeface="Calibri"/>
              <a:ea typeface="Calibri"/>
              <a:cs typeface="Calibri"/>
              <a:sym typeface="Calibri"/>
            </a:endParaRPr>
          </a:p>
          <a:p>
            <a:pPr indent="-228600" lvl="0" marL="228600" marR="0" rtl="0" algn="l">
              <a:lnSpc>
                <a:spcPct val="100000"/>
              </a:lnSpc>
              <a:spcBef>
                <a:spcPts val="0"/>
              </a:spcBef>
              <a:spcAft>
                <a:spcPts val="0"/>
              </a:spcAft>
              <a:buClr>
                <a:srgbClr val="F1C024"/>
              </a:buClr>
              <a:buSzPts val="2000"/>
              <a:buFont typeface="Arial"/>
              <a:buChar char="●"/>
            </a:pPr>
            <a:r>
              <a:rPr b="1" lang="en" sz="2000">
                <a:solidFill>
                  <a:srgbClr val="F1C024"/>
                </a:solidFill>
              </a:rPr>
              <a:t>Sponsored student organizations are student organizations that have a substantial relationship with a sponsoring University unit.</a:t>
            </a:r>
            <a:endParaRPr b="1" sz="2000">
              <a:solidFill>
                <a:srgbClr val="F1C024"/>
              </a:solidFill>
            </a:endParaRPr>
          </a:p>
          <a:p>
            <a:pPr indent="-228600" lvl="0" marL="228600" marR="0" rtl="0" algn="l">
              <a:lnSpc>
                <a:spcPct val="100000"/>
              </a:lnSpc>
              <a:spcBef>
                <a:spcPts val="0"/>
              </a:spcBef>
              <a:spcAft>
                <a:spcPts val="0"/>
              </a:spcAft>
              <a:buClr>
                <a:srgbClr val="F1C024"/>
              </a:buClr>
              <a:buSzPts val="2000"/>
              <a:buFont typeface="Arial"/>
              <a:buChar char="●"/>
            </a:pPr>
            <a:r>
              <a:rPr b="1" lang="en" sz="2000">
                <a:solidFill>
                  <a:srgbClr val="F1C024"/>
                </a:solidFill>
              </a:rPr>
              <a:t>SSOs must be sponsored by an executive officer, dean, or director of an academic or operational unit and must have a mission that is consistent with the missions of the University and sponsoring unit. </a:t>
            </a:r>
            <a:endParaRPr b="1" sz="2000">
              <a:solidFill>
                <a:srgbClr val="F1C024"/>
              </a:solidFill>
            </a:endParaRPr>
          </a:p>
          <a:p>
            <a:pPr indent="-241300" lvl="1" marL="457200" marR="0" rtl="0" algn="l">
              <a:lnSpc>
                <a:spcPct val="100000"/>
              </a:lnSpc>
              <a:spcBef>
                <a:spcPts val="0"/>
              </a:spcBef>
              <a:spcAft>
                <a:spcPts val="0"/>
              </a:spcAft>
              <a:buClr>
                <a:srgbClr val="F1C024"/>
              </a:buClr>
              <a:buSzPts val="2000"/>
              <a:buFont typeface="Arial"/>
              <a:buChar char="○"/>
            </a:pPr>
            <a:r>
              <a:rPr b="1" lang="en" sz="2000">
                <a:solidFill>
                  <a:srgbClr val="F1C024"/>
                </a:solidFill>
              </a:rPr>
              <a:t>The unit must provide an advisor for the SSO.</a:t>
            </a:r>
            <a:endParaRPr b="1" sz="2000">
              <a:solidFill>
                <a:srgbClr val="F1C024"/>
              </a:solidFill>
            </a:endParaRPr>
          </a:p>
          <a:p>
            <a:pPr indent="-241300" lvl="1" marL="457200" marR="0" rtl="0" algn="l">
              <a:lnSpc>
                <a:spcPct val="100000"/>
              </a:lnSpc>
              <a:spcBef>
                <a:spcPts val="0"/>
              </a:spcBef>
              <a:spcAft>
                <a:spcPts val="0"/>
              </a:spcAft>
              <a:buClr>
                <a:srgbClr val="F1C024"/>
              </a:buClr>
              <a:buSzPts val="2000"/>
              <a:buFont typeface="Arial"/>
              <a:buChar char="○"/>
            </a:pPr>
            <a:r>
              <a:rPr b="1" lang="en" sz="2000">
                <a:solidFill>
                  <a:srgbClr val="F1C024"/>
                </a:solidFill>
              </a:rPr>
              <a:t> This designated advisor must go through training provided by CCI. </a:t>
            </a:r>
            <a:endParaRPr b="1" sz="2000">
              <a:solidFill>
                <a:srgbClr val="F1C024"/>
              </a:solidFill>
            </a:endParaRPr>
          </a:p>
          <a:p>
            <a:pPr indent="-228600" lvl="0" marL="228600" marR="0" rtl="0" algn="l">
              <a:lnSpc>
                <a:spcPct val="100000"/>
              </a:lnSpc>
              <a:spcBef>
                <a:spcPts val="0"/>
              </a:spcBef>
              <a:spcAft>
                <a:spcPts val="0"/>
              </a:spcAft>
              <a:buClr>
                <a:srgbClr val="F1C024"/>
              </a:buClr>
              <a:buSzPts val="2000"/>
              <a:buFont typeface="Arial"/>
              <a:buChar char="●"/>
            </a:pPr>
            <a:r>
              <a:rPr b="1" lang="en" sz="2000">
                <a:solidFill>
                  <a:srgbClr val="F1C024"/>
                </a:solidFill>
              </a:rPr>
              <a:t>SSOs agree to be held to the same standards of responsibility as both VSOs and University Units.</a:t>
            </a:r>
            <a:endParaRPr b="0" i="0" sz="2100" u="none" cap="none" strike="noStrike">
              <a:solidFill>
                <a:srgbClr val="F1C024"/>
              </a:solidFill>
              <a:latin typeface="Arial"/>
              <a:ea typeface="Arial"/>
              <a:cs typeface="Arial"/>
              <a:sym typeface="Arial"/>
            </a:endParaRPr>
          </a:p>
          <a:p>
            <a:pPr indent="0" lvl="0" marL="0" marR="0" rtl="0" algn="l">
              <a:lnSpc>
                <a:spcPct val="140032"/>
              </a:lnSpc>
              <a:spcBef>
                <a:spcPts val="0"/>
              </a:spcBef>
              <a:spcAft>
                <a:spcPts val="0"/>
              </a:spcAft>
              <a:buClr>
                <a:srgbClr val="000000"/>
              </a:buClr>
              <a:buSzPts val="1200"/>
              <a:buFont typeface="Arial"/>
              <a:buNone/>
            </a:pPr>
            <a:r>
              <a:t/>
            </a:r>
            <a:endParaRPr b="1" i="0" sz="1200" u="none" cap="none" strike="noStrike">
              <a:solidFill>
                <a:srgbClr val="F1C024"/>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03" name="Shape 203"/>
        <p:cNvGrpSpPr/>
        <p:nvPr/>
      </p:nvGrpSpPr>
      <p:grpSpPr>
        <a:xfrm>
          <a:off x="0" y="0"/>
          <a:ext cx="0" cy="0"/>
          <a:chOff x="0" y="0"/>
          <a:chExt cx="0" cy="0"/>
        </a:xfrm>
      </p:grpSpPr>
      <p:sp>
        <p:nvSpPr>
          <p:cNvPr id="204" name="Google Shape;204;p33"/>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05" name="Google Shape;205;p33"/>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06" name="Google Shape;206;p33"/>
          <p:cNvSpPr txBox="1"/>
          <p:nvPr/>
        </p:nvSpPr>
        <p:spPr>
          <a:xfrm>
            <a:off x="1649898" y="243025"/>
            <a:ext cx="6114600" cy="1293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rPr b="1" lang="en" sz="3500">
                <a:solidFill>
                  <a:schemeClr val="lt1"/>
                </a:solidFill>
              </a:rPr>
              <a:t>Voluntary Student Organizations (VSO's) </a:t>
            </a:r>
            <a:endParaRPr b="1" i="0" sz="3500" u="none" cap="none" strike="noStrike">
              <a:solidFill>
                <a:schemeClr val="lt1"/>
              </a:solidFill>
              <a:latin typeface="Arial"/>
              <a:ea typeface="Arial"/>
              <a:cs typeface="Arial"/>
              <a:sym typeface="Arial"/>
            </a:endParaRPr>
          </a:p>
        </p:txBody>
      </p:sp>
      <p:sp>
        <p:nvSpPr>
          <p:cNvPr id="207" name="Google Shape;207;p33"/>
          <p:cNvSpPr txBox="1"/>
          <p:nvPr/>
        </p:nvSpPr>
        <p:spPr>
          <a:xfrm>
            <a:off x="498900" y="1812100"/>
            <a:ext cx="8146200" cy="2586000"/>
          </a:xfrm>
          <a:prstGeom prst="rect">
            <a:avLst/>
          </a:prstGeom>
          <a:noFill/>
          <a:ln>
            <a:noFill/>
          </a:ln>
        </p:spPr>
        <p:txBody>
          <a:bodyPr anchorCtr="0" anchor="t" bIns="0" lIns="0" spcFirstLastPara="1" rIns="0" wrap="square" tIns="0">
            <a:spAutoFit/>
          </a:bodyPr>
          <a:lstStyle/>
          <a:p>
            <a:pPr indent="-196850" lvl="1" marL="342900" marR="0" rtl="0" algn="l">
              <a:lnSpc>
                <a:spcPct val="100000"/>
              </a:lnSpc>
              <a:spcBef>
                <a:spcPts val="0"/>
              </a:spcBef>
              <a:spcAft>
                <a:spcPts val="0"/>
              </a:spcAft>
              <a:buClr>
                <a:srgbClr val="FCBF01"/>
              </a:buClr>
              <a:buSzPts val="2100"/>
              <a:buChar char="•"/>
            </a:pPr>
            <a:r>
              <a:rPr b="1" lang="en" sz="2100">
                <a:solidFill>
                  <a:srgbClr val="FCBF01"/>
                </a:solidFill>
              </a:rPr>
              <a:t>Voluntary student organizations are student organizations that seek access to certain University-controlled benefits and resources and are accountable to the university for legal compliance, fiscal responsibility and adherence to established community standards. </a:t>
            </a:r>
            <a:endParaRPr b="1" sz="2100">
              <a:solidFill>
                <a:srgbClr val="FCBF01"/>
              </a:solidFill>
            </a:endParaRPr>
          </a:p>
          <a:p>
            <a:pPr indent="0" lvl="0" marL="457200" marR="0" rtl="0" algn="l">
              <a:lnSpc>
                <a:spcPct val="100000"/>
              </a:lnSpc>
              <a:spcBef>
                <a:spcPts val="0"/>
              </a:spcBef>
              <a:spcAft>
                <a:spcPts val="0"/>
              </a:spcAft>
              <a:buNone/>
            </a:pPr>
            <a:r>
              <a:t/>
            </a:r>
            <a:endParaRPr b="1" sz="2100">
              <a:solidFill>
                <a:srgbClr val="FCBF01"/>
              </a:solidFill>
            </a:endParaRPr>
          </a:p>
          <a:p>
            <a:pPr indent="-196850" lvl="1" marL="342900" marR="0" rtl="0" algn="l">
              <a:lnSpc>
                <a:spcPct val="100000"/>
              </a:lnSpc>
              <a:spcBef>
                <a:spcPts val="0"/>
              </a:spcBef>
              <a:spcAft>
                <a:spcPts val="0"/>
              </a:spcAft>
              <a:buClr>
                <a:srgbClr val="FCBF01"/>
              </a:buClr>
              <a:buSzPts val="2100"/>
              <a:buChar char="•"/>
            </a:pPr>
            <a:r>
              <a:rPr b="1" lang="en" sz="2100">
                <a:solidFill>
                  <a:srgbClr val="FCBF01"/>
                </a:solidFill>
              </a:rPr>
              <a:t>VSOs are strongly encouraged to seek out a faculty/staff advisor although an advisor is not required for VSOs.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11" name="Shape 211"/>
        <p:cNvGrpSpPr/>
        <p:nvPr/>
      </p:nvGrpSpPr>
      <p:grpSpPr>
        <a:xfrm>
          <a:off x="0" y="0"/>
          <a:ext cx="0" cy="0"/>
          <a:chOff x="0" y="0"/>
          <a:chExt cx="0" cy="0"/>
        </a:xfrm>
      </p:grpSpPr>
      <p:sp>
        <p:nvSpPr>
          <p:cNvPr id="212" name="Google Shape;212;p34"/>
          <p:cNvSpPr/>
          <p:nvPr/>
        </p:nvSpPr>
        <p:spPr>
          <a:xfrm rot="-3368179">
            <a:off x="-597369" y="-289134"/>
            <a:ext cx="2153889" cy="1373440"/>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3" name="Google Shape;213;p34"/>
          <p:cNvSpPr/>
          <p:nvPr/>
        </p:nvSpPr>
        <p:spPr>
          <a:xfrm rot="3287396">
            <a:off x="7688377" y="-243356"/>
            <a:ext cx="2153005" cy="1372877"/>
          </a:xfrm>
          <a:custGeom>
            <a:rect b="b" l="l" r="r" t="t"/>
            <a:pathLst>
              <a:path extrusionOk="0" h="1500602" w="2353310">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F9C04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4" name="Google Shape;214;p34"/>
          <p:cNvSpPr txBox="1"/>
          <p:nvPr/>
        </p:nvSpPr>
        <p:spPr>
          <a:xfrm>
            <a:off x="1649898" y="243025"/>
            <a:ext cx="6114600" cy="1293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3500"/>
              <a:buFont typeface="Arial"/>
              <a:buNone/>
            </a:pPr>
            <a:r>
              <a:rPr b="1" lang="en" sz="3500">
                <a:solidFill>
                  <a:schemeClr val="lt1"/>
                </a:solidFill>
              </a:rPr>
              <a:t>Non-Affiliated Student Organizations (NSO)</a:t>
            </a:r>
            <a:endParaRPr b="1" i="0" sz="3500" u="none" cap="none" strike="noStrike">
              <a:solidFill>
                <a:schemeClr val="lt1"/>
              </a:solidFill>
              <a:latin typeface="Arial"/>
              <a:ea typeface="Arial"/>
              <a:cs typeface="Arial"/>
              <a:sym typeface="Arial"/>
            </a:endParaRPr>
          </a:p>
        </p:txBody>
      </p:sp>
      <p:sp>
        <p:nvSpPr>
          <p:cNvPr id="215" name="Google Shape;215;p34"/>
          <p:cNvSpPr txBox="1"/>
          <p:nvPr/>
        </p:nvSpPr>
        <p:spPr>
          <a:xfrm>
            <a:off x="498900" y="1812100"/>
            <a:ext cx="8146200" cy="1616100"/>
          </a:xfrm>
          <a:prstGeom prst="rect">
            <a:avLst/>
          </a:prstGeom>
          <a:noFill/>
          <a:ln>
            <a:noFill/>
          </a:ln>
        </p:spPr>
        <p:txBody>
          <a:bodyPr anchorCtr="0" anchor="t" bIns="0" lIns="0" spcFirstLastPara="1" rIns="0" wrap="square" tIns="0">
            <a:spAutoFit/>
          </a:bodyPr>
          <a:lstStyle/>
          <a:p>
            <a:pPr indent="-196850" lvl="1" marL="342900" marR="0" rtl="0" algn="l">
              <a:lnSpc>
                <a:spcPct val="100000"/>
              </a:lnSpc>
              <a:spcBef>
                <a:spcPts val="0"/>
              </a:spcBef>
              <a:spcAft>
                <a:spcPts val="0"/>
              </a:spcAft>
              <a:buClr>
                <a:srgbClr val="FCBF01"/>
              </a:buClr>
              <a:buSzPts val="2100"/>
              <a:buChar char="•"/>
            </a:pPr>
            <a:r>
              <a:rPr b="1" lang="en" sz="2100">
                <a:solidFill>
                  <a:srgbClr val="FCBF01"/>
                </a:solidFill>
              </a:rPr>
              <a:t>Non-Affiliated Student Organizations (NSO) Non-Affiliated status only gives an organization a listing in Maize Pages.  An NSO is not afforded other benefits such as a SOAS account, free space usage, University funding, or participation in student organization fairs.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