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1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74" r:id="rId12"/>
    <p:sldId id="275" r:id="rId13"/>
    <p:sldId id="266" r:id="rId14"/>
    <p:sldId id="265" r:id="rId15"/>
    <p:sldId id="268" r:id="rId16"/>
    <p:sldId id="273" r:id="rId17"/>
    <p:sldId id="267" r:id="rId18"/>
    <p:sldId id="269" r:id="rId19"/>
    <p:sldId id="270" r:id="rId2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2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EE28893C-894B-4C12-866F-02DB8D2B6252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7FC73D3C-8A7B-4D9C-A836-077816C01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37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1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BEAF5906-4527-4764-8FD8-1A4527738C13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73813"/>
            <a:ext cx="5609588" cy="366053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1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A768C066-64F8-41FD-8BA5-6D0FC7128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52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C066-64F8-41FD-8BA5-6D0FC71289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56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C066-64F8-41FD-8BA5-6D0FC71289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32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C066-64F8-41FD-8BA5-6D0FC71289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98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C066-64F8-41FD-8BA5-6D0FC71289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09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C066-64F8-41FD-8BA5-6D0FC71289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8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C066-64F8-41FD-8BA5-6D0FC71289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44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C066-64F8-41FD-8BA5-6D0FC71289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11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C066-64F8-41FD-8BA5-6D0FC71289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80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C066-64F8-41FD-8BA5-6D0FC71289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045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C066-64F8-41FD-8BA5-6D0FC71289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73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C066-64F8-41FD-8BA5-6D0FC71289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6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C066-64F8-41FD-8BA5-6D0FC71289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33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C066-64F8-41FD-8BA5-6D0FC71289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80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C066-64F8-41FD-8BA5-6D0FC71289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02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C066-64F8-41FD-8BA5-6D0FC71289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68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C066-64F8-41FD-8BA5-6D0FC71289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12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C066-64F8-41FD-8BA5-6D0FC71289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4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C066-64F8-41FD-8BA5-6D0FC71289F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24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8C066-64F8-41FD-8BA5-6D0FC71289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4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B1E0-5339-4664-B969-2891BA893DE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5F5-A82A-4C15-AC94-2849D52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4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B1E0-5339-4664-B969-2891BA893DE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5F5-A82A-4C15-AC94-2849D52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1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B1E0-5339-4664-B969-2891BA893DE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5F5-A82A-4C15-AC94-2849D52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B1E0-5339-4664-B969-2891BA893DE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5F5-A82A-4C15-AC94-2849D52F87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84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B1E0-5339-4664-B969-2891BA893DE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5F5-A82A-4C15-AC94-2849D52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B1E0-5339-4664-B969-2891BA893DE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5F5-A82A-4C15-AC94-2849D52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85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B1E0-5339-4664-B969-2891BA893DE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5F5-A82A-4C15-AC94-2849D52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77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B1E0-5339-4664-B969-2891BA893DE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5F5-A82A-4C15-AC94-2849D52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8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B1E0-5339-4664-B969-2891BA893DE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5F5-A82A-4C15-AC94-2849D52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0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B1E0-5339-4664-B969-2891BA893DE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5F5-A82A-4C15-AC94-2849D52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3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B1E0-5339-4664-B969-2891BA893DE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5F5-A82A-4C15-AC94-2849D52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9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B1E0-5339-4664-B969-2891BA893DE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5F5-A82A-4C15-AC94-2849D52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5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B1E0-5339-4664-B969-2891BA893DE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5F5-A82A-4C15-AC94-2849D52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6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B1E0-5339-4664-B969-2891BA893DE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5F5-A82A-4C15-AC94-2849D52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B1E0-5339-4664-B969-2891BA893DE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5F5-A82A-4C15-AC94-2849D52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B1E0-5339-4664-B969-2891BA893DE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5F5-A82A-4C15-AC94-2849D52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B1E0-5339-4664-B969-2891BA893DE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205F5-A82A-4C15-AC94-2849D52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C47B1E0-5339-4664-B969-2891BA893DE7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205F5-A82A-4C15-AC94-2849D52F8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1019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prod.dsc.umich.edu/services/residenc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sw-finaid@umich.edu" TargetMode="External"/><Relationship Id="rId4" Type="http://schemas.openxmlformats.org/officeDocument/2006/relationships/hyperlink" Target="mailto:financial.aid@umich.ed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id.umich.edu/child-care-subsidy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inance.umich.edu/finops/student/um-payment-plan" TargetMode="External"/><Relationship Id="rId4" Type="http://schemas.openxmlformats.org/officeDocument/2006/relationships/hyperlink" Target="https://www.uhs.umich.edu/healthinsuranceplan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careers.umich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mcar@umich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ial.aid@umich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m-sfo@umich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studentloans.gov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studentemployment.umich.ed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sw.umich.edu/msw-student-guide/section/3.06.00/182/stipends-supplemental-financial-aid-work-study-stipulations-and-graduate-student-instructor-gsi-polici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6933" y="395416"/>
            <a:ext cx="8825658" cy="3430495"/>
          </a:xfrm>
        </p:spPr>
        <p:txBody>
          <a:bodyPr/>
          <a:lstStyle/>
          <a:p>
            <a:pPr algn="ctr"/>
            <a:r>
              <a:rPr lang="en-US" dirty="0" smtClean="0"/>
              <a:t>Understanding Financial Aid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6295" y="4530244"/>
            <a:ext cx="8825658" cy="86142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4000" dirty="0" smtClean="0">
                <a:solidFill>
                  <a:schemeClr val="accent2"/>
                </a:solidFill>
              </a:rPr>
              <a:t>Incoming Full-Time MSW Students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</a:pPr>
            <a:r>
              <a:rPr lang="en-US" sz="4000" b="1" dirty="0">
                <a:solidFill>
                  <a:srgbClr val="EBEBEB"/>
                </a:solidFill>
              </a:rPr>
              <a:t>Calculating Aid </a:t>
            </a:r>
            <a:r>
              <a:rPr lang="en-US" sz="4000" b="1" dirty="0" smtClean="0">
                <a:solidFill>
                  <a:srgbClr val="EBEBEB"/>
                </a:solidFill>
              </a:rPr>
              <a:t>to Cover Costs</a:t>
            </a:r>
            <a:r>
              <a:rPr lang="en-US" sz="3200" b="1" dirty="0" smtClean="0">
                <a:solidFill>
                  <a:srgbClr val="EBEBEB"/>
                </a:solidFill>
              </a:rPr>
              <a:t/>
            </a:r>
            <a:br>
              <a:rPr lang="en-US" sz="3200" b="1" dirty="0" smtClean="0">
                <a:solidFill>
                  <a:srgbClr val="EBEBEB"/>
                </a:solidFill>
              </a:rPr>
            </a:br>
            <a:r>
              <a:rPr lang="en-US" sz="1800" dirty="0">
                <a:solidFill>
                  <a:prstClr val="white"/>
                </a:solidFill>
                <a:ea typeface="+mn-ea"/>
                <a:cs typeface="+mn-cs"/>
              </a:rPr>
              <a:t>Example (1 </a:t>
            </a:r>
            <a:r>
              <a:rPr lang="en-US" sz="1800" dirty="0" smtClean="0">
                <a:solidFill>
                  <a:prstClr val="white"/>
                </a:solidFill>
                <a:ea typeface="+mn-ea"/>
                <a:cs typeface="+mn-cs"/>
              </a:rPr>
              <a:t>semester)</a:t>
            </a:r>
            <a:br>
              <a:rPr lang="en-US" sz="1800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US" sz="1800" dirty="0" smtClean="0">
                <a:solidFill>
                  <a:prstClr val="white"/>
                </a:solidFill>
                <a:ea typeface="+mn-ea"/>
                <a:cs typeface="+mn-cs"/>
              </a:rPr>
              <a:t>Non-Resident </a:t>
            </a:r>
            <a:r>
              <a:rPr lang="en-US" sz="1800" dirty="0">
                <a:solidFill>
                  <a:prstClr val="white"/>
                </a:solidFill>
                <a:ea typeface="+mn-ea"/>
                <a:cs typeface="+mn-cs"/>
              </a:rPr>
              <a:t>MSW Student</a:t>
            </a:r>
            <a:br>
              <a:rPr lang="en-US" sz="1800" dirty="0">
                <a:solidFill>
                  <a:prstClr val="white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Cost </a:t>
            </a:r>
            <a:r>
              <a:rPr lang="en-US" dirty="0"/>
              <a:t>of Attendance      </a:t>
            </a:r>
            <a:r>
              <a:rPr lang="en-US" dirty="0" smtClean="0"/>
              <a:t>                              $35,401                                  </a:t>
            </a:r>
          </a:p>
          <a:p>
            <a:pPr marL="0" indent="0">
              <a:buNone/>
            </a:pPr>
            <a:r>
              <a:rPr lang="en-US" dirty="0" smtClean="0"/>
              <a:t>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</a:t>
            </a:r>
            <a:r>
              <a:rPr lang="en-US" dirty="0"/>
              <a:t>__                                                                   </a:t>
            </a:r>
          </a:p>
          <a:p>
            <a:pPr marL="0" indent="0">
              <a:buNone/>
            </a:pPr>
            <a:r>
              <a:rPr lang="en-US" dirty="0" smtClean="0"/>
              <a:t>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Financial Aid</a:t>
            </a:r>
          </a:p>
          <a:p>
            <a:pPr marL="0" indent="0">
              <a:buNone/>
            </a:pPr>
            <a:r>
              <a:rPr lang="en-US" sz="1200" dirty="0" smtClean="0"/>
              <a:t>(Grants</a:t>
            </a:r>
            <a:r>
              <a:rPr lang="en-US" sz="1200" dirty="0"/>
              <a:t>, scholarships, work-study</a:t>
            </a:r>
            <a:r>
              <a:rPr lang="en-US" sz="1200" dirty="0" smtClean="0"/>
              <a:t>, direct </a:t>
            </a:r>
            <a:r>
              <a:rPr lang="en-US" sz="1200" dirty="0"/>
              <a:t>unsubsidized loan)</a:t>
            </a:r>
            <a:r>
              <a:rPr lang="en-US" sz="1400" dirty="0"/>
              <a:t> </a:t>
            </a:r>
            <a:r>
              <a:rPr lang="en-US" sz="1400" dirty="0" smtClean="0"/>
              <a:t>                              </a:t>
            </a:r>
            <a:r>
              <a:rPr lang="en-US" dirty="0" smtClean="0"/>
              <a:t>$24,750</a:t>
            </a:r>
            <a:r>
              <a:rPr lang="en-US" sz="1400" dirty="0" smtClean="0"/>
              <a:t>                                                         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________________</a:t>
            </a:r>
          </a:p>
          <a:p>
            <a:pPr marL="0" indent="0">
              <a:buNone/>
            </a:pPr>
            <a:r>
              <a:rPr lang="en-US" dirty="0" smtClean="0"/>
              <a:t>Additional </a:t>
            </a:r>
            <a:r>
              <a:rPr lang="en-US" dirty="0"/>
              <a:t>Aid </a:t>
            </a:r>
            <a:r>
              <a:rPr lang="en-US" dirty="0" smtClean="0"/>
              <a:t>Eligibility                                          $10,651</a:t>
            </a:r>
            <a:endParaRPr lang="en-US" dirty="0"/>
          </a:p>
          <a:p>
            <a:pPr marL="0" indent="0">
              <a:buNone/>
            </a:pPr>
            <a:r>
              <a:rPr lang="en-US" sz="1400" dirty="0" smtClean="0"/>
              <a:t>                   (</a:t>
            </a:r>
            <a:r>
              <a:rPr lang="en-US" sz="1400" dirty="0"/>
              <a:t>Graduate Plus</a:t>
            </a:r>
            <a:r>
              <a:rPr lang="en-US" sz="14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0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</a:pPr>
            <a:r>
              <a:rPr lang="en-US" sz="4000" b="1" dirty="0">
                <a:solidFill>
                  <a:srgbClr val="EBEBEB"/>
                </a:solidFill>
              </a:rPr>
              <a:t>Calculating Aid to Cover </a:t>
            </a:r>
            <a:r>
              <a:rPr lang="en-US" sz="4000" b="1" dirty="0" smtClean="0">
                <a:solidFill>
                  <a:srgbClr val="EBEBEB"/>
                </a:solidFill>
              </a:rPr>
              <a:t>Costs</a:t>
            </a:r>
            <a:br>
              <a:rPr lang="en-US" sz="4000" b="1" dirty="0" smtClean="0">
                <a:solidFill>
                  <a:srgbClr val="EBEBEB"/>
                </a:solidFill>
              </a:rPr>
            </a:br>
            <a:r>
              <a:rPr lang="en-US" sz="1800" dirty="0">
                <a:solidFill>
                  <a:prstClr val="white"/>
                </a:solidFill>
                <a:ea typeface="+mn-ea"/>
                <a:cs typeface="+mn-cs"/>
              </a:rPr>
              <a:t>Example (1 </a:t>
            </a:r>
            <a:r>
              <a:rPr lang="en-US" sz="1800" dirty="0" smtClean="0">
                <a:solidFill>
                  <a:prstClr val="white"/>
                </a:solidFill>
                <a:ea typeface="+mn-ea"/>
                <a:cs typeface="+mn-cs"/>
              </a:rPr>
              <a:t>semester)</a:t>
            </a:r>
            <a:br>
              <a:rPr lang="en-US" sz="1800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US" sz="1800" dirty="0" smtClean="0">
                <a:solidFill>
                  <a:prstClr val="white"/>
                </a:solidFill>
                <a:ea typeface="+mn-ea"/>
                <a:cs typeface="+mn-cs"/>
              </a:rPr>
              <a:t>Resident </a:t>
            </a:r>
            <a:r>
              <a:rPr lang="en-US" sz="1800" dirty="0">
                <a:solidFill>
                  <a:prstClr val="white"/>
                </a:solidFill>
                <a:ea typeface="+mn-ea"/>
                <a:cs typeface="+mn-cs"/>
              </a:rPr>
              <a:t>MSW Student</a:t>
            </a:r>
            <a:br>
              <a:rPr lang="en-US" sz="1800" dirty="0">
                <a:solidFill>
                  <a:prstClr val="white"/>
                </a:solidFill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dirty="0" smtClean="0">
                <a:solidFill>
                  <a:prstClr val="white"/>
                </a:solidFill>
              </a:rPr>
              <a:t>                          </a:t>
            </a:r>
            <a:r>
              <a:rPr lang="en-US" dirty="0">
                <a:solidFill>
                  <a:prstClr val="white"/>
                </a:solidFill>
              </a:rPr>
              <a:t>Financial Aid                                </a:t>
            </a:r>
            <a:r>
              <a:rPr lang="en-US" dirty="0" smtClean="0">
                <a:solidFill>
                  <a:prstClr val="white"/>
                </a:solidFill>
              </a:rPr>
              <a:t>$12,750     </a:t>
            </a:r>
            <a:endParaRPr lang="en-US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sz="1200" dirty="0">
                <a:solidFill>
                  <a:prstClr val="white"/>
                </a:solidFill>
              </a:rPr>
              <a:t>             (Grants, scholarships, work-study, direct unsubsidized loan)</a:t>
            </a: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endParaRPr lang="en-US" sz="12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sz="1200" dirty="0">
                <a:solidFill>
                  <a:prstClr val="white"/>
                </a:solidFill>
              </a:rPr>
              <a:t>                                                                                                                       </a:t>
            </a:r>
            <a:r>
              <a:rPr lang="en-US" sz="1200" b="1" dirty="0">
                <a:solidFill>
                  <a:prstClr val="white"/>
                </a:solidFill>
              </a:rPr>
              <a:t>___</a:t>
            </a:r>
            <a:endParaRPr lang="en-US" sz="12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endParaRPr lang="en-US" sz="12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endParaRPr lang="en-US" sz="12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dirty="0">
                <a:solidFill>
                  <a:prstClr val="white"/>
                </a:solidFill>
              </a:rPr>
              <a:t>                             Work-Study                                 $1,500</a:t>
            </a: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dirty="0">
                <a:solidFill>
                  <a:prstClr val="white"/>
                </a:solidFill>
              </a:rPr>
              <a:t>                                                                         ____________________</a:t>
            </a: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dirty="0">
                <a:solidFill>
                  <a:prstClr val="white"/>
                </a:solidFill>
              </a:rPr>
              <a:t>                      Total Aid Received                          </a:t>
            </a:r>
            <a:r>
              <a:rPr lang="en-US" dirty="0" smtClean="0">
                <a:solidFill>
                  <a:prstClr val="white"/>
                </a:solidFill>
              </a:rPr>
              <a:t>$11,250</a:t>
            </a:r>
            <a:endParaRPr lang="en-US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sz="1200" dirty="0">
                <a:solidFill>
                  <a:prstClr val="white"/>
                </a:solidFill>
              </a:rPr>
              <a:t>			(To be applied directly to student bill)</a:t>
            </a: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endParaRPr lang="en-US" sz="12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sz="1200" dirty="0">
                <a:solidFill>
                  <a:prstClr val="white"/>
                </a:solidFill>
              </a:rPr>
              <a:t>											  ___</a:t>
            </a: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endParaRPr lang="en-US" sz="12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endParaRPr lang="en-US" sz="12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sz="1200" dirty="0">
                <a:solidFill>
                  <a:prstClr val="white"/>
                </a:solidFill>
              </a:rPr>
              <a:t>                        </a:t>
            </a:r>
            <a:r>
              <a:rPr lang="en-US" dirty="0" smtClean="0">
                <a:solidFill>
                  <a:prstClr val="white"/>
                </a:solidFill>
              </a:rPr>
              <a:t>Resident </a:t>
            </a:r>
            <a:r>
              <a:rPr lang="en-US" dirty="0">
                <a:solidFill>
                  <a:prstClr val="white"/>
                </a:solidFill>
              </a:rPr>
              <a:t>Tuition &amp; Fees                   </a:t>
            </a:r>
            <a:r>
              <a:rPr lang="en-US" dirty="0" smtClean="0">
                <a:solidFill>
                  <a:prstClr val="white"/>
                </a:solidFill>
              </a:rPr>
              <a:t>        $14,494 </a:t>
            </a:r>
            <a:endParaRPr lang="en-US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dirty="0">
                <a:solidFill>
                  <a:prstClr val="white"/>
                </a:solidFill>
              </a:rPr>
              <a:t>                                                                          ____________________ </a:t>
            </a: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dirty="0">
                <a:solidFill>
                  <a:prstClr val="white"/>
                </a:solidFill>
              </a:rPr>
              <a:t>		    </a:t>
            </a:r>
            <a:r>
              <a:rPr lang="en-US" dirty="0" smtClean="0">
                <a:solidFill>
                  <a:prstClr val="white"/>
                </a:solidFill>
              </a:rPr>
              <a:t>Amount Owed</a:t>
            </a:r>
            <a:r>
              <a:rPr lang="en-US" dirty="0">
                <a:solidFill>
                  <a:prstClr val="white"/>
                </a:solidFill>
              </a:rPr>
              <a:t>				   </a:t>
            </a:r>
            <a:r>
              <a:rPr lang="en-US" dirty="0" smtClean="0">
                <a:solidFill>
                  <a:prstClr val="white"/>
                </a:solidFill>
              </a:rPr>
              <a:t>             -$3,244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1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EBEBEB"/>
                </a:solidFill>
              </a:rPr>
              <a:t>Calculating Aid to Cover Costs</a:t>
            </a:r>
            <a:r>
              <a:rPr lang="en-US" sz="3200" b="1" dirty="0">
                <a:solidFill>
                  <a:srgbClr val="EBEBEB"/>
                </a:solidFill>
              </a:rPr>
              <a:t/>
            </a:r>
            <a:br>
              <a:rPr lang="en-US" sz="3200" b="1" dirty="0">
                <a:solidFill>
                  <a:srgbClr val="EBEBEB"/>
                </a:solidFill>
              </a:rPr>
            </a:br>
            <a:r>
              <a:rPr lang="en-US" sz="1800" dirty="0">
                <a:solidFill>
                  <a:prstClr val="white"/>
                </a:solidFill>
              </a:rPr>
              <a:t>Example (1 semester)</a:t>
            </a:r>
            <a:br>
              <a:rPr lang="en-US" sz="1800" dirty="0">
                <a:solidFill>
                  <a:prstClr val="white"/>
                </a:solidFill>
              </a:rPr>
            </a:br>
            <a:r>
              <a:rPr lang="en-US" sz="1800" dirty="0" smtClean="0">
                <a:solidFill>
                  <a:prstClr val="white"/>
                </a:solidFill>
              </a:rPr>
              <a:t>Resident </a:t>
            </a:r>
            <a:r>
              <a:rPr lang="en-US" sz="1800" dirty="0">
                <a:solidFill>
                  <a:prstClr val="white"/>
                </a:solidFill>
              </a:rPr>
              <a:t>MSW Student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ACD433"/>
              </a:buClr>
              <a:buNone/>
            </a:pP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 Cost </a:t>
            </a:r>
            <a:r>
              <a:rPr lang="en-US" dirty="0">
                <a:solidFill>
                  <a:prstClr val="white"/>
                </a:solidFill>
              </a:rPr>
              <a:t>of Attendance                                    </a:t>
            </a:r>
            <a:r>
              <a:rPr lang="en-US" dirty="0" smtClean="0">
                <a:solidFill>
                  <a:prstClr val="white"/>
                </a:solidFill>
              </a:rPr>
              <a:t>$26,780                                  </a:t>
            </a:r>
            <a:endParaRPr lang="en-US" dirty="0">
              <a:solidFill>
                <a:prstClr val="white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r>
              <a:rPr lang="en-US" dirty="0">
                <a:solidFill>
                  <a:prstClr val="white"/>
                </a:solidFill>
              </a:rPr>
              <a:t>                 </a:t>
            </a:r>
          </a:p>
          <a:p>
            <a:pPr marL="0" lvl="0" indent="0">
              <a:buClr>
                <a:srgbClr val="ACD433"/>
              </a:buClr>
              <a:buNone/>
            </a:pPr>
            <a:r>
              <a:rPr lang="en-US" dirty="0">
                <a:solidFill>
                  <a:prstClr val="white"/>
                </a:solidFill>
              </a:rPr>
              <a:t>                                                                       __                                                                   </a:t>
            </a:r>
          </a:p>
          <a:p>
            <a:pPr marL="0" lvl="0" indent="0">
              <a:buClr>
                <a:srgbClr val="ACD433"/>
              </a:buClr>
              <a:buNone/>
            </a:pPr>
            <a:r>
              <a:rPr lang="en-US" dirty="0">
                <a:solidFill>
                  <a:prstClr val="white"/>
                </a:solidFill>
              </a:rPr>
              <a:t>           </a:t>
            </a:r>
          </a:p>
          <a:p>
            <a:pPr marL="0" lvl="0" indent="0">
              <a:buClr>
                <a:srgbClr val="ACD433"/>
              </a:buClr>
              <a:buNone/>
            </a:pPr>
            <a:r>
              <a:rPr lang="en-US" dirty="0">
                <a:solidFill>
                  <a:prstClr val="white"/>
                </a:solidFill>
              </a:rPr>
              <a:t>               Financial Aid</a:t>
            </a:r>
          </a:p>
          <a:p>
            <a:pPr marL="0" lvl="0" indent="0">
              <a:buClr>
                <a:srgbClr val="ACD433"/>
              </a:buClr>
              <a:buNone/>
            </a:pPr>
            <a:r>
              <a:rPr lang="en-US" sz="1200" dirty="0">
                <a:solidFill>
                  <a:prstClr val="white"/>
                </a:solidFill>
              </a:rPr>
              <a:t>(Grants, scholarships, work-study, direct unsubsidized loan)</a:t>
            </a:r>
            <a:r>
              <a:rPr lang="en-US" sz="1400" dirty="0">
                <a:solidFill>
                  <a:prstClr val="white"/>
                </a:solidFill>
              </a:rPr>
              <a:t>                               </a:t>
            </a:r>
            <a:r>
              <a:rPr lang="en-US" dirty="0" smtClean="0">
                <a:solidFill>
                  <a:prstClr val="white"/>
                </a:solidFill>
              </a:rPr>
              <a:t>$12,750</a:t>
            </a:r>
            <a:r>
              <a:rPr lang="en-US" sz="1400" dirty="0" smtClean="0">
                <a:solidFill>
                  <a:prstClr val="white"/>
                </a:solidFill>
              </a:rPr>
              <a:t>                                                               </a:t>
            </a:r>
            <a:endParaRPr lang="en-US" dirty="0">
              <a:solidFill>
                <a:prstClr val="white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r>
              <a:rPr lang="en-US" dirty="0">
                <a:solidFill>
                  <a:prstClr val="white"/>
                </a:solidFill>
              </a:rPr>
              <a:t>                                                                          ________________</a:t>
            </a:r>
          </a:p>
          <a:p>
            <a:pPr marL="0" lvl="0" indent="0">
              <a:buClr>
                <a:srgbClr val="ACD433"/>
              </a:buClr>
              <a:buNone/>
            </a:pPr>
            <a:r>
              <a:rPr lang="en-US" dirty="0">
                <a:solidFill>
                  <a:prstClr val="white"/>
                </a:solidFill>
              </a:rPr>
              <a:t>Additional Aid Eligibility                                          </a:t>
            </a:r>
            <a:r>
              <a:rPr lang="en-US" dirty="0" smtClean="0">
                <a:solidFill>
                  <a:prstClr val="white"/>
                </a:solidFill>
              </a:rPr>
              <a:t>$14,030</a:t>
            </a:r>
            <a:endParaRPr lang="en-US" dirty="0">
              <a:solidFill>
                <a:prstClr val="white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r>
              <a:rPr lang="en-US" sz="1400" dirty="0">
                <a:solidFill>
                  <a:prstClr val="white"/>
                </a:solidFill>
              </a:rPr>
              <a:t>                   (Graduate Plus) </a:t>
            </a:r>
            <a:r>
              <a:rPr lang="en-US" sz="1400" dirty="0" smtClean="0">
                <a:solidFill>
                  <a:prstClr val="white"/>
                </a:solidFill>
              </a:rPr>
              <a:t>                                     ($</a:t>
            </a:r>
            <a:r>
              <a:rPr lang="en-US" sz="1400" dirty="0">
                <a:solidFill>
                  <a:prstClr val="white"/>
                </a:solidFill>
              </a:rPr>
              <a:t>3,244 going towards tuition &amp; fee balance)</a:t>
            </a:r>
          </a:p>
          <a:p>
            <a:pPr marL="0" lvl="0" indent="0">
              <a:buClr>
                <a:srgbClr val="ACD433"/>
              </a:buClr>
              <a:buNone/>
            </a:pPr>
            <a:r>
              <a:rPr lang="en-US" sz="1400" dirty="0" smtClean="0">
                <a:solidFill>
                  <a:prstClr val="white"/>
                </a:solidFill>
              </a:rPr>
              <a:t>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69764"/>
            <a:ext cx="9404723" cy="1400530"/>
          </a:xfrm>
        </p:spPr>
        <p:txBody>
          <a:bodyPr/>
          <a:lstStyle/>
          <a:p>
            <a:pPr algn="ctr"/>
            <a:r>
              <a:rPr lang="en-US" sz="4000" b="1" dirty="0" smtClean="0"/>
              <a:t>Next Steps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692" y="816708"/>
            <a:ext cx="10793045" cy="6041292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 lvl="0">
              <a:buClr>
                <a:srgbClr val="ACD433"/>
              </a:buClr>
            </a:pPr>
            <a:r>
              <a:rPr lang="en-US" dirty="0">
                <a:solidFill>
                  <a:prstClr val="white"/>
                </a:solidFill>
              </a:rPr>
              <a:t>Verify residency </a:t>
            </a:r>
            <a:r>
              <a:rPr lang="en-US" dirty="0" smtClean="0">
                <a:solidFill>
                  <a:prstClr val="white"/>
                </a:solidFill>
              </a:rPr>
              <a:t>status (if necessary, complete an Application for In-State Tuition as soon as possible; 10-12 week </a:t>
            </a:r>
            <a:r>
              <a:rPr lang="en-US" dirty="0">
                <a:solidFill>
                  <a:prstClr val="white"/>
                </a:solidFill>
              </a:rPr>
              <a:t>processing time</a:t>
            </a:r>
            <a:r>
              <a:rPr lang="en-US" dirty="0" smtClean="0">
                <a:solidFill>
                  <a:prstClr val="white"/>
                </a:solidFill>
              </a:rPr>
              <a:t>)</a:t>
            </a:r>
          </a:p>
          <a:p>
            <a:pPr marL="0" lvl="0" indent="0">
              <a:buClr>
                <a:srgbClr val="ACD433"/>
              </a:buClr>
              <a:buNone/>
            </a:pPr>
            <a:r>
              <a:rPr lang="en-US" dirty="0">
                <a:solidFill>
                  <a:prstClr val="white"/>
                </a:solidFill>
              </a:rPr>
              <a:t>					</a:t>
            </a:r>
            <a:r>
              <a:rPr lang="en-US" dirty="0">
                <a:solidFill>
                  <a:prstClr val="white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prstClr val="white"/>
                </a:solidFill>
                <a:hlinkClick r:id="rId3"/>
              </a:rPr>
              <a:t>csprod.dsc.umich.edu/services/residency</a:t>
            </a:r>
            <a:endParaRPr lang="en-US" dirty="0" smtClean="0">
              <a:solidFill>
                <a:prstClr val="white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/>
              <a:t>Accept/Decline loans and work-study awards in Wolverine Access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Please </a:t>
            </a:r>
            <a:r>
              <a:rPr lang="en-US" dirty="0">
                <a:solidFill>
                  <a:prstClr val="white"/>
                </a:solidFill>
              </a:rPr>
              <a:t>be mindful of the amounts you accept. You may be eligible for $18,000 in graduate plus loans but do you really need the full amount to cover all expenses</a:t>
            </a:r>
            <a:r>
              <a:rPr lang="en-US" dirty="0" smtClean="0">
                <a:solidFill>
                  <a:prstClr val="white"/>
                </a:solidFill>
              </a:rPr>
              <a:t>?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Remember that you are accepting for 2 semesters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If unable to accept/decline in Wolverine Access, please send an email to </a:t>
            </a:r>
            <a:r>
              <a:rPr lang="en-US" dirty="0" smtClean="0">
                <a:solidFill>
                  <a:prstClr val="white"/>
                </a:solidFill>
                <a:hlinkClick r:id="rId4"/>
              </a:rPr>
              <a:t>financial.aid@umich.edu</a:t>
            </a:r>
            <a:r>
              <a:rPr lang="en-US" dirty="0" smtClean="0">
                <a:solidFill>
                  <a:prstClr val="white"/>
                </a:solidFill>
              </a:rPr>
              <a:t> with your request (include you name, student ID number)</a:t>
            </a:r>
          </a:p>
          <a:p>
            <a:pPr lvl="1">
              <a:buClr>
                <a:srgbClr val="ACD433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Accept/Decline SSW grants/scholarships by completing the Student Acceptance/Decline of Award and returning to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 smtClean="0">
                <a:hlinkClick r:id="rId5"/>
              </a:rPr>
              <a:t>ssw-finaid@umich.edu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sz="2100" dirty="0">
                <a:solidFill>
                  <a:prstClr val="white"/>
                </a:solidFill>
              </a:rPr>
              <a:t>Emailed along with SSW Financial Aid Award Notice</a:t>
            </a:r>
            <a:r>
              <a:rPr lang="en-US" dirty="0" smtClean="0"/>
              <a:t>  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0">
              <a:buClr>
                <a:srgbClr val="ACD433"/>
              </a:buClr>
            </a:pPr>
            <a:r>
              <a:rPr lang="en-US" dirty="0">
                <a:solidFill>
                  <a:prstClr val="white"/>
                </a:solidFill>
              </a:rPr>
              <a:t>Complete any applicable Master </a:t>
            </a:r>
            <a:r>
              <a:rPr lang="en-US" dirty="0" smtClean="0">
                <a:solidFill>
                  <a:prstClr val="white"/>
                </a:solidFill>
              </a:rPr>
              <a:t>Promissory </a:t>
            </a:r>
            <a:r>
              <a:rPr lang="en-US" dirty="0">
                <a:solidFill>
                  <a:prstClr val="white"/>
                </a:solidFill>
              </a:rPr>
              <a:t>Note (MPN) or Entrance Counseling for Direct Loans (</a:t>
            </a:r>
            <a:r>
              <a:rPr lang="en-US" dirty="0" smtClean="0">
                <a:solidFill>
                  <a:prstClr val="white"/>
                </a:solidFill>
              </a:rPr>
              <a:t>Unsubsidized </a:t>
            </a:r>
            <a:r>
              <a:rPr lang="en-US" dirty="0">
                <a:solidFill>
                  <a:prstClr val="white"/>
                </a:solidFill>
              </a:rPr>
              <a:t>and/or Grad Plus</a:t>
            </a:r>
            <a:r>
              <a:rPr lang="en-US" dirty="0" smtClean="0">
                <a:solidFill>
                  <a:prstClr val="white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   Verify if applicable within Wolverine Access&gt;Student Center&gt;Financial </a:t>
            </a:r>
            <a:r>
              <a:rPr lang="en-US" dirty="0" smtClean="0"/>
              <a:t>Aid&gt;2020&gt;Documents/Review </a:t>
            </a:r>
            <a:r>
              <a:rPr lang="en-US" dirty="0" smtClean="0"/>
              <a:t>or contact the Office of Financial Aid (734-763-6600)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0">
              <a:buClr>
                <a:srgbClr val="ACD433"/>
              </a:buClr>
            </a:pPr>
            <a:r>
              <a:rPr lang="en-US" dirty="0">
                <a:solidFill>
                  <a:prstClr val="white"/>
                </a:solidFill>
              </a:rPr>
              <a:t>Set up direct deposit via Wolverine </a:t>
            </a:r>
            <a:r>
              <a:rPr lang="en-US" dirty="0" smtClean="0">
                <a:solidFill>
                  <a:prstClr val="white"/>
                </a:solidFill>
              </a:rPr>
              <a:t>Access for easy access to any applicable refunds and/or work-study funds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03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Understanding Your Student Bill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434" y="1484923"/>
            <a:ext cx="9994534" cy="5541107"/>
          </a:xfrm>
        </p:spPr>
        <p:txBody>
          <a:bodyPr>
            <a:normAutofit/>
          </a:bodyPr>
          <a:lstStyle/>
          <a:p>
            <a:r>
              <a:rPr lang="en-US" b="1" dirty="0" smtClean="0"/>
              <a:t>Most students should have a bill within their Wolverine Access Account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en-US" sz="1600" dirty="0" smtClean="0"/>
              <a:t>Student Bill will include</a:t>
            </a:r>
          </a:p>
          <a:p>
            <a:pPr lvl="6">
              <a:buFontTx/>
              <a:buChar char="-"/>
            </a:pPr>
            <a:r>
              <a:rPr lang="en-US" sz="1600" dirty="0" smtClean="0"/>
              <a:t>Tuition &amp; Fees</a:t>
            </a:r>
          </a:p>
          <a:p>
            <a:pPr lvl="6">
              <a:buFontTx/>
              <a:buChar char="-"/>
            </a:pPr>
            <a:r>
              <a:rPr lang="en-US" sz="1600" dirty="0">
                <a:solidFill>
                  <a:prstClr val="white"/>
                </a:solidFill>
              </a:rPr>
              <a:t>University on-campus housing charge (monthly rent) </a:t>
            </a:r>
            <a:r>
              <a:rPr lang="en-US" sz="1600" dirty="0"/>
              <a:t>	</a:t>
            </a:r>
            <a:endParaRPr lang="en-US" sz="1600" dirty="0" smtClean="0"/>
          </a:p>
          <a:p>
            <a:pPr lvl="6">
              <a:buFontTx/>
              <a:buChar char="-"/>
            </a:pPr>
            <a:r>
              <a:rPr lang="en-US" sz="1600" dirty="0" smtClean="0"/>
              <a:t>Separate section titled “Pending Aid” (which will include any direct unsubsidized loans, scholarship/grants)	-YOU MAY NOT SEE THIS IMMEDIATELY</a:t>
            </a:r>
            <a:r>
              <a:rPr lang="en-US" sz="1900" dirty="0" smtClean="0"/>
              <a:t>	</a:t>
            </a:r>
            <a:r>
              <a:rPr lang="en-US" dirty="0" smtClean="0"/>
              <a:t>						</a:t>
            </a:r>
          </a:p>
          <a:p>
            <a:r>
              <a:rPr lang="en-US" b="1" dirty="0" smtClean="0"/>
              <a:t>Aid will automatically be applied to student bill (scholarship/grants, unsubsidized loan) over the next few weeks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en-US" sz="1600" dirty="0" smtClean="0"/>
              <a:t>SSW Scholarships/Grants will usually be applied first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en-US" sz="1600" dirty="0" smtClean="0"/>
              <a:t>Plus loans do not appear as pending aid but will appear on your account once the University receives the funds</a:t>
            </a:r>
          </a:p>
          <a:p>
            <a:pPr lvl="6">
              <a:buFont typeface="Wingdings" panose="05000000000000000000" pitchFamily="2" charset="2"/>
              <a:buChar char="§"/>
            </a:pPr>
            <a:r>
              <a:rPr lang="en-US" sz="1600" dirty="0" smtClean="0"/>
              <a:t>Verify that all awards (scholarships/grants and loans) are enough to cover all costs identified within the student bill</a:t>
            </a:r>
          </a:p>
          <a:p>
            <a:pPr marL="2743200" lvl="6" indent="0">
              <a:buNone/>
            </a:pPr>
            <a:r>
              <a:rPr lang="en-US" dirty="0" smtClean="0"/>
              <a:t>			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EBEBEB"/>
                </a:solidFill>
              </a:rPr>
              <a:t>Understanding Your Student Bill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615257"/>
            <a:ext cx="8946541" cy="4195481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ACD433"/>
              </a:buClr>
            </a:pPr>
            <a:r>
              <a:rPr lang="en-US" b="1" dirty="0">
                <a:solidFill>
                  <a:prstClr val="white"/>
                </a:solidFill>
              </a:rPr>
              <a:t>Student bill for Fall </a:t>
            </a:r>
            <a:r>
              <a:rPr lang="en-US" b="1" dirty="0" smtClean="0">
                <a:solidFill>
                  <a:prstClr val="white"/>
                </a:solidFill>
              </a:rPr>
              <a:t>2019 </a:t>
            </a:r>
            <a:r>
              <a:rPr lang="en-US" b="1" dirty="0">
                <a:solidFill>
                  <a:prstClr val="white"/>
                </a:solidFill>
              </a:rPr>
              <a:t>is due on August 31</a:t>
            </a:r>
            <a:r>
              <a:rPr lang="en-US" b="1" baseline="30000" dirty="0">
                <a:solidFill>
                  <a:prstClr val="white"/>
                </a:solidFill>
              </a:rPr>
              <a:t>st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sz="1600" b="1" dirty="0" smtClean="0">
                <a:solidFill>
                  <a:prstClr val="white"/>
                </a:solidFill>
              </a:rPr>
              <a:t>		</a:t>
            </a:r>
          </a:p>
          <a:p>
            <a:pPr lvl="3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Payment should be made to University by this date only if total awards are not enough to cover the entire student bill</a:t>
            </a:r>
          </a:p>
          <a:p>
            <a:pPr lvl="3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For </a:t>
            </a:r>
            <a:r>
              <a:rPr lang="en-US" sz="1600" dirty="0">
                <a:solidFill>
                  <a:prstClr val="white"/>
                </a:solidFill>
              </a:rPr>
              <a:t>many students, this may mean that not all aid may have been applied to your account by the time the bill is due, therefore potentially resulting in a late </a:t>
            </a:r>
            <a:r>
              <a:rPr lang="en-US" sz="1600" dirty="0" smtClean="0">
                <a:solidFill>
                  <a:prstClr val="white"/>
                </a:solidFill>
              </a:rPr>
              <a:t>fee; Should </a:t>
            </a:r>
            <a:r>
              <a:rPr lang="en-US" sz="1600" dirty="0">
                <a:solidFill>
                  <a:prstClr val="white"/>
                </a:solidFill>
              </a:rPr>
              <a:t>this occur, please communicate with Student Financial Services, (734) 764-7447, to inquire </a:t>
            </a:r>
            <a:r>
              <a:rPr lang="en-US" sz="1600" dirty="0" smtClean="0">
                <a:solidFill>
                  <a:prstClr val="white"/>
                </a:solidFill>
              </a:rPr>
              <a:t>about the possibility of having the </a:t>
            </a:r>
            <a:r>
              <a:rPr lang="en-US" sz="1600" dirty="0">
                <a:solidFill>
                  <a:prstClr val="white"/>
                </a:solidFill>
              </a:rPr>
              <a:t>late fee waived due to aid not being posted to account by August </a:t>
            </a:r>
            <a:r>
              <a:rPr lang="en-US" sz="1600" dirty="0" smtClean="0">
                <a:solidFill>
                  <a:prstClr val="white"/>
                </a:solidFill>
              </a:rPr>
              <a:t>31</a:t>
            </a:r>
            <a:r>
              <a:rPr lang="en-US" sz="1600" baseline="30000" dirty="0" smtClean="0">
                <a:solidFill>
                  <a:prstClr val="white"/>
                </a:solidFill>
              </a:rPr>
              <a:t>st</a:t>
            </a:r>
          </a:p>
          <a:p>
            <a:pPr lvl="3">
              <a:buClr>
                <a:srgbClr val="ACD433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white"/>
                </a:solidFill>
              </a:rPr>
              <a:t>Verify that all aid has been/will be posted to account prior to making any payments </a:t>
            </a:r>
            <a:endParaRPr lang="en-US" sz="1600" baseline="30000" dirty="0" smtClean="0">
              <a:solidFill>
                <a:prstClr val="white"/>
              </a:solidFill>
            </a:endParaRPr>
          </a:p>
          <a:p>
            <a:pPr marL="2743200" lvl="6" indent="0">
              <a:buClr>
                <a:srgbClr val="ACD433"/>
              </a:buClr>
              <a:buNone/>
            </a:pPr>
            <a:r>
              <a:rPr lang="en-US" sz="800" dirty="0">
                <a:solidFill>
                  <a:prstClr val="white"/>
                </a:solidFill>
              </a:rPr>
              <a:t>							</a:t>
            </a:r>
            <a:endParaRPr lang="en-US" sz="1100" dirty="0">
              <a:solidFill>
                <a:prstClr val="white"/>
              </a:solidFill>
            </a:endParaRPr>
          </a:p>
          <a:p>
            <a:pPr lvl="0">
              <a:buClr>
                <a:srgbClr val="ACD433"/>
              </a:buClr>
            </a:pPr>
            <a:r>
              <a:rPr lang="en-US" sz="2200" b="1" dirty="0">
                <a:solidFill>
                  <a:prstClr val="white"/>
                </a:solidFill>
              </a:rPr>
              <a:t>Any excess amount will be refunded to student (mailed to residence or direct deposit) at the beginning of the semester</a:t>
            </a:r>
          </a:p>
          <a:p>
            <a:pPr marL="0" lvl="0" indent="0">
              <a:buClr>
                <a:srgbClr val="ACD433"/>
              </a:buClr>
              <a:buNone/>
            </a:pPr>
            <a:r>
              <a:rPr lang="en-US" sz="1100" dirty="0">
                <a:solidFill>
                  <a:prstClr val="white"/>
                </a:solidFill>
              </a:rPr>
              <a:t> 			</a:t>
            </a:r>
            <a:r>
              <a:rPr lang="en-US" sz="1200" b="1" dirty="0">
                <a:solidFill>
                  <a:prstClr val="white"/>
                </a:solidFill>
              </a:rPr>
              <a:t>* </a:t>
            </a:r>
            <a:r>
              <a:rPr lang="en-US" sz="1200" i="1" dirty="0">
                <a:solidFill>
                  <a:prstClr val="white"/>
                </a:solidFill>
              </a:rPr>
              <a:t>Note: For students residing in University Housing, housing fees are billed to the student account</a:t>
            </a:r>
          </a:p>
          <a:p>
            <a:pPr marL="0" lvl="0" indent="0">
              <a:buClr>
                <a:srgbClr val="ACD433"/>
              </a:buClr>
              <a:buNone/>
            </a:pPr>
            <a:r>
              <a:rPr lang="en-US" sz="1200" i="1" dirty="0">
                <a:solidFill>
                  <a:prstClr val="white"/>
                </a:solidFill>
              </a:rPr>
              <a:t>			   monthly. It is the student’s responsibility to make monthly payments to the University. Consider  </a:t>
            </a:r>
            <a:r>
              <a:rPr lang="en-US" sz="1200" i="1" dirty="0" smtClean="0">
                <a:solidFill>
                  <a:prstClr val="white"/>
                </a:solidFill>
              </a:rPr>
              <a:t>   </a:t>
            </a:r>
          </a:p>
          <a:p>
            <a:pPr marL="0" lvl="0" indent="0">
              <a:buClr>
                <a:srgbClr val="ACD433"/>
              </a:buClr>
              <a:buNone/>
            </a:pPr>
            <a:r>
              <a:rPr lang="en-US" sz="1200" i="1" dirty="0" smtClean="0">
                <a:solidFill>
                  <a:prstClr val="white"/>
                </a:solidFill>
              </a:rPr>
              <a:t>                                   taking any refund to make a one time payment to cover the cost of housing for the semester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44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Additional 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7" y="1763749"/>
            <a:ext cx="11723077" cy="46917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Child Care Subsidy</a:t>
            </a:r>
          </a:p>
          <a:p>
            <a:pPr>
              <a:buFontTx/>
              <a:buChar char="-"/>
            </a:pPr>
            <a:r>
              <a:rPr lang="en-US" dirty="0" smtClean="0"/>
              <a:t>For students with dependent children in child care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finaid.umich.edu/child-care-subsidy/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0">
              <a:buClr>
                <a:srgbClr val="ACD433"/>
              </a:buClr>
            </a:pPr>
            <a:r>
              <a:rPr lang="en-US" dirty="0">
                <a:solidFill>
                  <a:prstClr val="white"/>
                </a:solidFill>
              </a:rPr>
              <a:t>Health </a:t>
            </a:r>
            <a:r>
              <a:rPr lang="en-US" dirty="0" smtClean="0">
                <a:solidFill>
                  <a:prstClr val="white"/>
                </a:solidFill>
              </a:rPr>
              <a:t>Insurance</a:t>
            </a:r>
          </a:p>
          <a:p>
            <a:pPr lvl="0">
              <a:buClr>
                <a:srgbClr val="ACD433"/>
              </a:buClr>
              <a:buFontTx/>
              <a:buChar char="-"/>
            </a:pPr>
            <a:r>
              <a:rPr lang="en-US" dirty="0" smtClean="0">
                <a:solidFill>
                  <a:prstClr val="white"/>
                </a:solidFill>
              </a:rPr>
              <a:t>Deadline to enroll September 30, </a:t>
            </a:r>
            <a:r>
              <a:rPr lang="en-US" dirty="0" smtClean="0">
                <a:solidFill>
                  <a:prstClr val="white"/>
                </a:solidFill>
              </a:rPr>
              <a:t>2019</a:t>
            </a:r>
            <a:endParaRPr lang="en-US" dirty="0">
              <a:solidFill>
                <a:prstClr val="white"/>
              </a:solidFill>
            </a:endParaRP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www.uhs.umich.edu/healthinsuranceplans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0">
              <a:buClr>
                <a:srgbClr val="ACD433"/>
              </a:buClr>
            </a:pPr>
            <a:r>
              <a:rPr lang="en-US" dirty="0">
                <a:solidFill>
                  <a:prstClr val="white"/>
                </a:solidFill>
              </a:rPr>
              <a:t>University of Michigan Payment </a:t>
            </a:r>
            <a:r>
              <a:rPr lang="en-US" dirty="0" smtClean="0">
                <a:solidFill>
                  <a:prstClr val="white"/>
                </a:solidFill>
              </a:rPr>
              <a:t>Plan</a:t>
            </a:r>
          </a:p>
          <a:p>
            <a:pPr lvl="0">
              <a:buClr>
                <a:srgbClr val="ACD433"/>
              </a:buClr>
              <a:buFontTx/>
              <a:buChar char="-"/>
            </a:pPr>
            <a:r>
              <a:rPr lang="en-US" dirty="0" smtClean="0">
                <a:solidFill>
                  <a:prstClr val="white"/>
                </a:solidFill>
              </a:rPr>
              <a:t>Allows students to spread payments for Fall or Winter semesters over five payments</a:t>
            </a:r>
          </a:p>
          <a:p>
            <a:pPr lvl="0">
              <a:buClr>
                <a:srgbClr val="ACD433"/>
              </a:buClr>
              <a:buFontTx/>
              <a:buChar char="-"/>
            </a:pPr>
            <a:r>
              <a:rPr lang="en-US" dirty="0" smtClean="0">
                <a:solidFill>
                  <a:prstClr val="white"/>
                </a:solidFill>
              </a:rPr>
              <a:t>Deadline to enroll September </a:t>
            </a:r>
            <a:r>
              <a:rPr lang="en-US" dirty="0" smtClean="0">
                <a:solidFill>
                  <a:prstClr val="white"/>
                </a:solidFill>
              </a:rPr>
              <a:t>1, 2019</a:t>
            </a:r>
            <a:endParaRPr lang="en-US" dirty="0" smtClean="0">
              <a:solidFill>
                <a:prstClr val="white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r>
              <a:rPr lang="en-US" dirty="0">
                <a:solidFill>
                  <a:prstClr val="white"/>
                </a:solidFill>
              </a:rPr>
              <a:t>	</a:t>
            </a:r>
            <a:r>
              <a:rPr lang="en-US" dirty="0" smtClean="0">
                <a:solidFill>
                  <a:prstClr val="white"/>
                </a:solidFill>
                <a:hlinkClick r:id="rId5"/>
              </a:rPr>
              <a:t>http</a:t>
            </a:r>
            <a:r>
              <a:rPr lang="en-US" dirty="0">
                <a:solidFill>
                  <a:prstClr val="white"/>
                </a:solidFill>
                <a:hlinkClick r:id="rId5"/>
              </a:rPr>
              <a:t>://www.finance.umich.edu/finops/student/um-payment-plan</a:t>
            </a:r>
            <a:endParaRPr lang="en-US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71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186995"/>
            <a:ext cx="9404723" cy="1400530"/>
          </a:xfrm>
        </p:spPr>
        <p:txBody>
          <a:bodyPr/>
          <a:lstStyle/>
          <a:p>
            <a:pPr algn="ctr"/>
            <a:r>
              <a:rPr lang="en-US" sz="4000" b="1" dirty="0" smtClean="0"/>
              <a:t>Additional Scholarship/Funding Opportunities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355" y="1470294"/>
            <a:ext cx="8946541" cy="52900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Development Fund awards through the School of Social </a:t>
            </a:r>
            <a:r>
              <a:rPr lang="en-US" dirty="0" smtClean="0"/>
              <a:t>Work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 </a:t>
            </a:r>
            <a:r>
              <a:rPr lang="en-US" sz="1500" dirty="0" smtClean="0"/>
              <a:t>Available as one time awards (usually awarded towards the end of the Fall semester</a:t>
            </a:r>
            <a:r>
              <a:rPr lang="en-US" sz="1500" dirty="0" smtClean="0"/>
              <a:t>)</a:t>
            </a:r>
            <a:endParaRPr lang="en-US" sz="1500" dirty="0" smtClean="0"/>
          </a:p>
          <a:p>
            <a:pPr marL="0" indent="0">
              <a:buNone/>
            </a:pPr>
            <a:r>
              <a:rPr lang="en-US" sz="1500" dirty="0"/>
              <a:t>	</a:t>
            </a:r>
            <a:r>
              <a:rPr lang="en-US" sz="1500" dirty="0" smtClean="0"/>
              <a:t>* Applications will be available by the end of August via the SSW website</a:t>
            </a:r>
          </a:p>
          <a:p>
            <a:pPr marL="0" indent="0">
              <a:buNone/>
            </a:pPr>
            <a:r>
              <a:rPr lang="en-US" sz="1500" dirty="0"/>
              <a:t>	</a:t>
            </a:r>
            <a:r>
              <a:rPr lang="en-US" sz="1500" dirty="0" smtClean="0"/>
              <a:t>* Email will also be sent to all students once available</a:t>
            </a:r>
          </a:p>
          <a:p>
            <a:pPr marL="0" indent="0">
              <a:buNone/>
            </a:pPr>
            <a:endParaRPr lang="en-US" sz="1500" dirty="0" smtClean="0"/>
          </a:p>
          <a:p>
            <a:pPr lvl="0">
              <a:buClr>
                <a:srgbClr val="ACD433"/>
              </a:buClr>
            </a:pPr>
            <a:r>
              <a:rPr lang="en-US" dirty="0">
                <a:solidFill>
                  <a:prstClr val="white"/>
                </a:solidFill>
              </a:rPr>
              <a:t>External </a:t>
            </a:r>
            <a:r>
              <a:rPr lang="en-US" dirty="0" smtClean="0">
                <a:solidFill>
                  <a:prstClr val="white"/>
                </a:solidFill>
              </a:rPr>
              <a:t>scholarships</a:t>
            </a:r>
          </a:p>
          <a:p>
            <a:pPr marL="0" lvl="0" indent="0">
              <a:buClr>
                <a:srgbClr val="ACD433"/>
              </a:buClr>
              <a:buNone/>
            </a:pPr>
            <a:r>
              <a:rPr lang="en-US" dirty="0">
                <a:solidFill>
                  <a:prstClr val="white"/>
                </a:solidFill>
              </a:rPr>
              <a:t>	</a:t>
            </a:r>
            <a:r>
              <a:rPr lang="en-US" dirty="0" smtClean="0">
                <a:solidFill>
                  <a:prstClr val="white"/>
                </a:solidFill>
              </a:rPr>
              <a:t>* </a:t>
            </a:r>
            <a:r>
              <a:rPr lang="en-US" sz="1400" dirty="0" smtClean="0">
                <a:solidFill>
                  <a:prstClr val="white"/>
                </a:solidFill>
              </a:rPr>
              <a:t>Available via </a:t>
            </a:r>
            <a:r>
              <a:rPr lang="en-US" sz="1400" dirty="0" smtClean="0"/>
              <a:t>SSW Financial Aid Webpage (Scholarship and Grant tab)</a:t>
            </a:r>
            <a:endParaRPr lang="en-US" sz="1400" dirty="0" smtClean="0">
              <a:solidFill>
                <a:prstClr val="white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sz="1400" dirty="0" smtClean="0">
              <a:solidFill>
                <a:prstClr val="white"/>
              </a:solidFill>
            </a:endParaRPr>
          </a:p>
          <a:p>
            <a:pPr lvl="0">
              <a:buClr>
                <a:srgbClr val="ACD433"/>
              </a:buClr>
            </a:pPr>
            <a:r>
              <a:rPr lang="en-US" dirty="0" smtClean="0">
                <a:solidFill>
                  <a:prstClr val="white"/>
                </a:solidFill>
              </a:rPr>
              <a:t>Graduate Student Instructor (GSI), Graduate Student Research Assistant (GSRA) and Graduate Student Staff Assistant (GSSA) positions</a:t>
            </a:r>
          </a:p>
          <a:p>
            <a:pPr marL="0" lvl="0" indent="0">
              <a:buClr>
                <a:srgbClr val="ACD433"/>
              </a:buClr>
              <a:buNone/>
            </a:pPr>
            <a:r>
              <a:rPr lang="en-US" dirty="0">
                <a:solidFill>
                  <a:prstClr val="white"/>
                </a:solidFill>
              </a:rPr>
              <a:t>	</a:t>
            </a:r>
            <a:r>
              <a:rPr lang="en-US" dirty="0" smtClean="0">
                <a:solidFill>
                  <a:prstClr val="white"/>
                </a:solidFill>
              </a:rPr>
              <a:t>- </a:t>
            </a:r>
            <a:r>
              <a:rPr lang="en-US" sz="1400" dirty="0" smtClean="0">
                <a:solidFill>
                  <a:prstClr val="white"/>
                </a:solidFill>
              </a:rPr>
              <a:t>GSI: assist in planning and teaching of undergraduate courses</a:t>
            </a:r>
          </a:p>
          <a:p>
            <a:pPr marL="0" lvl="0" indent="0">
              <a:buClr>
                <a:srgbClr val="ACD433"/>
              </a:buClr>
              <a:buNone/>
            </a:pPr>
            <a:r>
              <a:rPr lang="en-US" sz="1400" dirty="0">
                <a:solidFill>
                  <a:prstClr val="white"/>
                </a:solidFill>
              </a:rPr>
              <a:t>	</a:t>
            </a:r>
            <a:r>
              <a:rPr lang="en-US" sz="1400" dirty="0" smtClean="0">
                <a:solidFill>
                  <a:prstClr val="white"/>
                </a:solidFill>
              </a:rPr>
              <a:t>- GSRA: assist faculty on research projects</a:t>
            </a:r>
          </a:p>
          <a:p>
            <a:pPr marL="0" lvl="0" indent="0">
              <a:buClr>
                <a:srgbClr val="ACD433"/>
              </a:buClr>
              <a:buNone/>
            </a:pPr>
            <a:r>
              <a:rPr lang="en-US" sz="1400" dirty="0">
                <a:solidFill>
                  <a:prstClr val="white"/>
                </a:solidFill>
              </a:rPr>
              <a:t>	</a:t>
            </a:r>
            <a:r>
              <a:rPr lang="en-US" sz="1400" dirty="0" smtClean="0">
                <a:solidFill>
                  <a:prstClr val="white"/>
                </a:solidFill>
              </a:rPr>
              <a:t>- GSSA: assist with administrative tasks within a department</a:t>
            </a:r>
          </a:p>
          <a:p>
            <a:pPr marL="0" lvl="0" indent="0">
              <a:buClr>
                <a:srgbClr val="ACD433"/>
              </a:buClr>
              <a:buNone/>
            </a:pPr>
            <a:r>
              <a:rPr lang="en-US" sz="1400" dirty="0">
                <a:solidFill>
                  <a:prstClr val="white"/>
                </a:solidFill>
              </a:rPr>
              <a:t>	</a:t>
            </a:r>
            <a:r>
              <a:rPr lang="en-US" sz="1400" dirty="0" smtClean="0">
                <a:solidFill>
                  <a:prstClr val="white"/>
                </a:solidFill>
              </a:rPr>
              <a:t>* Benefits of each position include: tuition waiver, health benefits and monthly stipend</a:t>
            </a:r>
          </a:p>
          <a:p>
            <a:pPr marL="0" lvl="0" indent="0" algn="ctr">
              <a:buClr>
                <a:srgbClr val="ACD433"/>
              </a:buClr>
              <a:buNone/>
            </a:pPr>
            <a:r>
              <a:rPr lang="en-US" sz="1600" b="1" dirty="0" smtClean="0">
                <a:solidFill>
                  <a:prstClr val="white"/>
                </a:solidFill>
              </a:rPr>
              <a:t>Positions Currently Available: </a:t>
            </a:r>
            <a:r>
              <a:rPr lang="en-US" sz="1600" b="1" dirty="0" smtClean="0">
                <a:solidFill>
                  <a:prstClr val="white"/>
                </a:solidFill>
                <a:hlinkClick r:id="rId3" action="ppaction://hlinkfile"/>
              </a:rPr>
              <a:t>careers.umich.edu</a:t>
            </a:r>
            <a:endParaRPr lang="en-US" sz="1600" b="1" dirty="0" smtClean="0">
              <a:solidFill>
                <a:prstClr val="white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sz="1400" dirty="0" smtClean="0">
              <a:solidFill>
                <a:prstClr val="white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dirty="0" smtClean="0">
              <a:solidFill>
                <a:prstClr val="white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dirty="0" smtClean="0">
              <a:solidFill>
                <a:prstClr val="white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dirty="0">
              <a:solidFill>
                <a:prstClr val="white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8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School of Social Work</a:t>
            </a:r>
            <a:br>
              <a:rPr lang="en-US" dirty="0" smtClean="0"/>
            </a:br>
            <a:r>
              <a:rPr lang="en-US" dirty="0" smtClean="0"/>
              <a:t>Office of Student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Cerise Carrington, LMSW</a:t>
            </a:r>
          </a:p>
          <a:p>
            <a:pPr marL="0" indent="0" algn="ctr">
              <a:buNone/>
            </a:pPr>
            <a:r>
              <a:rPr lang="en-US" dirty="0" smtClean="0"/>
              <a:t>Financial Aid, Admissions, Student Services Officer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cmcar@umich.edu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(734) 936-0961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dirty="0" smtClean="0"/>
              <a:t>Financial aid counseling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dirty="0" smtClean="0"/>
              <a:t>Budgeting &amp;  Money Management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dirty="0" smtClean="0"/>
              <a:t>Student Loan Repayment Options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dirty="0" smtClean="0"/>
              <a:t>Student Loan Forgiveness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96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University of Michigan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Office of Financial Aid</a:t>
            </a:r>
          </a:p>
          <a:p>
            <a:pPr marL="0" indent="0" algn="ctr">
              <a:buNone/>
            </a:pPr>
            <a:r>
              <a:rPr lang="en-US" dirty="0" smtClean="0"/>
              <a:t>(handles information pertaining to loans, work-study, student budget)</a:t>
            </a:r>
          </a:p>
          <a:p>
            <a:pPr marL="0" indent="0" algn="ctr">
              <a:buNone/>
            </a:pPr>
            <a:r>
              <a:rPr lang="en-US" dirty="0" smtClean="0"/>
              <a:t>(734)763-6600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f</a:t>
            </a:r>
            <a:r>
              <a:rPr lang="en-US" dirty="0" smtClean="0">
                <a:hlinkClick r:id="rId3"/>
              </a:rPr>
              <a:t>inancial.aid@umich.edu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lvl="0" algn="ctr">
              <a:buClr>
                <a:srgbClr val="ACD433"/>
              </a:buClr>
            </a:pPr>
            <a:r>
              <a:rPr lang="en-US" dirty="0">
                <a:solidFill>
                  <a:prstClr val="white"/>
                </a:solidFill>
              </a:rPr>
              <a:t>Student Financial </a:t>
            </a:r>
            <a:r>
              <a:rPr lang="en-US" dirty="0" smtClean="0">
                <a:solidFill>
                  <a:prstClr val="white"/>
                </a:solidFill>
              </a:rPr>
              <a:t>Services </a:t>
            </a:r>
          </a:p>
          <a:p>
            <a:pPr marL="0" lvl="0" indent="0" algn="ctr">
              <a:buClr>
                <a:srgbClr val="ACD433"/>
              </a:buClr>
              <a:buNone/>
            </a:pPr>
            <a:r>
              <a:rPr lang="en-US" dirty="0" smtClean="0">
                <a:solidFill>
                  <a:prstClr val="white"/>
                </a:solidFill>
              </a:rPr>
              <a:t>(handles student accounts and bills/payments)</a:t>
            </a:r>
            <a:endParaRPr lang="en-US" dirty="0">
              <a:solidFill>
                <a:prstClr val="white"/>
              </a:solidFill>
            </a:endParaRPr>
          </a:p>
          <a:p>
            <a:pPr marL="0" indent="0" algn="ctr">
              <a:buNone/>
            </a:pPr>
            <a:r>
              <a:rPr lang="en-US" dirty="0" smtClean="0"/>
              <a:t>(734) 764-7447</a:t>
            </a:r>
          </a:p>
          <a:p>
            <a:pPr marL="0" indent="0" algn="ctr">
              <a:buNone/>
            </a:pPr>
            <a:r>
              <a:rPr lang="en-US" dirty="0" smtClean="0">
                <a:hlinkClick r:id="rId4"/>
              </a:rPr>
              <a:t>um-sfo@umich.edu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16575"/>
          </a:xfrm>
        </p:spPr>
        <p:txBody>
          <a:bodyPr/>
          <a:lstStyle/>
          <a:p>
            <a:pPr algn="ctr"/>
            <a:r>
              <a:rPr lang="en-US" sz="1800" dirty="0"/>
              <a:t>Cerise Carrington, LMSW</a:t>
            </a:r>
            <a:br>
              <a:rPr lang="en-US" sz="1800" dirty="0"/>
            </a:br>
            <a:r>
              <a:rPr lang="en-US" sz="1800" dirty="0"/>
              <a:t>Financial Aid, Admissions, and Student Services Officer</a:t>
            </a:r>
            <a:br>
              <a:rPr lang="en-US" sz="1800" dirty="0"/>
            </a:br>
            <a:r>
              <a:rPr lang="en-US" sz="1800" dirty="0"/>
              <a:t>cmcar@umich.edu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90505" y="1469293"/>
            <a:ext cx="3515933" cy="49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Objectives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585" y="1853248"/>
            <a:ext cx="8946541" cy="419548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Understanding grants/scholarships versus federal funding (loans, work study)</a:t>
            </a:r>
          </a:p>
          <a:p>
            <a:endParaRPr lang="en-US" dirty="0" smtClean="0"/>
          </a:p>
          <a:p>
            <a:r>
              <a:rPr lang="en-US" dirty="0" smtClean="0"/>
              <a:t>Responsibilities of the School of Social Work versus the University Office of Financial Aid</a:t>
            </a:r>
          </a:p>
          <a:p>
            <a:endParaRPr lang="en-US" dirty="0" smtClean="0"/>
          </a:p>
          <a:p>
            <a:r>
              <a:rPr lang="en-US" dirty="0" smtClean="0"/>
              <a:t>Understanding Tuition and Fee Rates</a:t>
            </a:r>
          </a:p>
          <a:p>
            <a:endParaRPr lang="en-US" dirty="0"/>
          </a:p>
          <a:p>
            <a:r>
              <a:rPr lang="en-US" dirty="0" smtClean="0"/>
              <a:t>Understanding cost of attendance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Understanding your student bill and how financial aid is processed</a:t>
            </a:r>
          </a:p>
          <a:p>
            <a:endParaRPr lang="en-US" dirty="0"/>
          </a:p>
          <a:p>
            <a:r>
              <a:rPr lang="en-US" dirty="0" smtClean="0"/>
              <a:t>Identifying additional sources of financial aid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Financial Aid</a:t>
            </a:r>
            <a:endParaRPr lang="en-US" sz="4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Scholarships/Grants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Michigan </a:t>
            </a:r>
            <a:r>
              <a:rPr lang="en-US" dirty="0" smtClean="0"/>
              <a:t>Scholarship*</a:t>
            </a:r>
            <a:endParaRPr lang="en-US" dirty="0" smtClean="0"/>
          </a:p>
          <a:p>
            <a:r>
              <a:rPr lang="en-US" dirty="0" smtClean="0"/>
              <a:t>Opportunity </a:t>
            </a:r>
            <a:r>
              <a:rPr lang="en-US" dirty="0" smtClean="0"/>
              <a:t>Grant*</a:t>
            </a:r>
            <a:endParaRPr lang="en-US" dirty="0" smtClean="0"/>
          </a:p>
          <a:p>
            <a:r>
              <a:rPr lang="en-US" dirty="0" smtClean="0"/>
              <a:t>Mission </a:t>
            </a:r>
            <a:r>
              <a:rPr lang="en-US" dirty="0" smtClean="0"/>
              <a:t>Scholarship*</a:t>
            </a:r>
            <a:endParaRPr lang="en-US" dirty="0" smtClean="0"/>
          </a:p>
          <a:p>
            <a:r>
              <a:rPr lang="en-US" dirty="0" smtClean="0"/>
              <a:t>Various other Development/Donor Fund Awards (many are awarded at the time of </a:t>
            </a:r>
            <a:r>
              <a:rPr lang="en-US" dirty="0" smtClean="0"/>
              <a:t>admission)</a:t>
            </a:r>
            <a:endParaRPr lang="en-US" dirty="0" smtClean="0"/>
          </a:p>
          <a:p>
            <a:r>
              <a:rPr lang="en-US" dirty="0" smtClean="0"/>
              <a:t>Special Program Awards (Child Welfare, Community-Based Initiative, Detroit Clinical Scholars,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Federal Funding*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Direct Unsubsidized Loan </a:t>
            </a:r>
          </a:p>
          <a:p>
            <a:r>
              <a:rPr lang="en-US" dirty="0" smtClean="0"/>
              <a:t>Direct Plus Loan</a:t>
            </a:r>
          </a:p>
          <a:p>
            <a:r>
              <a:rPr lang="en-US" dirty="0" smtClean="0"/>
              <a:t>Work-Study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*Must complete Free Application for Federal Student Aid (FAFSA)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2019-2020 FAFSA applies to Fall 2019, Winter 2020 and Spring/Summer 2020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2020-2021 FAFSA applies to Fall 2020 and Winter 2021 (available in October 2019)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326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1834" y="95212"/>
            <a:ext cx="9404723" cy="1400530"/>
          </a:xfrm>
        </p:spPr>
        <p:txBody>
          <a:bodyPr/>
          <a:lstStyle/>
          <a:p>
            <a:pPr algn="ctr"/>
            <a:r>
              <a:rPr lang="en-US" sz="4000" b="1" dirty="0" smtClean="0"/>
              <a:t>Federal Funding</a:t>
            </a:r>
            <a:endParaRPr lang="en-US" sz="4000" b="1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idx="1"/>
          </p:nvPr>
        </p:nvSpPr>
        <p:spPr>
          <a:xfrm>
            <a:off x="546977" y="630311"/>
            <a:ext cx="2946866" cy="576262"/>
          </a:xfrm>
        </p:spPr>
        <p:txBody>
          <a:bodyPr/>
          <a:lstStyle/>
          <a:p>
            <a:pPr algn="ctr"/>
            <a:r>
              <a:rPr lang="en-US" sz="1800" b="1" dirty="0" smtClean="0"/>
              <a:t>Unsubsidized Direct  Loan</a:t>
            </a:r>
            <a:endParaRPr lang="en-US" sz="1800" b="1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5"/>
          </p:nvPr>
        </p:nvSpPr>
        <p:spPr>
          <a:xfrm>
            <a:off x="556735" y="1116351"/>
            <a:ext cx="2927350" cy="4907060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n-US" sz="1200" dirty="0" smtClean="0"/>
              <a:t>$20,500 per academic year (Fall/Winter)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$10,250 per semester (minus 1.062% loan origination fee) </a:t>
            </a:r>
            <a:r>
              <a:rPr lang="en-US" sz="1200" b="1" dirty="0" smtClean="0"/>
              <a:t>FALL 2019 SEMESTER ONLY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$10,250 per semester (minus 1.059% loan origination fee) </a:t>
            </a:r>
            <a:r>
              <a:rPr lang="en-US" sz="1200" b="1" dirty="0" smtClean="0"/>
              <a:t>WINTER 2020/SPRING-SUMMER 2020/FALL 2020 SEMESTER ONLY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Students enrolled in the Spring/Summer semester are eligible for an unsubsidized loan and graduate plus loan (separate application required)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University requires completion of a Spring/Summer Request for Funds form to be completed along with the Social Work Addendum for Spring-Summer (if you will be in field placement during the Spring/Summer semester)-these forms are usually available around February 1</a:t>
            </a:r>
            <a:r>
              <a:rPr lang="en-US" sz="1200" baseline="30000" dirty="0" smtClean="0"/>
              <a:t>st</a:t>
            </a:r>
            <a:endParaRPr lang="en-US" sz="1200" dirty="0" smtClean="0"/>
          </a:p>
          <a:p>
            <a:r>
              <a:rPr lang="en-US" sz="1200" dirty="0" smtClean="0"/>
              <a:t>- Interest rate is 6.08% (fixed over the life of the loan). Student is responsible for interest that accrues from the time the funds are dispersed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3858700" y="630311"/>
            <a:ext cx="2936241" cy="576262"/>
          </a:xfrm>
        </p:spPr>
        <p:txBody>
          <a:bodyPr/>
          <a:lstStyle/>
          <a:p>
            <a:pPr algn="ctr"/>
            <a:r>
              <a:rPr lang="en-US" sz="1800" b="1" dirty="0" smtClean="0"/>
              <a:t>Direct Plus Loan</a:t>
            </a:r>
            <a:endParaRPr lang="en-US" sz="1800" b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6"/>
          </p:nvPr>
        </p:nvSpPr>
        <p:spPr>
          <a:xfrm>
            <a:off x="3858700" y="1392870"/>
            <a:ext cx="2946794" cy="536743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US" sz="1200" dirty="0" smtClean="0"/>
              <a:t>Separate application required (</a:t>
            </a:r>
            <a:r>
              <a:rPr lang="en-US" sz="1200" dirty="0" smtClean="0">
                <a:hlinkClick r:id="rId3"/>
              </a:rPr>
              <a:t>studentloans.gov</a:t>
            </a:r>
            <a:r>
              <a:rPr lang="en-US" sz="12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Based upon a credit check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Maximum amount a student can borrow is the cost of attendance (determined by the University) minus any other financial aid received (includes scholarships/grants, loans, work-study)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Interest rate is </a:t>
            </a:r>
            <a:r>
              <a:rPr lang="en-US" sz="1200" dirty="0" smtClean="0"/>
              <a:t>7.08% </a:t>
            </a:r>
            <a:r>
              <a:rPr lang="en-US" sz="1200" dirty="0"/>
              <a:t>(fixed over the life of the loan). Student is responsible for interest that accrues from the time the funds are </a:t>
            </a:r>
            <a:r>
              <a:rPr lang="en-US" sz="1200" dirty="0" smtClean="0"/>
              <a:t>dispersed</a:t>
            </a:r>
          </a:p>
          <a:p>
            <a:pPr marL="285750" indent="-285750">
              <a:buFontTx/>
              <a:buChar char="-"/>
            </a:pPr>
            <a:r>
              <a:rPr lang="en-US" sz="1200" dirty="0" smtClean="0"/>
              <a:t>Loan origination fee (4.248%) deducted from each loan disbursement </a:t>
            </a:r>
            <a:r>
              <a:rPr lang="en-US" sz="1200" b="1" dirty="0" smtClean="0"/>
              <a:t>(FALL 2019 SEMESTER ONLY)</a:t>
            </a:r>
          </a:p>
          <a:p>
            <a:pPr marL="285750" indent="-285750">
              <a:buFontTx/>
              <a:buChar char="-"/>
            </a:pPr>
            <a:r>
              <a:rPr lang="en-US" sz="1200" dirty="0"/>
              <a:t>Loan origination fee (</a:t>
            </a:r>
            <a:r>
              <a:rPr lang="en-US" sz="1200" dirty="0" smtClean="0"/>
              <a:t>4.236%) </a:t>
            </a:r>
            <a:r>
              <a:rPr lang="en-US" sz="1200" dirty="0"/>
              <a:t>deducted from each loan disbursement </a:t>
            </a:r>
            <a:r>
              <a:rPr lang="en-US" sz="1200" b="1" dirty="0" smtClean="0"/>
              <a:t>(</a:t>
            </a:r>
            <a:r>
              <a:rPr lang="en-US" sz="1200" b="1" dirty="0"/>
              <a:t>WINTER 2020/SPRING-SUMMER 2020/FALL 2020 SEMESTER ONLY</a:t>
            </a:r>
            <a:r>
              <a:rPr lang="en-US" sz="1200" b="1" dirty="0" smtClean="0"/>
              <a:t>)</a:t>
            </a:r>
            <a:endParaRPr lang="en-US" sz="1200" b="1" dirty="0"/>
          </a:p>
          <a:p>
            <a:pPr marL="285750" indent="-285750">
              <a:buFontTx/>
              <a:buChar char="-"/>
            </a:pPr>
            <a:endParaRPr lang="en-US" sz="1200" b="1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84444" y="630311"/>
            <a:ext cx="2932113" cy="576262"/>
          </a:xfrm>
        </p:spPr>
        <p:txBody>
          <a:bodyPr/>
          <a:lstStyle/>
          <a:p>
            <a:pPr algn="ctr"/>
            <a:r>
              <a:rPr lang="en-US" sz="1800" b="1" dirty="0" smtClean="0"/>
              <a:t>Work-Study</a:t>
            </a:r>
            <a:endParaRPr lang="en-US" sz="1800" b="1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7"/>
          </p:nvPr>
        </p:nvSpPr>
        <p:spPr>
          <a:xfrm>
            <a:off x="7114019" y="1682393"/>
            <a:ext cx="3472962" cy="4191000"/>
          </a:xfrm>
        </p:spPr>
        <p:txBody>
          <a:bodyPr/>
          <a:lstStyle/>
          <a:p>
            <a:pPr marL="285750" lvl="0" indent="-285750">
              <a:buClr>
                <a:srgbClr val="ACD433"/>
              </a:buClr>
              <a:buFontTx/>
              <a:buChar char="-"/>
            </a:pPr>
            <a:r>
              <a:rPr lang="en-US" sz="1200" dirty="0">
                <a:solidFill>
                  <a:prstClr val="white"/>
                </a:solidFill>
              </a:rPr>
              <a:t>Allows students to earn a paycheck (usually biweekly) for educational expenses and incidentals</a:t>
            </a:r>
          </a:p>
          <a:p>
            <a:pPr marL="285750" lvl="0" indent="-285750">
              <a:buClr>
                <a:srgbClr val="ACD433"/>
              </a:buClr>
              <a:buFontTx/>
              <a:buChar char="-"/>
            </a:pPr>
            <a:r>
              <a:rPr lang="en-US" sz="1200" dirty="0">
                <a:solidFill>
                  <a:prstClr val="white"/>
                </a:solidFill>
              </a:rPr>
              <a:t>This award is </a:t>
            </a:r>
            <a:r>
              <a:rPr lang="en-US" sz="1200" b="1" dirty="0">
                <a:solidFill>
                  <a:prstClr val="white"/>
                </a:solidFill>
              </a:rPr>
              <a:t>NOT </a:t>
            </a:r>
            <a:r>
              <a:rPr lang="en-US" sz="1200" dirty="0">
                <a:solidFill>
                  <a:prstClr val="white"/>
                </a:solidFill>
              </a:rPr>
              <a:t>applied </a:t>
            </a:r>
            <a:r>
              <a:rPr lang="en-US" sz="1200" dirty="0" smtClean="0">
                <a:solidFill>
                  <a:prstClr val="white"/>
                </a:solidFill>
              </a:rPr>
              <a:t>towards </a:t>
            </a:r>
            <a:r>
              <a:rPr lang="en-US" sz="1200" dirty="0">
                <a:solidFill>
                  <a:prstClr val="white"/>
                </a:solidFill>
              </a:rPr>
              <a:t>a student’s account but is earned by working</a:t>
            </a:r>
          </a:p>
          <a:p>
            <a:pPr marL="285750" lvl="0" indent="-285750">
              <a:buClr>
                <a:srgbClr val="ACD433"/>
              </a:buClr>
              <a:buFontTx/>
              <a:buChar char="-"/>
            </a:pPr>
            <a:r>
              <a:rPr lang="en-US" sz="1200" dirty="0">
                <a:solidFill>
                  <a:prstClr val="white"/>
                </a:solidFill>
              </a:rPr>
              <a:t>$3,000 maximum per academic year (Fall/Winter)</a:t>
            </a:r>
          </a:p>
          <a:p>
            <a:pPr marL="285750" lvl="0" indent="-285750">
              <a:buClr>
                <a:srgbClr val="ACD433"/>
              </a:buClr>
              <a:buFontTx/>
              <a:buChar char="-"/>
            </a:pPr>
            <a:r>
              <a:rPr lang="en-US" sz="1200" dirty="0">
                <a:solidFill>
                  <a:prstClr val="white"/>
                </a:solidFill>
              </a:rPr>
              <a:t>$1,500 per </a:t>
            </a:r>
            <a:r>
              <a:rPr lang="en-US" sz="1200" dirty="0" smtClean="0">
                <a:solidFill>
                  <a:prstClr val="white"/>
                </a:solidFill>
              </a:rPr>
              <a:t>semester (ex: $15/hour job=100 hours/semester)</a:t>
            </a:r>
          </a:p>
          <a:p>
            <a:pPr marL="285750" lvl="0" indent="-285750">
              <a:buClr>
                <a:srgbClr val="ACD433"/>
              </a:buClr>
              <a:buFontTx/>
              <a:buChar char="-"/>
            </a:pPr>
            <a:r>
              <a:rPr lang="en-US" sz="1200" dirty="0" smtClean="0">
                <a:solidFill>
                  <a:prstClr val="white"/>
                </a:solidFill>
              </a:rPr>
              <a:t>Many students work between 10-20 hours per week</a:t>
            </a:r>
            <a:endParaRPr lang="en-US" sz="1200" dirty="0">
              <a:solidFill>
                <a:prstClr val="white"/>
              </a:solidFill>
            </a:endParaRPr>
          </a:p>
          <a:p>
            <a:pPr marL="285750" lvl="0" indent="-285750">
              <a:buClr>
                <a:srgbClr val="ACD433"/>
              </a:buClr>
              <a:buFontTx/>
              <a:buChar char="-"/>
            </a:pPr>
            <a:r>
              <a:rPr lang="en-US" sz="1200" dirty="0">
                <a:solidFill>
                  <a:prstClr val="white"/>
                </a:solidFill>
              </a:rPr>
              <a:t>Identify/apply for positions at </a:t>
            </a:r>
            <a:r>
              <a:rPr lang="en-US" sz="1200" dirty="0">
                <a:solidFill>
                  <a:prstClr val="white"/>
                </a:solidFill>
                <a:hlinkClick r:id="rId4"/>
              </a:rPr>
              <a:t>https://studentemployment.umich.edu</a:t>
            </a:r>
            <a:r>
              <a:rPr lang="en-US" sz="1200" dirty="0" smtClean="0">
                <a:solidFill>
                  <a:prstClr val="white"/>
                </a:solidFill>
                <a:hlinkClick r:id="rId4"/>
              </a:rPr>
              <a:t>/</a:t>
            </a:r>
            <a:endParaRPr lang="en-US" sz="1200" dirty="0" smtClean="0">
              <a:solidFill>
                <a:prstClr val="white"/>
              </a:solidFill>
            </a:endParaRPr>
          </a:p>
          <a:p>
            <a:pPr lvl="0">
              <a:buClr>
                <a:srgbClr val="ACD433"/>
              </a:buClr>
            </a:pPr>
            <a:r>
              <a:rPr lang="en-US" sz="1200" dirty="0" smtClean="0">
                <a:solidFill>
                  <a:prstClr val="white"/>
                </a:solidFill>
              </a:rPr>
              <a:t>* America Reads program through the Ginsberg Center has some great opportunities working with children</a:t>
            </a:r>
            <a:endParaRPr lang="en-US" sz="1200" dirty="0">
              <a:solidFill>
                <a:prstClr val="white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7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Financial Aid Responsibilities</a:t>
            </a:r>
            <a:endParaRPr lang="en-US" sz="4000" b="1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School of Social Work			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275897" y="2514600"/>
            <a:ext cx="5281448" cy="3741738"/>
          </a:xfrm>
        </p:spPr>
        <p:txBody>
          <a:bodyPr>
            <a:normAutofit/>
          </a:bodyPr>
          <a:lstStyle/>
          <a:p>
            <a:r>
              <a:rPr lang="en-US" dirty="0" smtClean="0"/>
              <a:t>Scholarships and grants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Notified of award for each of the 3 or 4   	semesters enrolled</a:t>
            </a:r>
          </a:p>
          <a:p>
            <a:r>
              <a:rPr lang="en-US" dirty="0" smtClean="0"/>
              <a:t>Field Travel Stipend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$300 per semester for those whose field  	placement is outside a 30-mile radius of 	SSW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 Please visit the </a:t>
            </a:r>
            <a:r>
              <a:rPr lang="en-US" dirty="0" smtClean="0">
                <a:hlinkClick r:id="rId3"/>
              </a:rPr>
              <a:t>MSW Student Guide</a:t>
            </a:r>
            <a:r>
              <a:rPr lang="en-US" dirty="0" smtClean="0"/>
              <a:t> for 	additional information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6781729" y="2163324"/>
            <a:ext cx="4396339" cy="576262"/>
          </a:xfrm>
        </p:spPr>
        <p:txBody>
          <a:bodyPr/>
          <a:lstStyle/>
          <a:p>
            <a:pPr algn="ctr"/>
            <a:r>
              <a:rPr lang="en-US" dirty="0" smtClean="0"/>
              <a:t>University Office of Financial Aid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568895" y="2802731"/>
            <a:ext cx="4396339" cy="3741738"/>
          </a:xfrm>
        </p:spPr>
        <p:txBody>
          <a:bodyPr/>
          <a:lstStyle/>
          <a:p>
            <a:r>
              <a:rPr lang="en-US" dirty="0" smtClean="0"/>
              <a:t>Federal loans and work-study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Notified of awards per 	academic year (Fall/Winter)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US" dirty="0" smtClean="0"/>
              <a:t>Processing of FAFSA</a:t>
            </a:r>
          </a:p>
          <a:p>
            <a:pPr>
              <a:buFont typeface="Century Gothic" panose="020B0502020202020204" pitchFamily="34" charset="0"/>
              <a:buChar char="►"/>
            </a:pPr>
            <a:r>
              <a:rPr lang="en-US" dirty="0" smtClean="0"/>
              <a:t>Budget increase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3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Tuition and Fee Rates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2019-2020</a:t>
            </a:r>
            <a:br>
              <a:rPr lang="en-US" sz="1800" dirty="0" smtClean="0"/>
            </a:br>
            <a:r>
              <a:rPr lang="en-US" sz="1800" dirty="0" smtClean="0"/>
              <a:t> Per Semester (Fall 2019, Winter 2020, Spring/Summer 2020)</a:t>
            </a:r>
            <a:br>
              <a:rPr lang="en-US" sz="1800" dirty="0" smtClean="0"/>
            </a:br>
            <a:r>
              <a:rPr lang="en-US" sz="1800" dirty="0" smtClean="0"/>
              <a:t>(as identified via ro.umich.edu)</a:t>
            </a:r>
            <a:br>
              <a:rPr lang="en-US" sz="1800" dirty="0" smtClean="0"/>
            </a:br>
            <a:endParaRPr lang="en-US" sz="1800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909039"/>
              </p:ext>
            </p:extLst>
          </p:nvPr>
        </p:nvGraphicFramePr>
        <p:xfrm>
          <a:off x="1103682" y="2623161"/>
          <a:ext cx="8947152" cy="1956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88">
                  <a:extLst>
                    <a:ext uri="{9D8B030D-6E8A-4147-A177-3AD203B41FA5}">
                      <a16:colId xmlns:a16="http://schemas.microsoft.com/office/drawing/2014/main" val="2059355080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3541078438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3279031506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38033864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Residency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Tuition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2136011"/>
                  </a:ext>
                </a:extLst>
              </a:tr>
              <a:tr h="671414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Michigan Resident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$14,330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$164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$14,494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855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Non-Michigan Resident</a:t>
                      </a:r>
                    </a:p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$22,951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$164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$23,115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02414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368062" y="5026562"/>
            <a:ext cx="6205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*Tuition rates will increase for the 2020-2021 academic year (includes Fall 2020 and Winter 2021 semesters)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2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Cost of Attendance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(Estimated Student Budget</a:t>
            </a:r>
            <a:r>
              <a:rPr lang="en-US" sz="2400" dirty="0" smtClean="0"/>
              <a:t>)</a:t>
            </a:r>
            <a:br>
              <a:rPr lang="en-US" sz="2400" dirty="0" smtClean="0"/>
            </a:br>
            <a:r>
              <a:rPr lang="en-US" sz="2400" dirty="0" smtClean="0"/>
              <a:t>2019-2020 Academic Year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______________________________________________________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607441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        </a:t>
            </a:r>
          </a:p>
          <a:p>
            <a:pPr marL="0" indent="0" algn="ctr">
              <a:buNone/>
            </a:pPr>
            <a:r>
              <a:rPr lang="en-US" dirty="0" smtClean="0"/>
              <a:t>        The estimated cost to attend University of Michigan 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dirty="0" smtClean="0"/>
              <a:t>             Includes the following</a:t>
            </a:r>
            <a:endParaRPr lang="en-US" dirty="0"/>
          </a:p>
          <a:p>
            <a:pPr marL="0" indent="0" algn="ctr">
              <a:buNone/>
            </a:pPr>
            <a:r>
              <a:rPr lang="en-US" sz="1400" dirty="0" smtClean="0"/>
              <a:t>	- Tuition &amp; Fees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  <a:r>
              <a:rPr lang="en-US" sz="1400" dirty="0" smtClean="0"/>
              <a:t>- Room &amp; Board (estimated cost)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  <a:r>
              <a:rPr lang="en-US" sz="1400" dirty="0" smtClean="0"/>
              <a:t>- Books &amp; Supplies (estimated cost)</a:t>
            </a:r>
          </a:p>
          <a:p>
            <a:pPr marL="0" indent="0" algn="ctr">
              <a:buNone/>
            </a:pPr>
            <a:r>
              <a:rPr lang="en-US" sz="1400" dirty="0"/>
              <a:t>	</a:t>
            </a:r>
            <a:r>
              <a:rPr lang="en-US" sz="1400" dirty="0" smtClean="0"/>
              <a:t>-Personal/Miscellaneous (estimated cost)</a:t>
            </a:r>
          </a:p>
          <a:p>
            <a:pPr marL="0" indent="0" algn="ctr">
              <a:buNone/>
            </a:pP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Note:  The figures below represent </a:t>
            </a:r>
            <a:r>
              <a:rPr lang="en-US" sz="1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estimated*</a:t>
            </a:r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expenses for </a:t>
            </a:r>
            <a:r>
              <a:rPr lang="en-US" sz="1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semester</a:t>
            </a:r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full-time enrollment </a:t>
            </a:r>
            <a:r>
              <a:rPr lang="en-US" sz="1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months)</a:t>
            </a:r>
            <a:endParaRPr lang="en-US" sz="1400" dirty="0"/>
          </a:p>
          <a:p>
            <a:pPr marL="0" indent="0" algn="ctr">
              <a:buNone/>
            </a:pPr>
            <a:endParaRPr lang="en-US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359928"/>
              </p:ext>
            </p:extLst>
          </p:nvPr>
        </p:nvGraphicFramePr>
        <p:xfrm>
          <a:off x="758092" y="4449456"/>
          <a:ext cx="10089663" cy="1826297"/>
        </p:xfrm>
        <a:graphic>
          <a:graphicData uri="http://schemas.openxmlformats.org/drawingml/2006/table">
            <a:tbl>
              <a:tblPr/>
              <a:tblGrid>
                <a:gridCol w="1472598">
                  <a:extLst>
                    <a:ext uri="{9D8B030D-6E8A-4147-A177-3AD203B41FA5}">
                      <a16:colId xmlns:a16="http://schemas.microsoft.com/office/drawing/2014/main" val="2082525850"/>
                    </a:ext>
                  </a:extLst>
                </a:gridCol>
                <a:gridCol w="1259459">
                  <a:extLst>
                    <a:ext uri="{9D8B030D-6E8A-4147-A177-3AD203B41FA5}">
                      <a16:colId xmlns:a16="http://schemas.microsoft.com/office/drawing/2014/main" val="1007869505"/>
                    </a:ext>
                  </a:extLst>
                </a:gridCol>
                <a:gridCol w="1044166">
                  <a:extLst>
                    <a:ext uri="{9D8B030D-6E8A-4147-A177-3AD203B41FA5}">
                      <a16:colId xmlns:a16="http://schemas.microsoft.com/office/drawing/2014/main" val="3069725419"/>
                    </a:ext>
                  </a:extLst>
                </a:gridCol>
                <a:gridCol w="1646984">
                  <a:extLst>
                    <a:ext uri="{9D8B030D-6E8A-4147-A177-3AD203B41FA5}">
                      <a16:colId xmlns:a16="http://schemas.microsoft.com/office/drawing/2014/main" val="436301268"/>
                    </a:ext>
                  </a:extLst>
                </a:gridCol>
                <a:gridCol w="1550103">
                  <a:extLst>
                    <a:ext uri="{9D8B030D-6E8A-4147-A177-3AD203B41FA5}">
                      <a16:colId xmlns:a16="http://schemas.microsoft.com/office/drawing/2014/main" val="3805661754"/>
                    </a:ext>
                  </a:extLst>
                </a:gridCol>
                <a:gridCol w="1550103">
                  <a:extLst>
                    <a:ext uri="{9D8B030D-6E8A-4147-A177-3AD203B41FA5}">
                      <a16:colId xmlns:a16="http://schemas.microsoft.com/office/drawing/2014/main" val="2568669243"/>
                    </a:ext>
                  </a:extLst>
                </a:gridCol>
                <a:gridCol w="1566250">
                  <a:extLst>
                    <a:ext uri="{9D8B030D-6E8A-4147-A177-3AD203B41FA5}">
                      <a16:colId xmlns:a16="http://schemas.microsoft.com/office/drawing/2014/main" val="1387539423"/>
                    </a:ext>
                  </a:extLst>
                </a:gridCol>
              </a:tblGrid>
              <a:tr h="3652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Residency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Tuition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Books/Supplies*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Room &amp; 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Board*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Personal/</a:t>
                      </a:r>
                      <a:r>
                        <a:rPr lang="en-US" sz="1400" b="1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Misc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Budget*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340966"/>
                  </a:ext>
                </a:extLst>
              </a:tr>
              <a:tr h="730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Michigan Resident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$14,330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$164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$626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$8,175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$3,485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$26,780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486613"/>
                  </a:ext>
                </a:extLst>
              </a:tr>
              <a:tr h="73051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Non-Michigan Resident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$22,951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$164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$626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$8,175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$3,485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3200400" algn="l"/>
                        </a:tabLs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$35,401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540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6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Calculating Aid to Cover Costs</a:t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097" y="1853248"/>
            <a:ext cx="8946541" cy="4195481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dirty="0" smtClean="0">
                <a:solidFill>
                  <a:prstClr val="white"/>
                </a:solidFill>
              </a:rPr>
              <a:t>                           Financial Aid                                $24,750     </a:t>
            </a: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sz="1200" dirty="0" smtClean="0">
                <a:solidFill>
                  <a:prstClr val="white"/>
                </a:solidFill>
              </a:rPr>
              <a:t>             (</a:t>
            </a:r>
            <a:r>
              <a:rPr lang="en-US" sz="1200" dirty="0">
                <a:solidFill>
                  <a:prstClr val="white"/>
                </a:solidFill>
              </a:rPr>
              <a:t>Grants, scholarships, </a:t>
            </a:r>
            <a:r>
              <a:rPr lang="en-US" sz="1200" dirty="0" smtClean="0">
                <a:solidFill>
                  <a:prstClr val="white"/>
                </a:solidFill>
              </a:rPr>
              <a:t>work-study, direct </a:t>
            </a:r>
            <a:r>
              <a:rPr lang="en-US" sz="1200" dirty="0">
                <a:solidFill>
                  <a:prstClr val="white"/>
                </a:solidFill>
              </a:rPr>
              <a:t>unsubsidized loan</a:t>
            </a:r>
            <a:r>
              <a:rPr lang="en-US" sz="1200" dirty="0" smtClean="0">
                <a:solidFill>
                  <a:prstClr val="white"/>
                </a:solidFill>
              </a:rPr>
              <a:t>)</a:t>
            </a: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endParaRPr lang="en-US" sz="12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sz="1200" dirty="0" smtClean="0">
                <a:solidFill>
                  <a:prstClr val="white"/>
                </a:solidFill>
              </a:rPr>
              <a:t>                                                                                                                       </a:t>
            </a:r>
            <a:r>
              <a:rPr lang="en-US" sz="1200" b="1" dirty="0" smtClean="0">
                <a:solidFill>
                  <a:prstClr val="white"/>
                </a:solidFill>
              </a:rPr>
              <a:t>___</a:t>
            </a:r>
            <a:endParaRPr lang="en-US" sz="1200" dirty="0" smtClean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endParaRPr lang="en-US" sz="12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endParaRPr lang="en-US" sz="12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dirty="0" smtClean="0">
                <a:solidFill>
                  <a:prstClr val="white"/>
                </a:solidFill>
              </a:rPr>
              <a:t>                             Work-Study                                 $1,500</a:t>
            </a: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                                                                        ____________________</a:t>
            </a: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dirty="0" smtClean="0">
                <a:solidFill>
                  <a:prstClr val="white"/>
                </a:solidFill>
              </a:rPr>
              <a:t>                      Total Aid Received                          $23,250</a:t>
            </a: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sz="1200" dirty="0">
                <a:solidFill>
                  <a:prstClr val="white"/>
                </a:solidFill>
              </a:rPr>
              <a:t>	</a:t>
            </a:r>
            <a:r>
              <a:rPr lang="en-US" sz="1200" dirty="0" smtClean="0">
                <a:solidFill>
                  <a:prstClr val="white"/>
                </a:solidFill>
              </a:rPr>
              <a:t>		(To be applied directly to student bill)</a:t>
            </a: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endParaRPr lang="en-US" sz="12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sz="1200" dirty="0" smtClean="0"/>
              <a:t>											  ___</a:t>
            </a: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endParaRPr lang="en-US" sz="1200" dirty="0"/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endParaRPr lang="en-US" sz="1200" dirty="0"/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sz="1200" dirty="0" smtClean="0"/>
              <a:t>                        </a:t>
            </a:r>
            <a:r>
              <a:rPr lang="en-US" dirty="0" smtClean="0"/>
              <a:t>Non-Resident Tuition &amp; Fees                   $23,115 </a:t>
            </a: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____________________ </a:t>
            </a:r>
          </a:p>
          <a:p>
            <a:pPr marL="0" lvl="0" indent="0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dirty="0"/>
              <a:t>	</a:t>
            </a:r>
            <a:r>
              <a:rPr lang="en-US" dirty="0" smtClean="0"/>
              <a:t>	    Refunded to Student				</a:t>
            </a:r>
            <a:r>
              <a:rPr lang="en-US" dirty="0"/>
              <a:t> </a:t>
            </a:r>
            <a:r>
              <a:rPr lang="en-US" dirty="0" smtClean="0"/>
              <a:t>  $135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03672" y="1059599"/>
            <a:ext cx="568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Example (1 semester)</a:t>
            </a:r>
          </a:p>
          <a:p>
            <a:r>
              <a:rPr lang="en-US" dirty="0" smtClean="0"/>
              <a:t>                    Non-Resident MSW Student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3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4339</TotalTime>
  <Words>945</Words>
  <Application>Microsoft Office PowerPoint</Application>
  <PresentationFormat>Widescreen</PresentationFormat>
  <Paragraphs>290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Understanding Financial Aid</vt:lpstr>
      <vt:lpstr>Cerise Carrington, LMSW Financial Aid, Admissions, and Student Services Officer cmcar@umich.edu </vt:lpstr>
      <vt:lpstr>Objectives</vt:lpstr>
      <vt:lpstr>Financial Aid</vt:lpstr>
      <vt:lpstr>Federal Funding</vt:lpstr>
      <vt:lpstr>Financial Aid Responsibilities</vt:lpstr>
      <vt:lpstr>Tuition and Fee Rates  2019-2020  Per Semester (Fall 2019, Winter 2020, Spring/Summer 2020) (as identified via ro.umich.edu) </vt:lpstr>
      <vt:lpstr>Cost of Attendance (Estimated Student Budget) 2019-2020 Academic Year ______________________________________________________</vt:lpstr>
      <vt:lpstr>Calculating Aid to Cover Costs </vt:lpstr>
      <vt:lpstr>Calculating Aid to Cover Costs Example (1 semester) Non-Resident MSW Student </vt:lpstr>
      <vt:lpstr>Calculating Aid to Cover Costs Example (1 semester) Resident MSW Student </vt:lpstr>
      <vt:lpstr>Calculating Aid to Cover Costs Example (1 semester) Resident MSW Student</vt:lpstr>
      <vt:lpstr>Next Steps</vt:lpstr>
      <vt:lpstr>Understanding Your Student Bill</vt:lpstr>
      <vt:lpstr>Understanding Your Student Bill</vt:lpstr>
      <vt:lpstr>Additional Information </vt:lpstr>
      <vt:lpstr>Additional Scholarship/Funding Opportunities</vt:lpstr>
      <vt:lpstr>School of Social Work Office of Student Services</vt:lpstr>
      <vt:lpstr>University of Michigan Contacts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Financial Aid</dc:title>
  <dc:creator>Carrington, Cerise</dc:creator>
  <cp:lastModifiedBy>Carrington, Cerise</cp:lastModifiedBy>
  <cp:revision>123</cp:revision>
  <cp:lastPrinted>2019-08-07T18:29:09Z</cp:lastPrinted>
  <dcterms:created xsi:type="dcterms:W3CDTF">2018-07-25T12:45:08Z</dcterms:created>
  <dcterms:modified xsi:type="dcterms:W3CDTF">2019-08-07T22:03:28Z</dcterms:modified>
</cp:coreProperties>
</file>