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89" r:id="rId2"/>
  </p:sldMasterIdLst>
  <p:notesMasterIdLst>
    <p:notesMasterId r:id="rId34"/>
  </p:notesMasterIdLst>
  <p:sldIdLst>
    <p:sldId id="29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0099"/>
    <a:srgbClr val="0066FF"/>
    <a:srgbClr val="FF9966"/>
    <a:srgbClr val="CCCCFF"/>
    <a:srgbClr val="CC99FF"/>
    <a:srgbClr val="FF3300"/>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114"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27DC9-47C8-4062-AD85-C3CA7DAF3F34}" type="doc">
      <dgm:prSet loTypeId="urn:microsoft.com/office/officeart/2005/8/layout/pyramid2" loCatId="list" qsTypeId="urn:microsoft.com/office/officeart/2005/8/quickstyle/3d7" qsCatId="3D" csTypeId="urn:microsoft.com/office/officeart/2005/8/colors/accent1_2" csCatId="accent1" phldr="1"/>
      <dgm:spPr/>
    </dgm:pt>
    <dgm:pt modelId="{9D73A52F-B0D9-4E7B-8F3E-084DF2089360}">
      <dgm:prSet phldrT="[Text]"/>
      <dgm:spPr/>
      <dgm:t>
        <a:bodyPr/>
        <a:lstStyle/>
        <a:p>
          <a:r>
            <a:rPr lang="en-US" b="1" dirty="0" smtClean="0">
              <a:solidFill>
                <a:srgbClr val="FF0000"/>
              </a:solidFill>
            </a:rPr>
            <a:t>WHAT??</a:t>
          </a:r>
        </a:p>
        <a:p>
          <a:r>
            <a:rPr lang="en-US" b="1" dirty="0" smtClean="0"/>
            <a:t>What did I learn?</a:t>
          </a:r>
          <a:endParaRPr lang="en-US" b="1" dirty="0"/>
        </a:p>
      </dgm:t>
    </dgm:pt>
    <dgm:pt modelId="{1A36930E-23F6-4DA2-A3E1-DD4F6D414CC7}" type="parTrans" cxnId="{83BAC442-A4AB-4726-91AD-F3E04A3A838C}">
      <dgm:prSet/>
      <dgm:spPr/>
      <dgm:t>
        <a:bodyPr/>
        <a:lstStyle/>
        <a:p>
          <a:endParaRPr lang="en-US"/>
        </a:p>
      </dgm:t>
    </dgm:pt>
    <dgm:pt modelId="{DE3E986A-4743-42A7-9799-D684B0921042}" type="sibTrans" cxnId="{83BAC442-A4AB-4726-91AD-F3E04A3A838C}">
      <dgm:prSet/>
      <dgm:spPr/>
      <dgm:t>
        <a:bodyPr/>
        <a:lstStyle/>
        <a:p>
          <a:endParaRPr lang="en-US"/>
        </a:p>
      </dgm:t>
    </dgm:pt>
    <dgm:pt modelId="{4EFAABD3-F6CC-4303-B109-0692115B9FBF}">
      <dgm:prSet phldrT="[Text]"/>
      <dgm:spPr/>
      <dgm:t>
        <a:bodyPr/>
        <a:lstStyle/>
        <a:p>
          <a:r>
            <a:rPr lang="en-US" b="1" dirty="0" smtClean="0">
              <a:solidFill>
                <a:srgbClr val="FF0000"/>
              </a:solidFill>
            </a:rPr>
            <a:t>SO WHAT??</a:t>
          </a:r>
        </a:p>
        <a:p>
          <a:r>
            <a:rPr lang="en-US" b="1" dirty="0" smtClean="0"/>
            <a:t>Why was what I learned important?</a:t>
          </a:r>
          <a:endParaRPr lang="en-US" b="1" dirty="0"/>
        </a:p>
      </dgm:t>
    </dgm:pt>
    <dgm:pt modelId="{B04AB64D-AEEF-4EDB-BBE7-CFDD6A147FAC}" type="parTrans" cxnId="{29C56C3F-6F8F-4C01-8A15-37959032AF06}">
      <dgm:prSet/>
      <dgm:spPr/>
      <dgm:t>
        <a:bodyPr/>
        <a:lstStyle/>
        <a:p>
          <a:endParaRPr lang="en-US"/>
        </a:p>
      </dgm:t>
    </dgm:pt>
    <dgm:pt modelId="{D5FB1854-8C50-4499-B448-8F26D03AE5E3}" type="sibTrans" cxnId="{29C56C3F-6F8F-4C01-8A15-37959032AF06}">
      <dgm:prSet/>
      <dgm:spPr/>
      <dgm:t>
        <a:bodyPr/>
        <a:lstStyle/>
        <a:p>
          <a:endParaRPr lang="en-US"/>
        </a:p>
      </dgm:t>
    </dgm:pt>
    <dgm:pt modelId="{A488E586-2D94-46F9-B700-AA593523EA28}">
      <dgm:prSet phldrT="[Text]"/>
      <dgm:spPr/>
      <dgm:t>
        <a:bodyPr/>
        <a:lstStyle/>
        <a:p>
          <a:r>
            <a:rPr lang="en-US" b="1" dirty="0" smtClean="0">
              <a:solidFill>
                <a:srgbClr val="FF0000"/>
              </a:solidFill>
            </a:rPr>
            <a:t>NOW WHAT??</a:t>
          </a:r>
        </a:p>
        <a:p>
          <a:r>
            <a:rPr lang="en-US" b="1" dirty="0" smtClean="0"/>
            <a:t>What am I going to do with what I learned?</a:t>
          </a:r>
          <a:endParaRPr lang="en-US" b="1" dirty="0"/>
        </a:p>
      </dgm:t>
    </dgm:pt>
    <dgm:pt modelId="{9E1E1F69-47A3-4237-9A50-5F287031C750}" type="parTrans" cxnId="{B189C957-C2EF-4745-BC78-C46827FBD0BC}">
      <dgm:prSet/>
      <dgm:spPr/>
      <dgm:t>
        <a:bodyPr/>
        <a:lstStyle/>
        <a:p>
          <a:endParaRPr lang="en-US"/>
        </a:p>
      </dgm:t>
    </dgm:pt>
    <dgm:pt modelId="{93CBC240-93E8-4A81-9C28-0EAD290B2022}" type="sibTrans" cxnId="{B189C957-C2EF-4745-BC78-C46827FBD0BC}">
      <dgm:prSet/>
      <dgm:spPr/>
      <dgm:t>
        <a:bodyPr/>
        <a:lstStyle/>
        <a:p>
          <a:endParaRPr lang="en-US"/>
        </a:p>
      </dgm:t>
    </dgm:pt>
    <dgm:pt modelId="{25471D08-FB07-421D-973C-9D6C624089BC}" type="pres">
      <dgm:prSet presAssocID="{3F927DC9-47C8-4062-AD85-C3CA7DAF3F34}" presName="compositeShape" presStyleCnt="0">
        <dgm:presLayoutVars>
          <dgm:dir/>
          <dgm:resizeHandles/>
        </dgm:presLayoutVars>
      </dgm:prSet>
      <dgm:spPr/>
    </dgm:pt>
    <dgm:pt modelId="{D2608DEE-9AD1-41E6-94A0-2A2E1C1EEF79}" type="pres">
      <dgm:prSet presAssocID="{3F927DC9-47C8-4062-AD85-C3CA7DAF3F34}" presName="pyramid" presStyleLbl="node1" presStyleIdx="0" presStyleCnt="1"/>
      <dgm:spPr/>
    </dgm:pt>
    <dgm:pt modelId="{68B54507-D18F-4FD2-A25B-F742FFE9D0C6}" type="pres">
      <dgm:prSet presAssocID="{3F927DC9-47C8-4062-AD85-C3CA7DAF3F34}" presName="theList" presStyleCnt="0"/>
      <dgm:spPr/>
    </dgm:pt>
    <dgm:pt modelId="{063A4FEA-D8E6-4D7C-9E9D-82398A9E5A0C}" type="pres">
      <dgm:prSet presAssocID="{9D73A52F-B0D9-4E7B-8F3E-084DF2089360}" presName="aNode" presStyleLbl="fgAcc1" presStyleIdx="0" presStyleCnt="3">
        <dgm:presLayoutVars>
          <dgm:bulletEnabled val="1"/>
        </dgm:presLayoutVars>
      </dgm:prSet>
      <dgm:spPr/>
      <dgm:t>
        <a:bodyPr/>
        <a:lstStyle/>
        <a:p>
          <a:endParaRPr lang="en-US"/>
        </a:p>
      </dgm:t>
    </dgm:pt>
    <dgm:pt modelId="{543946E3-F2C7-42FD-9B01-707F0613C80C}" type="pres">
      <dgm:prSet presAssocID="{9D73A52F-B0D9-4E7B-8F3E-084DF2089360}" presName="aSpace" presStyleCnt="0"/>
      <dgm:spPr/>
    </dgm:pt>
    <dgm:pt modelId="{1C8AB815-F34C-462B-ACC5-9B9463E80183}" type="pres">
      <dgm:prSet presAssocID="{4EFAABD3-F6CC-4303-B109-0692115B9FBF}" presName="aNode" presStyleLbl="fgAcc1" presStyleIdx="1" presStyleCnt="3">
        <dgm:presLayoutVars>
          <dgm:bulletEnabled val="1"/>
        </dgm:presLayoutVars>
      </dgm:prSet>
      <dgm:spPr/>
      <dgm:t>
        <a:bodyPr/>
        <a:lstStyle/>
        <a:p>
          <a:endParaRPr lang="en-US"/>
        </a:p>
      </dgm:t>
    </dgm:pt>
    <dgm:pt modelId="{DA6B6095-3360-4403-9586-9BE04EFA86AB}" type="pres">
      <dgm:prSet presAssocID="{4EFAABD3-F6CC-4303-B109-0692115B9FBF}" presName="aSpace" presStyleCnt="0"/>
      <dgm:spPr/>
    </dgm:pt>
    <dgm:pt modelId="{FA17E3CE-0D29-401C-AA16-B95D9C5709B6}" type="pres">
      <dgm:prSet presAssocID="{A488E586-2D94-46F9-B700-AA593523EA28}" presName="aNode" presStyleLbl="fgAcc1" presStyleIdx="2" presStyleCnt="3">
        <dgm:presLayoutVars>
          <dgm:bulletEnabled val="1"/>
        </dgm:presLayoutVars>
      </dgm:prSet>
      <dgm:spPr/>
      <dgm:t>
        <a:bodyPr/>
        <a:lstStyle/>
        <a:p>
          <a:endParaRPr lang="en-US"/>
        </a:p>
      </dgm:t>
    </dgm:pt>
    <dgm:pt modelId="{137C273F-F2D8-47F2-A9F9-0972FE996BBE}" type="pres">
      <dgm:prSet presAssocID="{A488E586-2D94-46F9-B700-AA593523EA28}" presName="aSpace" presStyleCnt="0"/>
      <dgm:spPr/>
    </dgm:pt>
  </dgm:ptLst>
  <dgm:cxnLst>
    <dgm:cxn modelId="{29C56C3F-6F8F-4C01-8A15-37959032AF06}" srcId="{3F927DC9-47C8-4062-AD85-C3CA7DAF3F34}" destId="{4EFAABD3-F6CC-4303-B109-0692115B9FBF}" srcOrd="1" destOrd="0" parTransId="{B04AB64D-AEEF-4EDB-BBE7-CFDD6A147FAC}" sibTransId="{D5FB1854-8C50-4499-B448-8F26D03AE5E3}"/>
    <dgm:cxn modelId="{B95644A3-D4AD-4426-8423-35D525FE4233}" type="presOf" srcId="{9D73A52F-B0D9-4E7B-8F3E-084DF2089360}" destId="{063A4FEA-D8E6-4D7C-9E9D-82398A9E5A0C}" srcOrd="0" destOrd="0" presId="urn:microsoft.com/office/officeart/2005/8/layout/pyramid2"/>
    <dgm:cxn modelId="{207A30DD-B6A1-4389-896C-810389D07B85}" type="presOf" srcId="{3F927DC9-47C8-4062-AD85-C3CA7DAF3F34}" destId="{25471D08-FB07-421D-973C-9D6C624089BC}" srcOrd="0" destOrd="0" presId="urn:microsoft.com/office/officeart/2005/8/layout/pyramid2"/>
    <dgm:cxn modelId="{83BAC442-A4AB-4726-91AD-F3E04A3A838C}" srcId="{3F927DC9-47C8-4062-AD85-C3CA7DAF3F34}" destId="{9D73A52F-B0D9-4E7B-8F3E-084DF2089360}" srcOrd="0" destOrd="0" parTransId="{1A36930E-23F6-4DA2-A3E1-DD4F6D414CC7}" sibTransId="{DE3E986A-4743-42A7-9799-D684B0921042}"/>
    <dgm:cxn modelId="{B189C957-C2EF-4745-BC78-C46827FBD0BC}" srcId="{3F927DC9-47C8-4062-AD85-C3CA7DAF3F34}" destId="{A488E586-2D94-46F9-B700-AA593523EA28}" srcOrd="2" destOrd="0" parTransId="{9E1E1F69-47A3-4237-9A50-5F287031C750}" sibTransId="{93CBC240-93E8-4A81-9C28-0EAD290B2022}"/>
    <dgm:cxn modelId="{B8AC4B3F-3078-4C23-85CB-41B38E314CAD}" type="presOf" srcId="{A488E586-2D94-46F9-B700-AA593523EA28}" destId="{FA17E3CE-0D29-401C-AA16-B95D9C5709B6}" srcOrd="0" destOrd="0" presId="urn:microsoft.com/office/officeart/2005/8/layout/pyramid2"/>
    <dgm:cxn modelId="{D69A8878-8AB6-4D87-AE99-9571C73ABE6D}" type="presOf" srcId="{4EFAABD3-F6CC-4303-B109-0692115B9FBF}" destId="{1C8AB815-F34C-462B-ACC5-9B9463E80183}" srcOrd="0" destOrd="0" presId="urn:microsoft.com/office/officeart/2005/8/layout/pyramid2"/>
    <dgm:cxn modelId="{0EB1A600-D257-438B-B031-08E01874A1D9}" type="presParOf" srcId="{25471D08-FB07-421D-973C-9D6C624089BC}" destId="{D2608DEE-9AD1-41E6-94A0-2A2E1C1EEF79}" srcOrd="0" destOrd="0" presId="urn:microsoft.com/office/officeart/2005/8/layout/pyramid2"/>
    <dgm:cxn modelId="{8DBF6AB1-865D-4A62-8F32-5E01BB366578}" type="presParOf" srcId="{25471D08-FB07-421D-973C-9D6C624089BC}" destId="{68B54507-D18F-4FD2-A25B-F742FFE9D0C6}" srcOrd="1" destOrd="0" presId="urn:microsoft.com/office/officeart/2005/8/layout/pyramid2"/>
    <dgm:cxn modelId="{FEA5E02A-0061-4C2B-A4AC-1B86BB875303}" type="presParOf" srcId="{68B54507-D18F-4FD2-A25B-F742FFE9D0C6}" destId="{063A4FEA-D8E6-4D7C-9E9D-82398A9E5A0C}" srcOrd="0" destOrd="0" presId="urn:microsoft.com/office/officeart/2005/8/layout/pyramid2"/>
    <dgm:cxn modelId="{587CAA41-31ED-4EB7-8B36-D91FAEF44EB2}" type="presParOf" srcId="{68B54507-D18F-4FD2-A25B-F742FFE9D0C6}" destId="{543946E3-F2C7-42FD-9B01-707F0613C80C}" srcOrd="1" destOrd="0" presId="urn:microsoft.com/office/officeart/2005/8/layout/pyramid2"/>
    <dgm:cxn modelId="{5B884F69-F529-4321-9DA5-72FE02663A9B}" type="presParOf" srcId="{68B54507-D18F-4FD2-A25B-F742FFE9D0C6}" destId="{1C8AB815-F34C-462B-ACC5-9B9463E80183}" srcOrd="2" destOrd="0" presId="urn:microsoft.com/office/officeart/2005/8/layout/pyramid2"/>
    <dgm:cxn modelId="{F9A6994A-3E2B-4D96-8F3E-EB581D54F9A9}" type="presParOf" srcId="{68B54507-D18F-4FD2-A25B-F742FFE9D0C6}" destId="{DA6B6095-3360-4403-9586-9BE04EFA86AB}" srcOrd="3" destOrd="0" presId="urn:microsoft.com/office/officeart/2005/8/layout/pyramid2"/>
    <dgm:cxn modelId="{E63EFD4F-A28D-4DB5-A044-274D852D58DF}" type="presParOf" srcId="{68B54507-D18F-4FD2-A25B-F742FFE9D0C6}" destId="{FA17E3CE-0D29-401C-AA16-B95D9C5709B6}" srcOrd="4" destOrd="0" presId="urn:microsoft.com/office/officeart/2005/8/layout/pyramid2"/>
    <dgm:cxn modelId="{72DD89A6-2FC1-4C3F-9C88-5C325B3D3A8B}" type="presParOf" srcId="{68B54507-D18F-4FD2-A25B-F742FFE9D0C6}" destId="{137C273F-F2D8-47F2-A9F9-0972FE996BB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F40FE-B56F-4FED-90F3-1FE52A0A538A}" type="datetimeFigureOut">
              <a:rPr lang="en-US" smtClean="0"/>
              <a:t>8/29/2016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B2B4E-F74D-4490-81A8-295F0461EB99}" type="slidenum">
              <a:rPr lang="en-US" smtClean="0"/>
              <a:t>‹#›</a:t>
            </a:fld>
            <a:endParaRPr lang="en-US" dirty="0"/>
          </a:p>
        </p:txBody>
      </p:sp>
    </p:spTree>
    <p:extLst>
      <p:ext uri="{BB962C8B-B14F-4D97-AF65-F5344CB8AC3E}">
        <p14:creationId xmlns:p14="http://schemas.microsoft.com/office/powerpoint/2010/main" val="188642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935AF-1A8C-4342-95DF-6742123DD90C}" type="slidenum">
              <a:rPr lang="en-US" smtClean="0">
                <a:solidFill>
                  <a:prstClr val="black"/>
                </a:solidFill>
              </a:rPr>
              <a:pPr/>
              <a:t>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DRAFT 2013 Pre-Field Orientation</a:t>
            </a:r>
            <a:endParaRPr lang="en-US" dirty="0">
              <a:solidFill>
                <a:prstClr val="black"/>
              </a:solidFill>
            </a:endParaRPr>
          </a:p>
        </p:txBody>
      </p:sp>
    </p:spTree>
    <p:extLst>
      <p:ext uri="{BB962C8B-B14F-4D97-AF65-F5344CB8AC3E}">
        <p14:creationId xmlns:p14="http://schemas.microsoft.com/office/powerpoint/2010/main" val="254350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slides 9 and 10 repeat?</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4591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DRAFT 2013 Pre-Field Orientation</a:t>
            </a:r>
            <a:endParaRPr lang="en-US" dirty="0"/>
          </a:p>
        </p:txBody>
      </p:sp>
      <p:sp>
        <p:nvSpPr>
          <p:cNvPr id="5" name="Slide Number Placeholder 4"/>
          <p:cNvSpPr>
            <a:spLocks noGrp="1"/>
          </p:cNvSpPr>
          <p:nvPr>
            <p:ph type="sldNum" sz="quarter" idx="11"/>
          </p:nvPr>
        </p:nvSpPr>
        <p:spPr/>
        <p:txBody>
          <a:bodyPr/>
          <a:lstStyle/>
          <a:p>
            <a:fld id="{47F935AF-1A8C-4342-95DF-6742123DD90C}" type="slidenum">
              <a:rPr lang="en-US" smtClean="0"/>
              <a:pPr/>
              <a:t>23</a:t>
            </a:fld>
            <a:endParaRPr lang="en-US" dirty="0"/>
          </a:p>
        </p:txBody>
      </p:sp>
    </p:spTree>
    <p:extLst>
      <p:ext uri="{BB962C8B-B14F-4D97-AF65-F5344CB8AC3E}">
        <p14:creationId xmlns:p14="http://schemas.microsoft.com/office/powerpoint/2010/main" val="63628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5641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0615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0598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6257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3870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935AF-1A8C-4342-95DF-6742123DD90C}" type="slidenum">
              <a:rPr lang="en-US" smtClean="0">
                <a:solidFill>
                  <a:prstClr val="black"/>
                </a:solidFill>
              </a:rPr>
              <a:pPr/>
              <a:t>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DRAFT 2013 Pre-Field Orientation</a:t>
            </a:r>
            <a:endParaRPr lang="en-US" dirty="0">
              <a:solidFill>
                <a:prstClr val="black"/>
              </a:solidFill>
            </a:endParaRPr>
          </a:p>
        </p:txBody>
      </p:sp>
    </p:spTree>
    <p:extLst>
      <p:ext uri="{BB962C8B-B14F-4D97-AF65-F5344CB8AC3E}">
        <p14:creationId xmlns:p14="http://schemas.microsoft.com/office/powerpoint/2010/main" val="382264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935AF-1A8C-4342-95DF-6742123DD90C}" type="slidenum">
              <a:rPr lang="en-US" smtClean="0">
                <a:solidFill>
                  <a:prstClr val="black"/>
                </a:solidFill>
              </a:rPr>
              <a:pPr/>
              <a:t>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DRAFT 2013 Pre-Field Orientation</a:t>
            </a:r>
            <a:endParaRPr lang="en-US" dirty="0">
              <a:solidFill>
                <a:prstClr val="black"/>
              </a:solidFill>
            </a:endParaRPr>
          </a:p>
        </p:txBody>
      </p:sp>
    </p:spTree>
    <p:extLst>
      <p:ext uri="{BB962C8B-B14F-4D97-AF65-F5344CB8AC3E}">
        <p14:creationId xmlns:p14="http://schemas.microsoft.com/office/powerpoint/2010/main" val="420516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9617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handout the actual</a:t>
            </a:r>
            <a:r>
              <a:rPr lang="en-US" baseline="0" dirty="0" smtClean="0"/>
              <a:t> syllabus??</a:t>
            </a:r>
            <a:endParaRPr lang="en-US" dirty="0"/>
          </a:p>
        </p:txBody>
      </p:sp>
      <p:sp>
        <p:nvSpPr>
          <p:cNvPr id="4" name="Slide Number Placeholder 3"/>
          <p:cNvSpPr>
            <a:spLocks noGrp="1"/>
          </p:cNvSpPr>
          <p:nvPr>
            <p:ph type="sldNum" sz="quarter" idx="10"/>
          </p:nvPr>
        </p:nvSpPr>
        <p:spPr/>
        <p:txBody>
          <a:bodyPr/>
          <a:lstStyle/>
          <a:p>
            <a:fld id="{6A5EE169-CC94-40FE-B131-9121EBE10AD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4310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935AF-1A8C-4342-95DF-6742123DD90C}" type="slidenum">
              <a:rPr lang="en-US" smtClean="0">
                <a:solidFill>
                  <a:prstClr val="black"/>
                </a:solidFill>
              </a:rPr>
              <a:pPr/>
              <a:t>18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DRAFT 2013 Pre-Field Orientation</a:t>
            </a:r>
            <a:endParaRPr lang="en-US" dirty="0">
              <a:solidFill>
                <a:prstClr val="black"/>
              </a:solidFill>
            </a:endParaRPr>
          </a:p>
        </p:txBody>
      </p:sp>
    </p:spTree>
    <p:extLst>
      <p:ext uri="{BB962C8B-B14F-4D97-AF65-F5344CB8AC3E}">
        <p14:creationId xmlns:p14="http://schemas.microsoft.com/office/powerpoint/2010/main" val="3360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9983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935AF-1A8C-4342-95DF-6742123DD90C}" type="slidenum">
              <a:rPr lang="en-US" smtClean="0">
                <a:solidFill>
                  <a:prstClr val="black"/>
                </a:solidFill>
              </a:rPr>
              <a:pPr/>
              <a:t>20</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DRAFT 2013 Pre-Field Orientation</a:t>
            </a:r>
            <a:endParaRPr lang="en-US" dirty="0">
              <a:solidFill>
                <a:prstClr val="black"/>
              </a:solidFill>
            </a:endParaRPr>
          </a:p>
        </p:txBody>
      </p:sp>
    </p:spTree>
    <p:extLst>
      <p:ext uri="{BB962C8B-B14F-4D97-AF65-F5344CB8AC3E}">
        <p14:creationId xmlns:p14="http://schemas.microsoft.com/office/powerpoint/2010/main" val="388127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DRAFT 2013 Pre-Field Orientation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47F935AF-1A8C-4342-95DF-6742123DD90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0593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79A38-5E49-45E8-9680-AF57F29A5610}" type="datetime1">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392304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D44D7-9A7E-4029-97CB-89696901C6F0}" type="datetime1">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353763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6485A-5F52-4CF9-9EA0-40C009F254D5}" type="datetime1">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415632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9B2F00-FC59-44AC-A538-179FA6B86F73}" type="datetime1">
              <a:rPr lang="en-US" smtClean="0">
                <a:solidFill>
                  <a:prstClr val="black">
                    <a:tint val="75000"/>
                  </a:prstClr>
                </a:solidFill>
              </a:r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201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1D6FB-84CF-4C52-BB20-36D2DD517B23}" type="datetime1">
              <a:rPr lang="en-US" smtClean="0">
                <a:solidFill>
                  <a:prstClr val="black">
                    <a:tint val="75000"/>
                  </a:prstClr>
                </a:solidFill>
              </a:r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517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29B70-E7F8-460B-9D24-631702B233AA}" type="datetime1">
              <a:rPr lang="en-US" smtClean="0">
                <a:solidFill>
                  <a:prstClr val="black">
                    <a:tint val="75000"/>
                  </a:prstClr>
                </a:solidFill>
              </a:r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4960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C7D59-1464-4A65-851A-71DF24ACF7A4}" type="datetime1">
              <a:rPr lang="en-US" smtClean="0">
                <a:solidFill>
                  <a:prstClr val="black">
                    <a:tint val="75000"/>
                  </a:prstClr>
                </a:solidFill>
              </a:r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973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7DF2C-4DA1-4062-A666-F95A3711354A}" type="datetime1">
              <a:rPr lang="en-US" smtClean="0">
                <a:solidFill>
                  <a:prstClr val="black">
                    <a:tint val="75000"/>
                  </a:prstClr>
                </a:solidFill>
              </a:rPr>
              <a:t>8/29/2016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6859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BF0E4-F68B-4889-A94B-39A20BAB8683}" type="datetime1">
              <a:rPr lang="en-US" smtClean="0">
                <a:solidFill>
                  <a:prstClr val="black">
                    <a:tint val="75000"/>
                  </a:prstClr>
                </a:solidFill>
              </a:rPr>
              <a:t>8/29/2016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2016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85BDD-75EF-4C74-8839-84650A6C60B4}" type="datetime1">
              <a:rPr lang="en-US" smtClean="0">
                <a:solidFill>
                  <a:prstClr val="black">
                    <a:tint val="75000"/>
                  </a:prstClr>
                </a:solidFill>
              </a:rPr>
              <a:t>8/29/2016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229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57683-DDE5-47E8-A5D1-F7F38E9C399E}" type="datetime1">
              <a:rPr lang="en-US" smtClean="0">
                <a:solidFill>
                  <a:prstClr val="black">
                    <a:tint val="75000"/>
                  </a:prstClr>
                </a:solidFill>
              </a:r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54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B9FFC-C810-4717-8244-E35AA00AAE8B}" type="datetime1">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1964920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3D1D8-EB78-4711-9FB5-1806B21F5534}" type="datetime1">
              <a:rPr lang="en-US" smtClean="0">
                <a:solidFill>
                  <a:prstClr val="black">
                    <a:tint val="75000"/>
                  </a:prstClr>
                </a:solidFill>
              </a:r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6462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B9E4C-20F8-482C-8965-0CC45F83C39B}" type="datetime1">
              <a:rPr lang="en-US" smtClean="0">
                <a:solidFill>
                  <a:prstClr val="black">
                    <a:tint val="75000"/>
                  </a:prstClr>
                </a:solidFill>
              </a:r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2523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50F6C-41B0-4520-ACF7-64C47393CBBE}" type="datetime1">
              <a:rPr lang="en-US" smtClean="0">
                <a:solidFill>
                  <a:prstClr val="black">
                    <a:tint val="75000"/>
                  </a:prstClr>
                </a:solidFill>
              </a:r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672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2CF1D-51FD-41FC-9662-A51CC8FCDC38}" type="datetime1">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413818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777B74-9056-4D60-A7B5-85974252D875}" type="datetime1">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347964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9E368-FFBF-4419-9E62-AE18060F4577}" type="datetime1">
              <a:rPr lang="en-US" smtClean="0"/>
              <a:t>8/29/2016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46901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4F545-1E9E-4BDF-BAA9-91428FDB32A2}" type="datetime1">
              <a:rPr lang="en-US" smtClean="0"/>
              <a:t>8/29/2016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80322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E9268-17BF-4349-9E15-DC770369DA9F}" type="datetime1">
              <a:rPr lang="en-US" smtClean="0"/>
              <a:t>8/29/2016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301009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55180-BE48-4767-8BB4-2655ACD4D396}" type="datetime1">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37241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17206-625D-4D99-8339-61B104BF1D59}" type="datetime1">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C41517-0FCF-44BF-8103-1E8FBFD85927}" type="slidenum">
              <a:rPr lang="en-US" smtClean="0"/>
              <a:t>‹#›</a:t>
            </a:fld>
            <a:endParaRPr lang="en-US" dirty="0"/>
          </a:p>
        </p:txBody>
      </p:sp>
    </p:spTree>
    <p:extLst>
      <p:ext uri="{BB962C8B-B14F-4D97-AF65-F5344CB8AC3E}">
        <p14:creationId xmlns:p14="http://schemas.microsoft.com/office/powerpoint/2010/main" val="193027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846C7-C489-4B2C-B9DB-094B2217F073}" type="datetime1">
              <a:rPr lang="en-US" smtClean="0"/>
              <a:t>8/29/2016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41517-0FCF-44BF-8103-1E8FBFD85927}" type="slidenum">
              <a:rPr lang="en-US" smtClean="0"/>
              <a:t>‹#›</a:t>
            </a:fld>
            <a:endParaRPr lang="en-US" dirty="0"/>
          </a:p>
        </p:txBody>
      </p:sp>
    </p:spTree>
    <p:extLst>
      <p:ext uri="{BB962C8B-B14F-4D97-AF65-F5344CB8AC3E}">
        <p14:creationId xmlns:p14="http://schemas.microsoft.com/office/powerpoint/2010/main" val="24165703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D4F99-302F-408F-9C0A-40D14853979A}" type="datetime1">
              <a:rPr lang="en-US" smtClean="0">
                <a:solidFill>
                  <a:prstClr val="black">
                    <a:tint val="75000"/>
                  </a:prstClr>
                </a:solidFill>
              </a:rPr>
              <a:t>8/29/2016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7B4FF-A8C1-48A5-AD41-B7ADE63F01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6834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sw.umich.edu/ofi/online-educational-agreement/index.php?action=ratings_fa&amp;ratee=rmariean&amp;ratee_term=1970&amp;id=28&amp;role=5&amp;selected_role=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sw.umich.edu/my-ssw/msw-forms/eportfolio" TargetMode="External"/><Relationship Id="rId2" Type="http://schemas.openxmlformats.org/officeDocument/2006/relationships/hyperlink" Target="https://ssw.umich.edu/my-ssw/field-instruction-forms/current-students" TargetMode="External"/><Relationship Id="rId1" Type="http://schemas.openxmlformats.org/officeDocument/2006/relationships/slideLayout" Target="../slideLayouts/slideLayout2.xml"/><Relationship Id="rId4" Type="http://schemas.openxmlformats.org/officeDocument/2006/relationships/hyperlink" Target="https://www.ssw.umich.edu/ofi/online-educational-agreement/index.php?action=ratings_fa&amp;ratee=rmariean&amp;ratee_term=1970&amp;id=28&amp;role=5&amp;selected_role=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eelio.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ssw.portfolios@umich.edu" TargetMode="External"/><Relationship Id="rId4" Type="http://schemas.openxmlformats.org/officeDocument/2006/relationships/hyperlink" Target="https://www.ssw.umich.edu/ofi/modules/Putting-Your-Portfolio-Togeth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ssw.umich.edu/ofi/modules/Becoming-a-Professional-Social-Worker/" TargetMode="External"/><Relationship Id="rId3" Type="http://schemas.openxmlformats.org/officeDocument/2006/relationships/hyperlink" Target="http://ssw.umich.edu/programs/field-instruction" TargetMode="External"/><Relationship Id="rId7" Type="http://schemas.openxmlformats.org/officeDocument/2006/relationships/hyperlink" Target="https://www.ssw.umich.edu/ofi/modules/Chapter-3-tools-of-the-tra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ssw.umich.edu/ofi/modules/Chapter-2-logistics-of-learning/" TargetMode="External"/><Relationship Id="rId5" Type="http://schemas.openxmlformats.org/officeDocument/2006/relationships/hyperlink" Target="https://www.ssw.umich.edu/ofi/modules/Chapter-1-Nuts-and-Bolts/" TargetMode="External"/><Relationship Id="rId4" Type="http://schemas.openxmlformats.org/officeDocument/2006/relationships/hyperlink" Target="https://ssw.umich.edu/my-ssw" TargetMode="External"/><Relationship Id="rId9" Type="http://schemas.openxmlformats.org/officeDocument/2006/relationships/hyperlink" Target="https://www.youtube.com/watch?v=Ox6SMyDaPj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sw-fieldoffice@umich.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sw.umich.edu/programs/field-instru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633649" y="1856046"/>
            <a:ext cx="9396301" cy="4616648"/>
          </a:xfrm>
          <a:prstGeom prst="rect">
            <a:avLst/>
          </a:prstGeom>
          <a:pattFill prst="solidDmnd">
            <a:fgClr>
              <a:srgbClr val="FFFFCC"/>
            </a:fgClr>
            <a:bgClr>
              <a:schemeClr val="bg1"/>
            </a:bgClr>
          </a:pattFill>
          <a:ln w="19050">
            <a:solidFill>
              <a:schemeClr val="tx1"/>
            </a:solidFill>
          </a:ln>
        </p:spPr>
        <p:txBody>
          <a:bodyPr wrap="square" rtlCol="0">
            <a:spAutoFit/>
          </a:bodyPr>
          <a:lstStyle/>
          <a:p>
            <a:pPr algn="ctr"/>
            <a:endParaRPr lang="en-US" sz="2800" b="1" dirty="0" smtClean="0">
              <a:solidFill>
                <a:srgbClr val="1A0EB2"/>
              </a:solidFill>
              <a:ea typeface="+mj-ea"/>
              <a:cs typeface="+mj-cs"/>
            </a:endParaRPr>
          </a:p>
          <a:p>
            <a:pPr algn="ctr"/>
            <a:r>
              <a:rPr lang="en-US" sz="2800" b="1" dirty="0" smtClean="0">
                <a:solidFill>
                  <a:srgbClr val="1A0EB2"/>
                </a:solidFill>
                <a:ea typeface="+mj-ea"/>
                <a:cs typeface="+mj-cs"/>
              </a:rPr>
              <a:t>Incoming </a:t>
            </a:r>
            <a:r>
              <a:rPr lang="en-US" sz="2800" b="1" dirty="0">
                <a:solidFill>
                  <a:srgbClr val="1A0EB2"/>
                </a:solidFill>
                <a:ea typeface="+mj-ea"/>
                <a:cs typeface="+mj-cs"/>
              </a:rPr>
              <a:t>Advanced Field Instruction SW691 </a:t>
            </a:r>
            <a:r>
              <a:rPr lang="en-US" sz="2800" b="1" dirty="0">
                <a:solidFill>
                  <a:srgbClr val="0070C0"/>
                </a:solidFill>
                <a:ea typeface="+mj-ea"/>
                <a:cs typeface="+mj-cs"/>
              </a:rPr>
              <a:t/>
            </a:r>
            <a:br>
              <a:rPr lang="en-US" sz="2800" b="1" dirty="0">
                <a:solidFill>
                  <a:srgbClr val="0070C0"/>
                </a:solidFill>
                <a:ea typeface="+mj-ea"/>
                <a:cs typeface="+mj-cs"/>
              </a:rPr>
            </a:br>
            <a:r>
              <a:rPr lang="en-US" sz="2800" b="1" dirty="0">
                <a:solidFill>
                  <a:srgbClr val="1A0EB2"/>
                </a:solidFill>
                <a:ea typeface="+mj-ea"/>
                <a:cs typeface="+mj-cs"/>
              </a:rPr>
              <a:t>Pre-Field Orientation Workshop</a:t>
            </a:r>
            <a:br>
              <a:rPr lang="en-US" sz="2800" b="1" dirty="0">
                <a:solidFill>
                  <a:srgbClr val="1A0EB2"/>
                </a:solidFill>
                <a:ea typeface="+mj-ea"/>
                <a:cs typeface="+mj-cs"/>
              </a:rPr>
            </a:br>
            <a:r>
              <a:rPr lang="en-US" sz="2800" b="1" dirty="0">
                <a:solidFill>
                  <a:srgbClr val="1A0EB2"/>
                </a:solidFill>
                <a:ea typeface="+mj-ea"/>
                <a:cs typeface="+mj-cs"/>
              </a:rPr>
              <a:t/>
            </a:r>
            <a:br>
              <a:rPr lang="en-US" sz="2800" b="1" dirty="0">
                <a:solidFill>
                  <a:srgbClr val="1A0EB2"/>
                </a:solidFill>
                <a:ea typeface="+mj-ea"/>
                <a:cs typeface="+mj-cs"/>
              </a:rPr>
            </a:br>
            <a:r>
              <a:rPr lang="en-US" sz="2800" b="1" dirty="0">
                <a:solidFill>
                  <a:prstClr val="black"/>
                </a:solidFill>
                <a:ea typeface="+mj-ea"/>
                <a:cs typeface="+mj-cs"/>
              </a:rPr>
              <a:t>”</a:t>
            </a:r>
            <a:r>
              <a:rPr lang="en-US" sz="2800" b="1" i="1" dirty="0">
                <a:solidFill>
                  <a:prstClr val="black"/>
                </a:solidFill>
                <a:ea typeface="+mj-ea"/>
                <a:cs typeface="+mj-cs"/>
              </a:rPr>
              <a:t>Field Instruction: </a:t>
            </a:r>
            <a:br>
              <a:rPr lang="en-US" sz="2800" b="1" i="1" dirty="0">
                <a:solidFill>
                  <a:prstClr val="black"/>
                </a:solidFill>
                <a:ea typeface="+mj-ea"/>
                <a:cs typeface="+mj-cs"/>
              </a:rPr>
            </a:br>
            <a:r>
              <a:rPr lang="en-US" sz="2800" b="1" i="1" dirty="0">
                <a:solidFill>
                  <a:prstClr val="black"/>
                </a:solidFill>
                <a:ea typeface="+mj-ea"/>
                <a:cs typeface="+mj-cs"/>
              </a:rPr>
              <a:t>The Signature Pedagogy of </a:t>
            </a:r>
            <a:br>
              <a:rPr lang="en-US" sz="2800" b="1" i="1" dirty="0">
                <a:solidFill>
                  <a:prstClr val="black"/>
                </a:solidFill>
                <a:ea typeface="+mj-ea"/>
                <a:cs typeface="+mj-cs"/>
              </a:rPr>
            </a:br>
            <a:r>
              <a:rPr lang="en-US" sz="2800" b="1" i="1" dirty="0">
                <a:solidFill>
                  <a:prstClr val="black"/>
                </a:solidFill>
                <a:ea typeface="+mj-ea"/>
                <a:cs typeface="+mj-cs"/>
              </a:rPr>
              <a:t>Social Work Education”</a:t>
            </a:r>
            <a:r>
              <a:rPr lang="en-US" sz="3600" b="1" i="1" dirty="0">
                <a:solidFill>
                  <a:srgbClr val="0070C0"/>
                </a:solidFill>
                <a:ea typeface="+mj-ea"/>
                <a:cs typeface="+mj-cs"/>
              </a:rPr>
              <a:t/>
            </a:r>
            <a:br>
              <a:rPr lang="en-US" sz="3600" b="1" i="1" dirty="0">
                <a:solidFill>
                  <a:srgbClr val="0070C0"/>
                </a:solidFill>
                <a:ea typeface="+mj-ea"/>
                <a:cs typeface="+mj-cs"/>
              </a:rPr>
            </a:br>
            <a:endParaRPr lang="en-US" sz="3600" b="1" dirty="0" smtClean="0">
              <a:solidFill>
                <a:srgbClr val="0070C0"/>
              </a:solidFill>
              <a:ea typeface="+mj-ea"/>
              <a:cs typeface="+mj-cs"/>
            </a:endParaRPr>
          </a:p>
          <a:p>
            <a:pPr algn="ctr"/>
            <a:r>
              <a:rPr lang="en-US" sz="2200" b="1" dirty="0" smtClean="0">
                <a:solidFill>
                  <a:srgbClr val="000099"/>
                </a:solidFill>
                <a:ea typeface="+mj-ea"/>
                <a:cs typeface="+mj-cs"/>
              </a:rPr>
              <a:t>Presented </a:t>
            </a:r>
            <a:r>
              <a:rPr lang="en-US" sz="2200" b="1" dirty="0">
                <a:solidFill>
                  <a:srgbClr val="000099"/>
                </a:solidFill>
                <a:ea typeface="+mj-ea"/>
                <a:cs typeface="+mj-cs"/>
              </a:rPr>
              <a:t>by the OFI Field Faculty </a:t>
            </a:r>
            <a:r>
              <a:rPr lang="en-US" sz="2200" b="1" dirty="0" smtClean="0">
                <a:solidFill>
                  <a:srgbClr val="000099"/>
                </a:solidFill>
                <a:ea typeface="+mj-ea"/>
                <a:cs typeface="+mj-cs"/>
              </a:rPr>
              <a:t>Team</a:t>
            </a:r>
          </a:p>
          <a:p>
            <a:pPr algn="ctr"/>
            <a:endParaRPr lang="en-US" sz="2200" b="1" dirty="0">
              <a:solidFill>
                <a:prstClr val="black"/>
              </a:solidFill>
              <a:ea typeface="+mj-ea"/>
              <a:cs typeface="+mj-cs"/>
            </a:endParaRPr>
          </a:p>
          <a:p>
            <a:pPr algn="ctr"/>
            <a:endParaRPr lang="en-US" dirty="0"/>
          </a:p>
        </p:txBody>
      </p:sp>
      <p:pic>
        <p:nvPicPr>
          <p:cNvPr id="6" name="Picture 5"/>
          <p:cNvPicPr>
            <a:picLocks noChangeAspect="1"/>
          </p:cNvPicPr>
          <p:nvPr/>
        </p:nvPicPr>
        <p:blipFill>
          <a:blip r:embed="rId2"/>
          <a:stretch>
            <a:fillRect/>
          </a:stretch>
        </p:blipFill>
        <p:spPr>
          <a:xfrm>
            <a:off x="2575261" y="426260"/>
            <a:ext cx="6921575" cy="1019768"/>
          </a:xfrm>
          <a:prstGeom prst="rect">
            <a:avLst/>
          </a:prstGeom>
        </p:spPr>
      </p:pic>
      <p:sp>
        <p:nvSpPr>
          <p:cNvPr id="7" name="Slide Number Placeholder 6"/>
          <p:cNvSpPr>
            <a:spLocks noGrp="1"/>
          </p:cNvSpPr>
          <p:nvPr>
            <p:ph type="sldNum" sz="quarter" idx="12"/>
          </p:nvPr>
        </p:nvSpPr>
        <p:spPr/>
        <p:txBody>
          <a:bodyPr/>
          <a:lstStyle/>
          <a:p>
            <a:fld id="{36C41517-0FCF-44BF-8103-1E8FBFD85927}" type="slidenum">
              <a:rPr lang="en-US" smtClean="0"/>
              <a:t>1</a:t>
            </a:fld>
            <a:endParaRPr lang="en-US" dirty="0"/>
          </a:p>
        </p:txBody>
      </p:sp>
    </p:spTree>
    <p:extLst>
      <p:ext uri="{BB962C8B-B14F-4D97-AF65-F5344CB8AC3E}">
        <p14:creationId xmlns:p14="http://schemas.microsoft.com/office/powerpoint/2010/main" val="3840488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049" y="342108"/>
            <a:ext cx="9848851" cy="943767"/>
          </a:xfrm>
          <a:solidFill>
            <a:schemeClr val="accent1">
              <a:lumMod val="60000"/>
              <a:lumOff val="40000"/>
            </a:schemeClr>
          </a:solidFill>
        </p:spPr>
        <p:txBody>
          <a:bodyPr>
            <a:normAutofit/>
          </a:bodyPr>
          <a:lstStyle/>
          <a:p>
            <a:pPr algn="ctr"/>
            <a:r>
              <a:rPr lang="en-US" b="1" dirty="0" smtClean="0"/>
              <a:t>Educational Agreement Purpose</a:t>
            </a:r>
            <a:endParaRPr lang="en-US" b="1" dirty="0"/>
          </a:p>
        </p:txBody>
      </p:sp>
      <p:sp>
        <p:nvSpPr>
          <p:cNvPr id="3" name="Content Placeholder 2"/>
          <p:cNvSpPr>
            <a:spLocks noGrp="1"/>
          </p:cNvSpPr>
          <p:nvPr>
            <p:ph idx="1"/>
          </p:nvPr>
        </p:nvSpPr>
        <p:spPr>
          <a:xfrm>
            <a:off x="1162049" y="1600201"/>
            <a:ext cx="9848851" cy="4525963"/>
          </a:xfrm>
          <a:solidFill>
            <a:srgbClr val="FFFFCC"/>
          </a:solidFill>
        </p:spPr>
        <p:txBody>
          <a:bodyPr>
            <a:normAutofit fontScale="92500" lnSpcReduction="10000"/>
          </a:bodyPr>
          <a:lstStyle/>
          <a:p>
            <a:r>
              <a:rPr lang="en-US" dirty="0" smtClean="0"/>
              <a:t>The goal is for students to achieve proficiency in the social work competencies and practice behaviors.</a:t>
            </a:r>
          </a:p>
          <a:p>
            <a:pPr marL="0" indent="0">
              <a:buNone/>
            </a:pPr>
            <a:endParaRPr lang="en-US" dirty="0" smtClean="0"/>
          </a:p>
          <a:p>
            <a:r>
              <a:rPr lang="en-US" dirty="0" smtClean="0"/>
              <a:t>Focus on integrating classroom knowledge and theory with the field experience.</a:t>
            </a:r>
          </a:p>
          <a:p>
            <a:pPr marL="0" indent="0">
              <a:buNone/>
            </a:pPr>
            <a:endParaRPr lang="en-US" dirty="0" smtClean="0"/>
          </a:p>
          <a:p>
            <a:r>
              <a:rPr lang="en-US" dirty="0" smtClean="0"/>
              <a:t>Field-based assignments should evolve developmentally each term and demonstrate a beginning, middle and end stage of learning.</a:t>
            </a:r>
          </a:p>
          <a:p>
            <a:pPr marL="0" indent="0">
              <a:buNone/>
            </a:pPr>
            <a:endParaRPr lang="en-US" dirty="0" smtClean="0"/>
          </a:p>
          <a:p>
            <a:r>
              <a:rPr lang="en-US" dirty="0" smtClean="0"/>
              <a:t>The Educational Agreement is the contract for learning between the student and the fieldwork site.</a:t>
            </a:r>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20778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276" y="265113"/>
            <a:ext cx="10077450" cy="925512"/>
          </a:xfrm>
          <a:solidFill>
            <a:schemeClr val="accent1">
              <a:lumMod val="60000"/>
              <a:lumOff val="40000"/>
            </a:schemeClr>
          </a:solidFill>
        </p:spPr>
        <p:txBody>
          <a:bodyPr>
            <a:normAutofit fontScale="90000"/>
          </a:bodyPr>
          <a:lstStyle/>
          <a:p>
            <a:pPr algn="ctr"/>
            <a:r>
              <a:rPr lang="en-US" sz="4900" dirty="0" smtClean="0"/>
              <a:t/>
            </a:r>
            <a:br>
              <a:rPr lang="en-US" sz="4900" dirty="0" smtClean="0"/>
            </a:br>
            <a:r>
              <a:rPr lang="en-US" sz="4900" b="1" dirty="0" smtClean="0"/>
              <a:t>Creating Your Educational Agreement </a:t>
            </a:r>
            <a:r>
              <a:rPr lang="en-US" dirty="0" smtClean="0"/>
              <a:t/>
            </a:r>
            <a:br>
              <a:rPr lang="en-US" dirty="0" smtClean="0"/>
            </a:br>
            <a:endParaRPr lang="en-US" dirty="0"/>
          </a:p>
        </p:txBody>
      </p:sp>
      <p:sp>
        <p:nvSpPr>
          <p:cNvPr id="3" name="Content Placeholder 2"/>
          <p:cNvSpPr>
            <a:spLocks noGrp="1"/>
          </p:cNvSpPr>
          <p:nvPr>
            <p:ph idx="1"/>
          </p:nvPr>
        </p:nvSpPr>
        <p:spPr>
          <a:xfrm>
            <a:off x="1057275" y="1447801"/>
            <a:ext cx="10077450" cy="5056908"/>
          </a:xfrm>
          <a:solidFill>
            <a:srgbClr val="FFFFCC"/>
          </a:solidFill>
        </p:spPr>
        <p:txBody>
          <a:bodyPr>
            <a:normAutofit fontScale="25000" lnSpcReduction="20000"/>
          </a:bodyPr>
          <a:lstStyle/>
          <a:p>
            <a:r>
              <a:rPr lang="en-US" sz="10400" dirty="0" smtClean="0"/>
              <a:t>Cannot access the Educational Agreement until the PVF is completed! </a:t>
            </a:r>
            <a:endParaRPr lang="en-US" sz="10400" dirty="0"/>
          </a:p>
          <a:p>
            <a:pPr marL="0" indent="0">
              <a:buNone/>
            </a:pPr>
            <a:r>
              <a:rPr lang="en-US" sz="10400" dirty="0"/>
              <a:t> </a:t>
            </a:r>
            <a:endParaRPr lang="en-US" sz="10400" dirty="0" smtClean="0"/>
          </a:p>
          <a:p>
            <a:r>
              <a:rPr lang="en-US" sz="10400" u="sng" dirty="0" smtClean="0"/>
              <a:t>Tab 1</a:t>
            </a:r>
            <a:r>
              <a:rPr lang="en-US" sz="10400" dirty="0" smtClean="0">
                <a:hlinkClick r:id="rId2"/>
              </a:rPr>
              <a:t> </a:t>
            </a:r>
            <a:r>
              <a:rPr lang="en-US" sz="10400" dirty="0" smtClean="0"/>
              <a:t>– Identifying Information</a:t>
            </a:r>
          </a:p>
          <a:p>
            <a:pPr marL="0" indent="0">
              <a:buNone/>
            </a:pPr>
            <a:endParaRPr lang="en-US" sz="10400" dirty="0"/>
          </a:p>
          <a:p>
            <a:r>
              <a:rPr lang="en-US" sz="10400" u="sng" dirty="0"/>
              <a:t>Tab 2</a:t>
            </a:r>
            <a:r>
              <a:rPr lang="en-US" sz="10400" dirty="0"/>
              <a:t> – Assignments</a:t>
            </a:r>
          </a:p>
          <a:p>
            <a:pPr lvl="1"/>
            <a:r>
              <a:rPr lang="en-US" sz="10400" dirty="0" smtClean="0"/>
              <a:t>Students and field </a:t>
            </a:r>
            <a:r>
              <a:rPr lang="en-US" sz="10400" dirty="0"/>
              <a:t>instructor(s) </a:t>
            </a:r>
            <a:r>
              <a:rPr lang="en-US" sz="10400" dirty="0" smtClean="0"/>
              <a:t>collaborate to </a:t>
            </a:r>
            <a:r>
              <a:rPr lang="en-US" sz="10400" dirty="0"/>
              <a:t>develop assignments for each </a:t>
            </a:r>
            <a:r>
              <a:rPr lang="en-US" sz="10400" dirty="0" smtClean="0"/>
              <a:t>competency</a:t>
            </a:r>
          </a:p>
          <a:p>
            <a:pPr lvl="1"/>
            <a:r>
              <a:rPr lang="en-US" sz="10400" dirty="0" smtClean="0"/>
              <a:t>Due on </a:t>
            </a:r>
            <a:r>
              <a:rPr lang="en-US" sz="10400" b="1" dirty="0" smtClean="0">
                <a:solidFill>
                  <a:srgbClr val="FF0000"/>
                </a:solidFill>
              </a:rPr>
              <a:t>10/5/16 </a:t>
            </a:r>
            <a:r>
              <a:rPr lang="en-US" sz="10400" dirty="0" smtClean="0"/>
              <a:t>-</a:t>
            </a:r>
            <a:r>
              <a:rPr lang="en-US" sz="10400" b="1" dirty="0" smtClean="0">
                <a:solidFill>
                  <a:srgbClr val="FF0000"/>
                </a:solidFill>
              </a:rPr>
              <a:t> </a:t>
            </a:r>
            <a:r>
              <a:rPr lang="en-US" sz="10400" dirty="0" smtClean="0"/>
              <a:t>5:00pm for initial review by the assigned </a:t>
            </a:r>
            <a:r>
              <a:rPr lang="en-US" sz="10400" dirty="0"/>
              <a:t>Field </a:t>
            </a:r>
            <a:r>
              <a:rPr lang="en-US" sz="10400" dirty="0" smtClean="0"/>
              <a:t>Faculty</a:t>
            </a:r>
          </a:p>
          <a:p>
            <a:pPr marL="457200" lvl="1" indent="0">
              <a:buNone/>
            </a:pPr>
            <a:endParaRPr lang="en-US" sz="10400" dirty="0"/>
          </a:p>
          <a:p>
            <a:r>
              <a:rPr lang="en-US" sz="10400" u="sng" dirty="0"/>
              <a:t>Tab 3 </a:t>
            </a:r>
            <a:r>
              <a:rPr lang="en-US" sz="10400" dirty="0"/>
              <a:t>– End of Term</a:t>
            </a:r>
            <a:br>
              <a:rPr lang="en-US" sz="10400" dirty="0"/>
            </a:br>
            <a:endParaRPr lang="en-US" sz="10400" dirty="0"/>
          </a:p>
          <a:p>
            <a:r>
              <a:rPr lang="en-US" sz="10400" u="sng" dirty="0"/>
              <a:t>Tab 4</a:t>
            </a:r>
            <a:r>
              <a:rPr lang="en-US" sz="10400" dirty="0"/>
              <a:t> – Instructions and Help</a:t>
            </a:r>
          </a:p>
          <a:p>
            <a:pPr marL="457200" lvl="1" indent="0">
              <a:buNone/>
            </a:pPr>
            <a:endParaRPr lang="en-US" sz="8000" dirty="0"/>
          </a:p>
          <a:p>
            <a:endParaRPr lang="en-US" sz="8000"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865893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5804"/>
          </a:xfrm>
          <a:solidFill>
            <a:srgbClr val="FFFFCC"/>
          </a:solidFill>
        </p:spPr>
        <p:txBody>
          <a:bodyPr>
            <a:noAutofit/>
          </a:bodyPr>
          <a:lstStyle/>
          <a:p>
            <a:pPr algn="ctr"/>
            <a:r>
              <a:rPr lang="en-US" b="1" dirty="0" smtClean="0"/>
              <a:t>Educational Agreement Dashboard</a:t>
            </a:r>
            <a:endParaRPr lang="en-US" b="1" dirty="0"/>
          </a:p>
        </p:txBody>
      </p:sp>
      <p:pic>
        <p:nvPicPr>
          <p:cNvPr id="6" name="Content Placeholder 5"/>
          <p:cNvPicPr>
            <a:picLocks noGrp="1" noChangeAspect="1"/>
          </p:cNvPicPr>
          <p:nvPr>
            <p:ph idx="1"/>
          </p:nvPr>
        </p:nvPicPr>
        <p:blipFill>
          <a:blip r:embed="rId2"/>
          <a:stretch>
            <a:fillRect/>
          </a:stretch>
        </p:blipFill>
        <p:spPr>
          <a:xfrm>
            <a:off x="695325" y="1026951"/>
            <a:ext cx="10972800" cy="5694524"/>
          </a:xfrm>
          <a:prstGeom prst="rect">
            <a:avLst/>
          </a:prstGeom>
        </p:spPr>
      </p:pic>
      <p:sp>
        <p:nvSpPr>
          <p:cNvPr id="5" name="Slide Number Placeholder 4"/>
          <p:cNvSpPr>
            <a:spLocks noGrp="1"/>
          </p:cNvSpPr>
          <p:nvPr>
            <p:ph type="sldNum" sz="quarter" idx="12"/>
          </p:nvPr>
        </p:nvSpPr>
        <p:spPr/>
        <p:txBody>
          <a:bodyPr/>
          <a:lstStyle/>
          <a:p>
            <a:fld id="{0637B4FF-A8C1-48A5-AD41-B7ADE63F0127}" type="slidenum">
              <a:rPr lang="en-US" smtClean="0">
                <a:solidFill>
                  <a:prstClr val="black">
                    <a:tint val="75000"/>
                  </a:prstClr>
                </a:solidFill>
              </a:rPr>
              <a:pPr/>
              <a:t>12</a:t>
            </a:fld>
            <a:endParaRPr lang="en-US" dirty="0">
              <a:solidFill>
                <a:prstClr val="black">
                  <a:tint val="75000"/>
                </a:prstClr>
              </a:solidFill>
            </a:endParaRPr>
          </a:p>
        </p:txBody>
      </p:sp>
      <p:sp>
        <p:nvSpPr>
          <p:cNvPr id="7" name="Rectangle 6"/>
          <p:cNvSpPr/>
          <p:nvPr/>
        </p:nvSpPr>
        <p:spPr>
          <a:xfrm>
            <a:off x="2486526" y="2294021"/>
            <a:ext cx="1042737" cy="96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50695" y="3256547"/>
            <a:ext cx="1852863" cy="1283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844842" y="1981200"/>
            <a:ext cx="1243263" cy="88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9679050">
            <a:off x="489284" y="4411579"/>
            <a:ext cx="1860884" cy="1203158"/>
          </a:xfrm>
          <a:prstGeom prst="downArrow">
            <a:avLst/>
          </a:prstGeom>
          <a:solidFill>
            <a:srgbClr val="4F81BD">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623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874" y="274638"/>
            <a:ext cx="9648827" cy="1020762"/>
          </a:xfrm>
          <a:solidFill>
            <a:schemeClr val="accent1">
              <a:lumMod val="60000"/>
              <a:lumOff val="40000"/>
            </a:schemeClr>
          </a:solidFill>
        </p:spPr>
        <p:txBody>
          <a:bodyPr>
            <a:normAutofit/>
          </a:bodyPr>
          <a:lstStyle/>
          <a:p>
            <a:pPr algn="ctr"/>
            <a:r>
              <a:rPr lang="en-US" b="1" dirty="0" smtClean="0"/>
              <a:t>End of Term Evaluation</a:t>
            </a:r>
            <a:endParaRPr lang="en-US" sz="3100" b="1" dirty="0"/>
          </a:p>
        </p:txBody>
      </p:sp>
      <p:sp>
        <p:nvSpPr>
          <p:cNvPr id="3" name="Content Placeholder 2"/>
          <p:cNvSpPr>
            <a:spLocks noGrp="1"/>
          </p:cNvSpPr>
          <p:nvPr>
            <p:ph idx="1"/>
          </p:nvPr>
        </p:nvSpPr>
        <p:spPr>
          <a:xfrm>
            <a:off x="1285875" y="1495425"/>
            <a:ext cx="9648826" cy="4905375"/>
          </a:xfrm>
          <a:solidFill>
            <a:srgbClr val="FFFFCC"/>
          </a:solidFill>
        </p:spPr>
        <p:txBody>
          <a:bodyPr>
            <a:normAutofit fontScale="25000" lnSpcReduction="20000"/>
          </a:bodyPr>
          <a:lstStyle/>
          <a:p>
            <a:endParaRPr lang="en-US" sz="3500" dirty="0"/>
          </a:p>
          <a:p>
            <a:r>
              <a:rPr lang="en-US" sz="11200" dirty="0" smtClean="0"/>
              <a:t>The </a:t>
            </a:r>
            <a:r>
              <a:rPr lang="en-US" sz="11200" dirty="0"/>
              <a:t>final term evaluation (scoring of practice behaviors and completed Key Learning Experience/Project Summary due to the assigned Field Faculty for final review on </a:t>
            </a:r>
            <a:r>
              <a:rPr lang="en-US" sz="11200" b="1" dirty="0" smtClean="0">
                <a:solidFill>
                  <a:srgbClr val="FF0000"/>
                </a:solidFill>
              </a:rPr>
              <a:t>12/19/16</a:t>
            </a:r>
            <a:r>
              <a:rPr lang="en-US" sz="11200" dirty="0" smtClean="0"/>
              <a:t> by 5:00pm.</a:t>
            </a:r>
          </a:p>
          <a:p>
            <a:pPr marL="0" indent="0">
              <a:buNone/>
            </a:pPr>
            <a:endParaRPr lang="en-US" sz="11200" dirty="0"/>
          </a:p>
          <a:p>
            <a:pPr lvl="1">
              <a:buFont typeface="Wingdings" panose="05000000000000000000" pitchFamily="2" charset="2"/>
              <a:buChar char="ü"/>
            </a:pPr>
            <a:r>
              <a:rPr lang="en-US" sz="11200" i="1" dirty="0"/>
              <a:t>Failure to submit by the due date may result in a grade of Incomplete (“I</a:t>
            </a:r>
            <a:r>
              <a:rPr lang="en-US" sz="11200" i="1" dirty="0" smtClean="0"/>
              <a:t>”).</a:t>
            </a:r>
          </a:p>
          <a:p>
            <a:pPr marL="457200" lvl="1" indent="0">
              <a:buNone/>
            </a:pPr>
            <a:endParaRPr lang="en-US" sz="11200" dirty="0"/>
          </a:p>
          <a:p>
            <a:r>
              <a:rPr lang="en-US" sz="11200" dirty="0" smtClean="0"/>
              <a:t>Follow </a:t>
            </a:r>
            <a:r>
              <a:rPr lang="en-US" sz="11200" dirty="0"/>
              <a:t>the established guidelines found in the Instructions and Help </a:t>
            </a:r>
            <a:r>
              <a:rPr lang="en-US" sz="11200" dirty="0" smtClean="0"/>
              <a:t>(Tab 4).</a:t>
            </a:r>
            <a:endParaRPr lang="en-US" sz="11200" dirty="0"/>
          </a:p>
          <a:p>
            <a:endParaRPr lang="en-US" sz="12800" dirty="0" smtClean="0"/>
          </a:p>
          <a:p>
            <a:pPr marL="457200" lvl="1" indent="0">
              <a:buNone/>
            </a:pPr>
            <a:r>
              <a:rPr lang="en-US" sz="12800" dirty="0" smtClean="0"/>
              <a:t/>
            </a:r>
            <a:br>
              <a:rPr lang="en-US" sz="12800" dirty="0" smtClean="0"/>
            </a:br>
            <a:endParaRPr lang="en-US" sz="12800" dirty="0" smtClean="0"/>
          </a:p>
          <a:p>
            <a:pPr marL="457200" lvl="1" indent="0">
              <a:buNone/>
            </a:pPr>
            <a:endParaRPr lang="en-US" sz="8800" dirty="0"/>
          </a:p>
          <a:p>
            <a:pPr marL="0" indent="0">
              <a:buNone/>
            </a:pPr>
            <a:r>
              <a:rPr lang="en-US" sz="8800" dirty="0" smtClean="0"/>
              <a:t>  </a:t>
            </a:r>
            <a:r>
              <a:rPr lang="en-US" sz="8800" dirty="0"/>
              <a:t/>
            </a:r>
            <a:br>
              <a:rPr lang="en-US" sz="8800" dirty="0"/>
            </a:br>
            <a:endParaRPr lang="en-US" sz="8800" dirty="0"/>
          </a:p>
          <a:p>
            <a:pPr marL="0" indent="0">
              <a:buNone/>
            </a:pPr>
            <a:endParaRPr lang="en-US" sz="6300" dirty="0"/>
          </a:p>
          <a:p>
            <a:pPr marL="457200" lvl="1" indent="0">
              <a:buNone/>
            </a:pPr>
            <a:endParaRPr lang="en-US" dirty="0" smtClean="0"/>
          </a:p>
          <a:p>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84112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60000"/>
              <a:lumOff val="40000"/>
            </a:schemeClr>
          </a:solidFill>
        </p:spPr>
        <p:txBody>
          <a:bodyPr/>
          <a:lstStyle/>
          <a:p>
            <a:pPr algn="ctr"/>
            <a:r>
              <a:rPr lang="en-US" b="1" dirty="0" smtClean="0"/>
              <a:t>End of Term Evaluation</a:t>
            </a:r>
            <a:endParaRPr lang="en-US" b="1" dirty="0"/>
          </a:p>
        </p:txBody>
      </p:sp>
      <p:sp>
        <p:nvSpPr>
          <p:cNvPr id="7" name="Content Placeholder 6"/>
          <p:cNvSpPr>
            <a:spLocks noGrp="1"/>
          </p:cNvSpPr>
          <p:nvPr>
            <p:ph sz="half" idx="1"/>
          </p:nvPr>
        </p:nvSpPr>
        <p:spPr>
          <a:solidFill>
            <a:srgbClr val="FFFFCC"/>
          </a:solidFill>
        </p:spPr>
        <p:txBody>
          <a:bodyPr>
            <a:normAutofit fontScale="47500" lnSpcReduction="20000"/>
          </a:bodyPr>
          <a:lstStyle/>
          <a:p>
            <a:pPr marL="0" indent="0" algn="ctr">
              <a:buNone/>
            </a:pPr>
            <a:r>
              <a:rPr lang="en-US" sz="5900" u="sng" dirty="0" smtClean="0"/>
              <a:t>Field Instructor</a:t>
            </a:r>
            <a:r>
              <a:rPr lang="en-US" sz="5900" dirty="0" smtClean="0"/>
              <a:t/>
            </a:r>
            <a:br>
              <a:rPr lang="en-US" sz="5900" dirty="0" smtClean="0"/>
            </a:br>
            <a:endParaRPr lang="en-US" sz="5900" dirty="0" smtClean="0"/>
          </a:p>
          <a:p>
            <a:r>
              <a:rPr lang="en-US" sz="4600" dirty="0" smtClean="0"/>
              <a:t>The Field </a:t>
            </a:r>
            <a:r>
              <a:rPr lang="en-US" sz="4600" dirty="0"/>
              <a:t>Instructor is required to use the Rating Scale provided (see Tab 4 for scoring and definitions) to rate the student on their progress toward becoming proficient with the Practice Behaviors as exhibited by </a:t>
            </a:r>
            <a:r>
              <a:rPr lang="en-US" sz="4600" dirty="0" smtClean="0"/>
              <a:t>satisfactory completion </a:t>
            </a:r>
            <a:r>
              <a:rPr lang="en-US" sz="4600" dirty="0"/>
              <a:t>of </a:t>
            </a:r>
            <a:r>
              <a:rPr lang="en-US" sz="4600" dirty="0" smtClean="0"/>
              <a:t>the assignments.</a:t>
            </a:r>
          </a:p>
          <a:p>
            <a:r>
              <a:rPr lang="en-US" sz="4600" dirty="0" smtClean="0"/>
              <a:t>Submit ratings by approving Tab 2.</a:t>
            </a:r>
          </a:p>
          <a:p>
            <a:r>
              <a:rPr lang="en-US" sz="4600" dirty="0" smtClean="0"/>
              <a:t>Add credentials and comments to Tab 3.</a:t>
            </a:r>
          </a:p>
          <a:p>
            <a:r>
              <a:rPr lang="en-US" sz="4600" dirty="0" smtClean="0"/>
              <a:t>Review/validate the number of field hours completed on Tab 3.</a:t>
            </a:r>
          </a:p>
          <a:p>
            <a:r>
              <a:rPr lang="en-US" sz="4600" dirty="0" smtClean="0"/>
              <a:t>Submit approval for Tab 3.</a:t>
            </a:r>
          </a:p>
          <a:p>
            <a:endParaRPr lang="en-US" dirty="0" smtClean="0"/>
          </a:p>
        </p:txBody>
      </p:sp>
      <p:sp>
        <p:nvSpPr>
          <p:cNvPr id="8" name="Content Placeholder 7"/>
          <p:cNvSpPr>
            <a:spLocks noGrp="1"/>
          </p:cNvSpPr>
          <p:nvPr>
            <p:ph sz="half" idx="2"/>
          </p:nvPr>
        </p:nvSpPr>
        <p:spPr>
          <a:solidFill>
            <a:srgbClr val="FFFFCC"/>
          </a:solidFill>
        </p:spPr>
        <p:txBody>
          <a:bodyPr>
            <a:normAutofit fontScale="47500" lnSpcReduction="20000"/>
          </a:bodyPr>
          <a:lstStyle/>
          <a:p>
            <a:pPr marL="0" indent="0" algn="ctr">
              <a:buNone/>
            </a:pPr>
            <a:r>
              <a:rPr lang="en-US" sz="5900" u="sng" dirty="0" smtClean="0"/>
              <a:t>Student</a:t>
            </a:r>
            <a:r>
              <a:rPr lang="en-US" sz="5900" dirty="0" smtClean="0"/>
              <a:t> </a:t>
            </a:r>
            <a:br>
              <a:rPr lang="en-US" sz="5900" dirty="0" smtClean="0"/>
            </a:br>
            <a:endParaRPr lang="en-US" sz="5900" dirty="0" smtClean="0"/>
          </a:p>
          <a:p>
            <a:r>
              <a:rPr lang="en-US" sz="4600" dirty="0"/>
              <a:t>Students are required to:</a:t>
            </a:r>
          </a:p>
          <a:p>
            <a:pPr lvl="1"/>
            <a:r>
              <a:rPr lang="en-US" sz="4600" dirty="0"/>
              <a:t> </a:t>
            </a:r>
            <a:r>
              <a:rPr lang="en-US" sz="4600" dirty="0" smtClean="0"/>
              <a:t>Copy </a:t>
            </a:r>
            <a:r>
              <a:rPr lang="en-US" sz="4600" dirty="0"/>
              <a:t>and paste </a:t>
            </a:r>
            <a:r>
              <a:rPr lang="en-US" sz="4600" dirty="0" smtClean="0"/>
              <a:t>the </a:t>
            </a:r>
            <a:r>
              <a:rPr lang="en-US" sz="4600" dirty="0"/>
              <a:t>completed Key Learning Experience/Project summary into Tab </a:t>
            </a:r>
            <a:r>
              <a:rPr lang="en-US" sz="4600" dirty="0" smtClean="0"/>
              <a:t>3.</a:t>
            </a:r>
            <a:endParaRPr lang="en-US" sz="4600" dirty="0"/>
          </a:p>
          <a:p>
            <a:pPr lvl="1"/>
            <a:r>
              <a:rPr lang="en-US" sz="4600" dirty="0"/>
              <a:t>Document the number of credits and number of field hours completed, including the hours completed toward a </a:t>
            </a:r>
            <a:r>
              <a:rPr lang="en-US" sz="4600" dirty="0" smtClean="0"/>
              <a:t>minor if appropriate.</a:t>
            </a:r>
          </a:p>
          <a:p>
            <a:r>
              <a:rPr lang="en-US" sz="5000" dirty="0" smtClean="0"/>
              <a:t>Submit approval for Tab 3.</a:t>
            </a:r>
            <a:endParaRPr lang="en-US" sz="5000" dirty="0"/>
          </a:p>
          <a:p>
            <a:endParaRPr lang="en-US" dirty="0"/>
          </a:p>
        </p:txBody>
      </p:sp>
      <p:sp>
        <p:nvSpPr>
          <p:cNvPr id="5" name="Slide Number Placeholder 4"/>
          <p:cNvSpPr>
            <a:spLocks noGrp="1"/>
          </p:cNvSpPr>
          <p:nvPr>
            <p:ph type="sldNum" sz="quarter" idx="12"/>
          </p:nvPr>
        </p:nvSpPr>
        <p:spPr/>
        <p:txBody>
          <a:bodyPr/>
          <a:lstStyle/>
          <a:p>
            <a:fld id="{0637B4FF-A8C1-48A5-AD41-B7ADE63F0127}"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6727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474" y="274638"/>
            <a:ext cx="9296401" cy="1354137"/>
          </a:xfrm>
          <a:solidFill>
            <a:schemeClr val="accent1">
              <a:lumMod val="60000"/>
              <a:lumOff val="40000"/>
            </a:schemeClr>
          </a:solidFill>
        </p:spPr>
        <p:txBody>
          <a:bodyPr>
            <a:normAutofit/>
          </a:bodyPr>
          <a:lstStyle/>
          <a:p>
            <a:pPr algn="ctr"/>
            <a:r>
              <a:rPr lang="en-US" b="1" dirty="0" smtClean="0"/>
              <a:t>Key Learning Experience/                  Project Summary</a:t>
            </a:r>
            <a:endParaRPr lang="en-US" sz="3100" b="1" dirty="0"/>
          </a:p>
        </p:txBody>
      </p:sp>
      <p:sp>
        <p:nvSpPr>
          <p:cNvPr id="3" name="Content Placeholder 2"/>
          <p:cNvSpPr>
            <a:spLocks noGrp="1"/>
          </p:cNvSpPr>
          <p:nvPr>
            <p:ph idx="1"/>
          </p:nvPr>
        </p:nvSpPr>
        <p:spPr>
          <a:xfrm>
            <a:off x="1514474" y="2133601"/>
            <a:ext cx="9296401" cy="4222750"/>
          </a:xfrm>
          <a:solidFill>
            <a:srgbClr val="FFFFCC"/>
          </a:solidFill>
        </p:spPr>
        <p:txBody>
          <a:bodyPr>
            <a:normAutofit/>
          </a:bodyPr>
          <a:lstStyle/>
          <a:p>
            <a:pPr marL="342900" lvl="1" indent="-342900">
              <a:buFont typeface="Arial" panose="020B0604020202020204" pitchFamily="34" charset="0"/>
              <a:buChar char="•"/>
            </a:pPr>
            <a:r>
              <a:rPr lang="en-US" dirty="0" smtClean="0">
                <a:solidFill>
                  <a:prstClr val="black"/>
                </a:solidFill>
              </a:rPr>
              <a:t>A Key </a:t>
            </a:r>
            <a:r>
              <a:rPr lang="en-US" dirty="0">
                <a:solidFill>
                  <a:prstClr val="black"/>
                </a:solidFill>
              </a:rPr>
              <a:t>Learning Experience/Project </a:t>
            </a:r>
            <a:r>
              <a:rPr lang="en-US" dirty="0" smtClean="0">
                <a:solidFill>
                  <a:prstClr val="black"/>
                </a:solidFill>
              </a:rPr>
              <a:t>Summary </a:t>
            </a:r>
            <a:r>
              <a:rPr lang="en-US" b="1" dirty="0" smtClean="0">
                <a:solidFill>
                  <a:prstClr val="black"/>
                </a:solidFill>
              </a:rPr>
              <a:t>due </a:t>
            </a:r>
            <a:r>
              <a:rPr lang="en-US" b="1" dirty="0">
                <a:solidFill>
                  <a:prstClr val="black"/>
                </a:solidFill>
              </a:rPr>
              <a:t>every term</a:t>
            </a:r>
            <a:r>
              <a:rPr lang="en-US" dirty="0" smtClean="0">
                <a:solidFill>
                  <a:prstClr val="black"/>
                </a:solidFill>
              </a:rPr>
              <a:t>. </a:t>
            </a:r>
            <a:r>
              <a:rPr lang="en-US" b="1" dirty="0" smtClean="0">
                <a:solidFill>
                  <a:prstClr val="black"/>
                </a:solidFill>
              </a:rPr>
              <a:t/>
            </a:r>
            <a:br>
              <a:rPr lang="en-US" b="1" dirty="0" smtClean="0">
                <a:solidFill>
                  <a:prstClr val="black"/>
                </a:solidFill>
              </a:rPr>
            </a:br>
            <a:endParaRPr lang="en-US" b="1" dirty="0" smtClean="0">
              <a:solidFill>
                <a:prstClr val="black"/>
              </a:solidFill>
            </a:endParaRPr>
          </a:p>
          <a:p>
            <a:pPr marL="342900" lvl="1" indent="-342900">
              <a:buFont typeface="Arial" panose="020B0604020202020204" pitchFamily="34" charset="0"/>
              <a:buChar char="•"/>
            </a:pPr>
            <a:r>
              <a:rPr lang="en-US" dirty="0" smtClean="0">
                <a:solidFill>
                  <a:prstClr val="black"/>
                </a:solidFill>
              </a:rPr>
              <a:t>Use the </a:t>
            </a:r>
            <a:r>
              <a:rPr lang="en-US" u="sng" dirty="0" smtClean="0">
                <a:hlinkClick r:id="rId2"/>
              </a:rPr>
              <a:t>Key </a:t>
            </a:r>
            <a:r>
              <a:rPr lang="en-US" u="sng" dirty="0">
                <a:hlinkClick r:id="rId2"/>
              </a:rPr>
              <a:t>Learning </a:t>
            </a:r>
            <a:r>
              <a:rPr lang="en-US" u="sng" dirty="0" smtClean="0">
                <a:hlinkClick r:id="rId2"/>
              </a:rPr>
              <a:t>Experience/Project </a:t>
            </a:r>
            <a:r>
              <a:rPr lang="en-US" u="sng" dirty="0">
                <a:hlinkClick r:id="rId2"/>
              </a:rPr>
              <a:t>Summary Worksheet </a:t>
            </a:r>
            <a:r>
              <a:rPr lang="en-US" dirty="0">
                <a:hlinkClick r:id="rId2"/>
              </a:rPr>
              <a:t> </a:t>
            </a:r>
            <a:r>
              <a:rPr lang="en-US" dirty="0" smtClean="0"/>
              <a:t>as a guide. </a:t>
            </a:r>
            <a:br>
              <a:rPr lang="en-US" dirty="0" smtClean="0"/>
            </a:br>
            <a:endParaRPr lang="en-US" dirty="0" smtClean="0"/>
          </a:p>
          <a:p>
            <a:pPr marL="342900" lvl="1" indent="-342900">
              <a:buFont typeface="Arial" panose="020B0604020202020204" pitchFamily="34" charset="0"/>
              <a:buChar char="•"/>
            </a:pPr>
            <a:r>
              <a:rPr lang="en-US" dirty="0" smtClean="0"/>
              <a:t>View the </a:t>
            </a:r>
            <a:r>
              <a:rPr lang="en-US" dirty="0" smtClean="0">
                <a:hlinkClick r:id="rId3"/>
              </a:rPr>
              <a:t>e-Portfolio module </a:t>
            </a:r>
            <a:r>
              <a:rPr lang="en-US" dirty="0" smtClean="0"/>
              <a:t>for additional information (see the bottom of the page).</a:t>
            </a:r>
            <a:br>
              <a:rPr lang="en-US" dirty="0" smtClean="0"/>
            </a:br>
            <a:endParaRPr lang="en-US" dirty="0">
              <a:hlinkClick r:id="rId4"/>
            </a:endParaRPr>
          </a:p>
          <a:p>
            <a:r>
              <a:rPr lang="en-US" sz="2800" dirty="0"/>
              <a:t>End of </a:t>
            </a:r>
            <a:r>
              <a:rPr lang="en-US" sz="2800" dirty="0" smtClean="0"/>
              <a:t>term (Tab 3) - Copy and paste </a:t>
            </a:r>
            <a:r>
              <a:rPr lang="en-US" sz="2800" dirty="0"/>
              <a:t>your completed </a:t>
            </a:r>
            <a:r>
              <a:rPr lang="en-US" sz="2800" dirty="0" smtClean="0"/>
              <a:t>Summary.</a:t>
            </a:r>
            <a:r>
              <a:rPr lang="en-US" sz="2800" dirty="0"/>
              <a:t/>
            </a:r>
            <a:br>
              <a:rPr lang="en-US" sz="2800" dirty="0"/>
            </a:br>
            <a:endParaRPr lang="en-US" sz="2800"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75036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9675" y="274638"/>
            <a:ext cx="9972676" cy="1001712"/>
          </a:xfrm>
          <a:solidFill>
            <a:schemeClr val="accent1">
              <a:lumMod val="60000"/>
              <a:lumOff val="40000"/>
            </a:schemeClr>
          </a:solidFill>
        </p:spPr>
        <p:txBody>
          <a:bodyPr>
            <a:normAutofit/>
          </a:bodyPr>
          <a:lstStyle/>
          <a:p>
            <a:pPr algn="ctr"/>
            <a:r>
              <a:rPr lang="en-US" b="1" dirty="0" smtClean="0"/>
              <a:t>Field Faculty Site Visit</a:t>
            </a:r>
            <a:endParaRPr lang="en-US" b="1" dirty="0"/>
          </a:p>
        </p:txBody>
      </p:sp>
      <p:sp>
        <p:nvSpPr>
          <p:cNvPr id="3" name="Content Placeholder 2"/>
          <p:cNvSpPr>
            <a:spLocks noGrp="1"/>
          </p:cNvSpPr>
          <p:nvPr>
            <p:ph idx="1"/>
          </p:nvPr>
        </p:nvSpPr>
        <p:spPr>
          <a:xfrm>
            <a:off x="1276349" y="1600200"/>
            <a:ext cx="9906001" cy="4953000"/>
          </a:xfrm>
          <a:solidFill>
            <a:srgbClr val="FFFFCC"/>
          </a:solidFill>
        </p:spPr>
        <p:txBody>
          <a:bodyPr>
            <a:normAutofit/>
          </a:bodyPr>
          <a:lstStyle/>
          <a:p>
            <a:r>
              <a:rPr lang="en-US" dirty="0" smtClean="0"/>
              <a:t>Required each term to evaluate progress.</a:t>
            </a:r>
          </a:p>
          <a:p>
            <a:r>
              <a:rPr lang="en-US" dirty="0" smtClean="0"/>
              <a:t>Review examples of Supervision Agendas.</a:t>
            </a:r>
          </a:p>
          <a:p>
            <a:r>
              <a:rPr lang="en-US" dirty="0" smtClean="0"/>
              <a:t>Students should be prepared to discuss:</a:t>
            </a:r>
          </a:p>
          <a:p>
            <a:pPr lvl="1">
              <a:buFont typeface="Wingdings" panose="05000000000000000000" pitchFamily="2" charset="2"/>
              <a:buChar char="ü"/>
            </a:pPr>
            <a:r>
              <a:rPr lang="en-US" dirty="0" smtClean="0"/>
              <a:t>How the fieldwork site operates, how they have acclimated to the setting, and progress on assignments</a:t>
            </a:r>
          </a:p>
          <a:p>
            <a:pPr lvl="1">
              <a:buFont typeface="Wingdings" panose="05000000000000000000" pitchFamily="2" charset="2"/>
              <a:buChar char="ü"/>
            </a:pPr>
            <a:r>
              <a:rPr lang="en-US" dirty="0" smtClean="0"/>
              <a:t>Use of the </a:t>
            </a:r>
            <a:r>
              <a:rPr lang="en-US" i="1" dirty="0" smtClean="0">
                <a:solidFill>
                  <a:srgbClr val="FF0000"/>
                </a:solidFill>
              </a:rPr>
              <a:t>What? So What? Now What?</a:t>
            </a:r>
            <a:r>
              <a:rPr lang="en-US" dirty="0" smtClean="0">
                <a:solidFill>
                  <a:srgbClr val="FF0000"/>
                </a:solidFill>
              </a:rPr>
              <a:t> </a:t>
            </a:r>
            <a:r>
              <a:rPr lang="en-US" dirty="0" smtClean="0"/>
              <a:t>Reflection Tool</a:t>
            </a:r>
          </a:p>
          <a:p>
            <a:pPr lvl="1">
              <a:buFont typeface="Wingdings" panose="05000000000000000000" pitchFamily="2" charset="2"/>
              <a:buChar char="ü"/>
            </a:pPr>
            <a:r>
              <a:rPr lang="en-US" dirty="0" smtClean="0"/>
              <a:t>Critical thinking skills being developed</a:t>
            </a:r>
          </a:p>
          <a:p>
            <a:pPr lvl="1">
              <a:buFont typeface="Wingdings" panose="05000000000000000000" pitchFamily="2" charset="2"/>
              <a:buChar char="ü"/>
            </a:pPr>
            <a:r>
              <a:rPr lang="en-US" dirty="0" smtClean="0"/>
              <a:t>How concerns or issues are addressed</a:t>
            </a:r>
          </a:p>
          <a:p>
            <a:pPr lvl="1">
              <a:buFont typeface="Wingdings" panose="05000000000000000000" pitchFamily="2" charset="2"/>
              <a:buChar char="ü"/>
            </a:pPr>
            <a:r>
              <a:rPr lang="en-US" dirty="0" smtClean="0"/>
              <a:t>Ethical questions or challenges</a:t>
            </a:r>
          </a:p>
          <a:p>
            <a:pPr lvl="1">
              <a:buFont typeface="Wingdings" panose="05000000000000000000" pitchFamily="2" charset="2"/>
              <a:buChar char="ü"/>
            </a:pPr>
            <a:r>
              <a:rPr lang="en-US" dirty="0" smtClean="0"/>
              <a:t>PODS issues</a:t>
            </a:r>
          </a:p>
          <a:p>
            <a:pPr lvl="1">
              <a:buFont typeface="Wingdings" panose="05000000000000000000" pitchFamily="2" charset="2"/>
              <a:buChar char="ü"/>
            </a:pPr>
            <a:r>
              <a:rPr lang="en-US" dirty="0" smtClean="0"/>
              <a:t>Self-care plans</a:t>
            </a:r>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466985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sz="8000" b="1" dirty="0" smtClean="0">
                <a:effectLst>
                  <a:outerShdw blurRad="38100" dist="38100" dir="2700000" algn="tl">
                    <a:srgbClr val="000000">
                      <a:alpha val="43137"/>
                    </a:srgbClr>
                  </a:outerShdw>
                </a:effectLst>
              </a:rPr>
              <a:t>QUESTIONS ???</a:t>
            </a:r>
            <a:endParaRPr lang="en-US" sz="8000" b="1" dirty="0">
              <a:effectLst>
                <a:outerShdw blurRad="38100" dist="38100" dir="2700000" algn="tl">
                  <a:srgbClr val="000000">
                    <a:alpha val="43137"/>
                  </a:srgbClr>
                </a:outerShdw>
              </a:effectLst>
            </a:endParaRPr>
          </a:p>
        </p:txBody>
      </p:sp>
      <p:pic>
        <p:nvPicPr>
          <p:cNvPr id="1026" name="Picture 2" descr="C:\Users\swcrabb\AppData\Local\Microsoft\Windows\Temporary Internet Files\Content.IE5\HKR896JM\MC900441428[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74815" y="1828222"/>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637B4FF-A8C1-48A5-AD41-B7ADE63F0127}" type="slidenum">
              <a:rPr lang="en-US" smtClean="0">
                <a:solidFill>
                  <a:prstClr val="black">
                    <a:tint val="75000"/>
                  </a:prstClr>
                </a:solidFill>
              </a:rPr>
              <a:pPr/>
              <a:t>17</a:t>
            </a:fld>
            <a:endParaRPr lang="en-US" dirty="0">
              <a:solidFill>
                <a:prstClr val="black">
                  <a:tint val="75000"/>
                </a:prstClr>
              </a:solidFill>
            </a:endParaRPr>
          </a:p>
        </p:txBody>
      </p:sp>
      <p:pic>
        <p:nvPicPr>
          <p:cNvPr id="2" name="Picture 1"/>
          <p:cNvPicPr>
            <a:picLocks noChangeAspect="1"/>
          </p:cNvPicPr>
          <p:nvPr/>
        </p:nvPicPr>
        <p:blipFill>
          <a:blip r:embed="rId4"/>
          <a:stretch>
            <a:fillRect/>
          </a:stretch>
        </p:blipFill>
        <p:spPr>
          <a:xfrm>
            <a:off x="847990" y="3664481"/>
            <a:ext cx="2482860" cy="2482860"/>
          </a:xfrm>
          <a:prstGeom prst="rect">
            <a:avLst/>
          </a:prstGeom>
        </p:spPr>
      </p:pic>
      <p:pic>
        <p:nvPicPr>
          <p:cNvPr id="6" name="Picture 5"/>
          <p:cNvPicPr>
            <a:picLocks noChangeAspect="1"/>
          </p:cNvPicPr>
          <p:nvPr/>
        </p:nvPicPr>
        <p:blipFill>
          <a:blip r:embed="rId4"/>
          <a:stretch>
            <a:fillRect/>
          </a:stretch>
        </p:blipFill>
        <p:spPr>
          <a:xfrm>
            <a:off x="8737225" y="1317473"/>
            <a:ext cx="2489950" cy="2489950"/>
          </a:xfrm>
          <a:prstGeom prst="rect">
            <a:avLst/>
          </a:prstGeom>
        </p:spPr>
      </p:pic>
      <p:pic>
        <p:nvPicPr>
          <p:cNvPr id="7" name="Picture 6"/>
          <p:cNvPicPr>
            <a:picLocks noChangeAspect="1"/>
          </p:cNvPicPr>
          <p:nvPr/>
        </p:nvPicPr>
        <p:blipFill>
          <a:blip r:embed="rId4"/>
          <a:stretch>
            <a:fillRect/>
          </a:stretch>
        </p:blipFill>
        <p:spPr>
          <a:xfrm>
            <a:off x="94526" y="256910"/>
            <a:ext cx="2305538" cy="2305538"/>
          </a:xfrm>
          <a:prstGeom prst="rect">
            <a:avLst/>
          </a:prstGeom>
        </p:spPr>
      </p:pic>
      <p:pic>
        <p:nvPicPr>
          <p:cNvPr id="10" name="Picture 9"/>
          <p:cNvPicPr>
            <a:picLocks noChangeAspect="1"/>
          </p:cNvPicPr>
          <p:nvPr/>
        </p:nvPicPr>
        <p:blipFill>
          <a:blip r:embed="rId5"/>
          <a:stretch>
            <a:fillRect/>
          </a:stretch>
        </p:blipFill>
        <p:spPr>
          <a:xfrm>
            <a:off x="7934625" y="4180637"/>
            <a:ext cx="2304488" cy="2304488"/>
          </a:xfrm>
          <a:prstGeom prst="rect">
            <a:avLst/>
          </a:prstGeom>
        </p:spPr>
      </p:pic>
    </p:spTree>
    <p:extLst>
      <p:ext uri="{BB962C8B-B14F-4D97-AF65-F5344CB8AC3E}">
        <p14:creationId xmlns:p14="http://schemas.microsoft.com/office/powerpoint/2010/main" val="279625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399"/>
            <a:ext cx="8229600" cy="1209675"/>
          </a:xfrm>
          <a:solidFill>
            <a:schemeClr val="accent1">
              <a:lumMod val="60000"/>
              <a:lumOff val="40000"/>
            </a:schemeClr>
          </a:solidFill>
        </p:spPr>
        <p:txBody>
          <a:bodyPr rtlCol="0">
            <a:normAutofit fontScale="90000"/>
          </a:bodyPr>
          <a:lstStyle/>
          <a:p>
            <a:pPr algn="ctr">
              <a:defRPr/>
            </a:pPr>
            <a:r>
              <a:rPr lang="en-US" sz="5400" b="1" u="sng" dirty="0">
                <a:latin typeface="Bradley Hand ITC" pitchFamily="66" charset="0"/>
              </a:rPr>
              <a:t/>
            </a:r>
            <a:br>
              <a:rPr lang="en-US" sz="5400" b="1" u="sng" dirty="0">
                <a:latin typeface="Bradley Hand ITC" pitchFamily="66" charset="0"/>
              </a:rPr>
            </a:br>
            <a:r>
              <a:rPr lang="en-US" sz="4900" b="1" dirty="0"/>
              <a:t>Integrative </a:t>
            </a:r>
            <a:r>
              <a:rPr lang="en-US" sz="4900" b="1" dirty="0" smtClean="0"/>
              <a:t>Learning: Impact On Field </a:t>
            </a:r>
            <a:r>
              <a:rPr lang="en-US" sz="4900" b="1" dirty="0"/>
              <a:t>Placement</a:t>
            </a:r>
            <a:r>
              <a:rPr lang="en-US" sz="4900" b="1" dirty="0">
                <a:latin typeface="Bradley Hand ITC" pitchFamily="66" charset="0"/>
              </a:rPr>
              <a:t/>
            </a:r>
            <a:br>
              <a:rPr lang="en-US" sz="4900" b="1" dirty="0">
                <a:latin typeface="Bradley Hand ITC" pitchFamily="66" charset="0"/>
              </a:rPr>
            </a:br>
            <a:endParaRPr lang="en-US" sz="4900" b="1" dirty="0">
              <a:latin typeface="Bradley Hand ITC" pitchFamily="66" charset="0"/>
            </a:endParaRPr>
          </a:p>
        </p:txBody>
      </p:sp>
      <p:sp>
        <p:nvSpPr>
          <p:cNvPr id="3" name="Content Placeholder 2"/>
          <p:cNvSpPr>
            <a:spLocks noGrp="1"/>
          </p:cNvSpPr>
          <p:nvPr>
            <p:ph idx="1"/>
          </p:nvPr>
        </p:nvSpPr>
        <p:spPr>
          <a:xfrm>
            <a:off x="1981200" y="1463675"/>
            <a:ext cx="8229600" cy="5257800"/>
          </a:xfrm>
          <a:solidFill>
            <a:srgbClr val="FFFFCC"/>
          </a:solidFill>
        </p:spPr>
        <p:txBody>
          <a:bodyPr rtlCol="0">
            <a:normAutofit/>
          </a:bodyPr>
          <a:lstStyle/>
          <a:p>
            <a:pPr marL="0" indent="0">
              <a:buNone/>
              <a:defRPr/>
            </a:pPr>
            <a:r>
              <a:rPr lang="en-US" sz="2600" dirty="0">
                <a:latin typeface="+mj-lt"/>
              </a:rPr>
              <a:t>Integrative learning will help </a:t>
            </a:r>
            <a:r>
              <a:rPr lang="en-US" sz="2600" dirty="0" smtClean="0">
                <a:latin typeface="+mj-lt"/>
              </a:rPr>
              <a:t>students </a:t>
            </a:r>
            <a:r>
              <a:rPr lang="en-US" sz="2600" dirty="0">
                <a:latin typeface="+mj-lt"/>
              </a:rPr>
              <a:t>identify…</a:t>
            </a:r>
            <a:br>
              <a:rPr lang="en-US" sz="2600" dirty="0">
                <a:latin typeface="+mj-lt"/>
              </a:rPr>
            </a:br>
            <a:endParaRPr lang="en-US" sz="2600" dirty="0">
              <a:latin typeface="+mj-lt"/>
            </a:endParaRPr>
          </a:p>
          <a:p>
            <a:pPr lvl="1">
              <a:defRPr/>
            </a:pPr>
            <a:r>
              <a:rPr lang="en-US" sz="2600" dirty="0">
                <a:latin typeface="+mj-lt"/>
              </a:rPr>
              <a:t>O</a:t>
            </a:r>
            <a:r>
              <a:rPr lang="en-US" sz="2600" dirty="0" smtClean="0">
                <a:latin typeface="+mj-lt"/>
              </a:rPr>
              <a:t>verall </a:t>
            </a:r>
            <a:r>
              <a:rPr lang="en-US" sz="2600" dirty="0">
                <a:latin typeface="+mj-lt"/>
              </a:rPr>
              <a:t>goals and how these are related to </a:t>
            </a:r>
            <a:r>
              <a:rPr lang="en-US" sz="2600" dirty="0" smtClean="0">
                <a:latin typeface="+mj-lt"/>
              </a:rPr>
              <a:t>social </a:t>
            </a:r>
            <a:r>
              <a:rPr lang="en-US" sz="2600" dirty="0">
                <a:latin typeface="+mj-lt"/>
              </a:rPr>
              <a:t>work as a </a:t>
            </a:r>
            <a:r>
              <a:rPr lang="en-US" sz="2600" dirty="0" smtClean="0">
                <a:latin typeface="+mj-lt"/>
              </a:rPr>
              <a:t>career goal.</a:t>
            </a:r>
            <a:r>
              <a:rPr lang="en-US" sz="2600" dirty="0">
                <a:latin typeface="+mj-lt"/>
              </a:rPr>
              <a:t/>
            </a:r>
            <a:br>
              <a:rPr lang="en-US" sz="2600" dirty="0">
                <a:latin typeface="+mj-lt"/>
              </a:rPr>
            </a:br>
            <a:endParaRPr lang="en-US" sz="1900" dirty="0">
              <a:latin typeface="+mj-lt"/>
            </a:endParaRPr>
          </a:p>
          <a:p>
            <a:pPr lvl="1">
              <a:defRPr/>
            </a:pPr>
            <a:r>
              <a:rPr lang="en-US" sz="2600" dirty="0">
                <a:latin typeface="+mj-lt"/>
              </a:rPr>
              <a:t>V</a:t>
            </a:r>
            <a:r>
              <a:rPr lang="en-US" sz="2600" dirty="0" smtClean="0">
                <a:latin typeface="+mj-lt"/>
              </a:rPr>
              <a:t>alues </a:t>
            </a:r>
            <a:r>
              <a:rPr lang="en-US" sz="2600" dirty="0">
                <a:latin typeface="+mj-lt"/>
              </a:rPr>
              <a:t>and the influence of these on </a:t>
            </a:r>
            <a:r>
              <a:rPr lang="en-US" sz="2600" dirty="0" smtClean="0">
                <a:latin typeface="+mj-lt"/>
              </a:rPr>
              <a:t>social </a:t>
            </a:r>
            <a:r>
              <a:rPr lang="en-US" sz="2600" dirty="0">
                <a:latin typeface="+mj-lt"/>
              </a:rPr>
              <a:t>work </a:t>
            </a:r>
            <a:r>
              <a:rPr lang="en-US" sz="2600" dirty="0" smtClean="0">
                <a:latin typeface="+mj-lt"/>
              </a:rPr>
              <a:t>as a career </a:t>
            </a:r>
            <a:r>
              <a:rPr lang="en-US" sz="2600" dirty="0">
                <a:latin typeface="+mj-lt"/>
              </a:rPr>
              <a:t>choice.</a:t>
            </a:r>
            <a:br>
              <a:rPr lang="en-US" sz="2600" dirty="0">
                <a:latin typeface="+mj-lt"/>
              </a:rPr>
            </a:br>
            <a:endParaRPr lang="en-US" sz="1800" dirty="0">
              <a:latin typeface="+mj-lt"/>
            </a:endParaRPr>
          </a:p>
          <a:p>
            <a:pPr lvl="1">
              <a:defRPr/>
            </a:pPr>
            <a:r>
              <a:rPr lang="en-US" sz="2600" dirty="0">
                <a:latin typeface="+mj-lt"/>
              </a:rPr>
              <a:t>How to identify classroom knowledge that can be transferred to the field and vice versa = share </a:t>
            </a:r>
            <a:r>
              <a:rPr lang="en-US" sz="2600" dirty="0" smtClean="0">
                <a:latin typeface="+mj-lt"/>
              </a:rPr>
              <a:t>classroom </a:t>
            </a:r>
            <a:r>
              <a:rPr lang="en-US" sz="2600" dirty="0">
                <a:latin typeface="+mj-lt"/>
              </a:rPr>
              <a:t>syllabi with </a:t>
            </a:r>
            <a:r>
              <a:rPr lang="en-US" sz="2600" dirty="0" smtClean="0">
                <a:latin typeface="+mj-lt"/>
              </a:rPr>
              <a:t>the </a:t>
            </a:r>
            <a:r>
              <a:rPr lang="en-US" sz="2600" dirty="0">
                <a:latin typeface="+mj-lt"/>
              </a:rPr>
              <a:t>field instructor!</a:t>
            </a: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95799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990600"/>
          </a:xfrm>
          <a:solidFill>
            <a:schemeClr val="accent1">
              <a:lumMod val="60000"/>
              <a:lumOff val="40000"/>
            </a:schemeClr>
          </a:solidFill>
          <a:ln>
            <a:solidFill>
              <a:srgbClr val="002060"/>
            </a:solidFill>
          </a:ln>
        </p:spPr>
        <p:txBody>
          <a:bodyPr>
            <a:normAutofit/>
          </a:bodyPr>
          <a:lstStyle/>
          <a:p>
            <a:pPr algn="ctr"/>
            <a:r>
              <a:rPr lang="en-US" sz="4000" b="1" dirty="0">
                <a:hlinkClick r:id="rId3"/>
              </a:rPr>
              <a:t>SEELIOS e-Portfolio</a:t>
            </a:r>
            <a:r>
              <a:rPr lang="en-US" sz="4000" b="1" dirty="0"/>
              <a:t/>
            </a:r>
            <a:br>
              <a:rPr lang="en-US" sz="4000" b="1" dirty="0"/>
            </a:br>
            <a:endParaRPr lang="en-US" sz="2400" b="1" dirty="0"/>
          </a:p>
        </p:txBody>
      </p:sp>
      <p:sp>
        <p:nvSpPr>
          <p:cNvPr id="3" name="Content Placeholder 2"/>
          <p:cNvSpPr>
            <a:spLocks noGrp="1"/>
          </p:cNvSpPr>
          <p:nvPr>
            <p:ph idx="1"/>
          </p:nvPr>
        </p:nvSpPr>
        <p:spPr>
          <a:xfrm>
            <a:off x="1752600" y="1447800"/>
            <a:ext cx="8686800" cy="5257800"/>
          </a:xfrm>
          <a:solidFill>
            <a:srgbClr val="FFFFCC"/>
          </a:solidFill>
          <a:ln>
            <a:solidFill>
              <a:srgbClr val="002060"/>
            </a:solidFill>
          </a:ln>
        </p:spPr>
        <p:txBody>
          <a:bodyPr>
            <a:normAutofit/>
          </a:bodyPr>
          <a:lstStyle/>
          <a:p>
            <a:pPr marL="342900" lvl="2" indent="-342900"/>
            <a:r>
              <a:rPr lang="en-US" sz="2600" dirty="0">
                <a:solidFill>
                  <a:prstClr val="black"/>
                </a:solidFill>
              </a:rPr>
              <a:t>What is an e-Portfolio</a:t>
            </a:r>
            <a:r>
              <a:rPr lang="en-US" dirty="0" smtClean="0">
                <a:solidFill>
                  <a:prstClr val="black"/>
                </a:solidFill>
              </a:rPr>
              <a:t>???</a:t>
            </a:r>
          </a:p>
          <a:p>
            <a:pPr marL="800100" lvl="3" indent="-342900">
              <a:buFont typeface="Courier New" panose="02070309020205020404" pitchFamily="49" charset="0"/>
              <a:buChar char="o"/>
            </a:pPr>
            <a:r>
              <a:rPr lang="en-US" sz="2400" dirty="0"/>
              <a:t>The electronic portfolio is a collection of a students' work.</a:t>
            </a:r>
          </a:p>
          <a:p>
            <a:pPr marL="800100" lvl="3" indent="-342900">
              <a:buFont typeface="Courier New" panose="02070309020205020404" pitchFamily="49" charset="0"/>
              <a:buChar char="o"/>
            </a:pPr>
            <a:r>
              <a:rPr lang="en-US" sz="2400" dirty="0"/>
              <a:t>Advances learning by providing a way to organize, archive, and display work.</a:t>
            </a:r>
          </a:p>
          <a:p>
            <a:pPr marL="800100" lvl="3" indent="-342900">
              <a:buFont typeface="Courier New" panose="02070309020205020404" pitchFamily="49" charset="0"/>
              <a:buChar char="o"/>
            </a:pPr>
            <a:r>
              <a:rPr lang="en-US" sz="2400" dirty="0"/>
              <a:t>Demonstrates the user's abilities and platforms for self-expression.</a:t>
            </a:r>
          </a:p>
          <a:p>
            <a:pPr marL="800100" lvl="3" indent="-342900">
              <a:buFont typeface="Courier New" panose="02070309020205020404" pitchFamily="49" charset="0"/>
              <a:buChar char="o"/>
            </a:pPr>
            <a:r>
              <a:rPr lang="en-US" sz="2400" dirty="0"/>
              <a:t>A learning record that provides actual evidence of achievement.</a:t>
            </a:r>
          </a:p>
          <a:p>
            <a:pPr marL="800100" lvl="3" indent="-342900">
              <a:buFont typeface="Courier New" panose="02070309020205020404" pitchFamily="49" charset="0"/>
              <a:buChar char="o"/>
            </a:pPr>
            <a:r>
              <a:rPr lang="en-US" sz="2400" dirty="0"/>
              <a:t>Can be maintained dynamically over time.</a:t>
            </a:r>
            <a:br>
              <a:rPr lang="en-US" sz="2400" dirty="0"/>
            </a:br>
            <a:endParaRPr lang="en-US" sz="2400" dirty="0"/>
          </a:p>
          <a:p>
            <a:pPr marL="342900" lvl="2" indent="-342900"/>
            <a:r>
              <a:rPr lang="en-US" sz="2200" dirty="0" smtClean="0"/>
              <a:t>To learn more about creating an e-Portfolio, view the module </a:t>
            </a:r>
            <a:r>
              <a:rPr lang="en-US" sz="2200" dirty="0" smtClean="0">
                <a:hlinkClick r:id="rId4"/>
              </a:rPr>
              <a:t>“Putting your Portfolio Together”</a:t>
            </a:r>
            <a:r>
              <a:rPr lang="en-US" sz="2200" dirty="0" smtClean="0"/>
              <a:t> </a:t>
            </a:r>
            <a:r>
              <a:rPr lang="en-US" sz="2200" dirty="0" smtClean="0">
                <a:solidFill>
                  <a:prstClr val="black"/>
                </a:solidFill>
              </a:rPr>
              <a:t>and contact </a:t>
            </a:r>
            <a:r>
              <a:rPr lang="en-US" sz="2200" dirty="0" smtClean="0">
                <a:solidFill>
                  <a:prstClr val="black"/>
                </a:solidFill>
                <a:hlinkClick r:id="rId5"/>
              </a:rPr>
              <a:t>ssw.portfolios@umich.edu</a:t>
            </a:r>
            <a:r>
              <a:rPr lang="en-US" sz="2200" dirty="0" smtClean="0">
                <a:solidFill>
                  <a:prstClr val="black"/>
                </a:solidFill>
              </a:rPr>
              <a:t> to get started.</a:t>
            </a:r>
            <a:r>
              <a:rPr lang="en-US" dirty="0" smtClean="0"/>
              <a:t/>
            </a:r>
            <a:br>
              <a:rPr lang="en-US" dirty="0" smtClean="0"/>
            </a:br>
            <a:endParaRPr lang="en-US" dirty="0" smtClean="0"/>
          </a:p>
          <a:p>
            <a:pPr marL="0" lvl="2" indent="0">
              <a:buNone/>
            </a:pPr>
            <a:endParaRPr lang="en-US" sz="1800" dirty="0">
              <a:solidFill>
                <a:prstClr val="black"/>
              </a:solidFill>
            </a:endParaRPr>
          </a:p>
          <a:p>
            <a:pPr marL="0" indent="0">
              <a:buNone/>
              <a:defRPr/>
            </a:pPr>
            <a:endParaRPr lang="en-US" sz="1800" dirty="0">
              <a:solidFill>
                <a:prstClr val="black"/>
              </a:solidFill>
            </a:endParaRPr>
          </a:p>
          <a:p>
            <a:pPr marL="0" indent="0">
              <a:buNone/>
              <a:defRPr/>
            </a:pPr>
            <a:endParaRPr lang="en-US" sz="2400" dirty="0">
              <a:solidFill>
                <a:prstClr val="black"/>
              </a:solidFill>
            </a:endParaRPr>
          </a:p>
          <a:p>
            <a:pPr marL="0" indent="0">
              <a:buNone/>
              <a:defRPr/>
            </a:pPr>
            <a:endParaRPr lang="en-US" sz="2400" dirty="0">
              <a:solidFill>
                <a:prstClr val="black"/>
              </a:solidFill>
            </a:endParaRPr>
          </a:p>
          <a:p>
            <a:pPr marL="0" indent="0">
              <a:buNone/>
              <a:defRPr/>
            </a:pPr>
            <a:endParaRPr lang="en-US" sz="8800" dirty="0">
              <a:solidFill>
                <a:prstClr val="black"/>
              </a:solidFill>
            </a:endParaRPr>
          </a:p>
          <a:p>
            <a:pPr marL="0" indent="0">
              <a:buNone/>
              <a:defRPr/>
            </a:pPr>
            <a:endParaRPr lang="en-US" sz="8800" dirty="0">
              <a:solidFill>
                <a:prstClr val="black"/>
              </a:solidFill>
            </a:endParaRPr>
          </a:p>
          <a:p>
            <a:pPr marL="0" lvl="2" indent="0">
              <a:buNone/>
            </a:pPr>
            <a:endParaRPr lang="en-US" sz="7600" dirty="0"/>
          </a:p>
          <a:p>
            <a:pPr marL="0" lvl="2" indent="0">
              <a:buNone/>
            </a:pPr>
            <a:endParaRPr lang="en-US" sz="7600" dirty="0"/>
          </a:p>
          <a:p>
            <a:pPr marL="0" lvl="2" indent="0">
              <a:buNone/>
            </a:pPr>
            <a:endParaRPr lang="en-US" sz="7600" dirty="0"/>
          </a:p>
          <a:p>
            <a:pPr marL="914400" lvl="2" indent="0">
              <a:buNone/>
            </a:pPr>
            <a:endParaRPr lang="en-US" sz="7200" dirty="0"/>
          </a:p>
          <a:p>
            <a:pPr marL="0" indent="0">
              <a:buNone/>
            </a:pPr>
            <a:endParaRPr lang="en-US" sz="7200" dirty="0"/>
          </a:p>
          <a:p>
            <a:endParaRPr lang="en-US" sz="5500" dirty="0"/>
          </a:p>
          <a:p>
            <a:pPr marL="457200" lvl="1" indent="0">
              <a:buNone/>
            </a:pPr>
            <a:endParaRPr lang="en-US" sz="5000" dirty="0"/>
          </a:p>
          <a:p>
            <a:pPr marL="457200" lvl="1" indent="0">
              <a:buNone/>
            </a:pPr>
            <a:endParaRPr lang="en-US" sz="5500" b="1" dirty="0"/>
          </a:p>
          <a:p>
            <a:pPr lvl="3"/>
            <a:endParaRPr lang="en-US" sz="5500" b="1" dirty="0"/>
          </a:p>
          <a:p>
            <a:pPr lvl="1">
              <a:buNone/>
            </a:pPr>
            <a:endParaRPr lang="en-US" sz="5500" b="1" dirty="0"/>
          </a:p>
          <a:p>
            <a:pPr>
              <a:buNone/>
            </a:pPr>
            <a:endParaRPr lang="en-US" b="1" dirty="0" smtClean="0"/>
          </a:p>
          <a:p>
            <a:endParaRPr lang="en-US" b="1" dirty="0" smtClean="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584622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691118" y="116958"/>
            <a:ext cx="11100390" cy="787917"/>
          </a:xfrm>
          <a:solidFill>
            <a:schemeClr val="accent1">
              <a:lumMod val="60000"/>
              <a:lumOff val="40000"/>
            </a:schemeClr>
          </a:solidFill>
          <a:ln>
            <a:solidFill>
              <a:srgbClr val="002060"/>
            </a:solidFill>
          </a:ln>
        </p:spPr>
        <p:txBody>
          <a:bodyPr>
            <a:normAutofit fontScale="90000"/>
          </a:bodyPr>
          <a:lstStyle/>
          <a:p>
            <a:pPr algn="ctr"/>
            <a:r>
              <a:rPr lang="en-US" sz="4000" b="1" dirty="0"/>
              <a:t/>
            </a:r>
            <a:br>
              <a:rPr lang="en-US" sz="4000" b="1" dirty="0"/>
            </a:br>
            <a:r>
              <a:rPr lang="en-US" sz="4900" b="1" dirty="0" smtClean="0"/>
              <a:t>Agenda</a:t>
            </a:r>
            <a:r>
              <a:rPr lang="en-US" sz="4900" b="1" dirty="0"/>
              <a:t>: Getting Off to a Good Start</a:t>
            </a:r>
            <a:r>
              <a:rPr lang="en-US" sz="3600" b="1" dirty="0"/>
              <a:t/>
            </a:r>
            <a:br>
              <a:rPr lang="en-US" sz="3600" b="1" dirty="0"/>
            </a:br>
            <a:r>
              <a:rPr lang="en-US" sz="2700" b="1" i="1" dirty="0"/>
              <a:t/>
            </a:r>
            <a:br>
              <a:rPr lang="en-US" sz="2700" b="1" i="1" dirty="0"/>
            </a:br>
            <a:endParaRPr lang="en-US" sz="2700" b="1" dirty="0"/>
          </a:p>
        </p:txBody>
      </p:sp>
      <p:sp>
        <p:nvSpPr>
          <p:cNvPr id="3075" name="Content Placeholder 2"/>
          <p:cNvSpPr>
            <a:spLocks noGrp="1"/>
          </p:cNvSpPr>
          <p:nvPr>
            <p:ph idx="1"/>
          </p:nvPr>
        </p:nvSpPr>
        <p:spPr>
          <a:xfrm>
            <a:off x="576817" y="1057941"/>
            <a:ext cx="11100391" cy="5438110"/>
          </a:xfrm>
          <a:solidFill>
            <a:srgbClr val="FFFFCC"/>
          </a:solidFill>
          <a:ln>
            <a:solidFill>
              <a:srgbClr val="002060"/>
            </a:solidFill>
          </a:ln>
        </p:spPr>
        <p:txBody>
          <a:bodyPr>
            <a:noAutofit/>
          </a:bodyPr>
          <a:lstStyle/>
          <a:p>
            <a:pPr marL="342900" lvl="1" indent="-342900">
              <a:lnSpc>
                <a:spcPct val="150000"/>
              </a:lnSpc>
              <a:spcBef>
                <a:spcPts val="1000"/>
              </a:spcBef>
              <a:buFont typeface="Arial" panose="020B0604020202020204" pitchFamily="34" charset="0"/>
              <a:buChar char="•"/>
            </a:pPr>
            <a:r>
              <a:rPr lang="en-US" sz="2000" dirty="0">
                <a:effectLst>
                  <a:outerShdw blurRad="38100" dist="38100" dir="2700000" algn="tl">
                    <a:srgbClr val="000000">
                      <a:alpha val="43137"/>
                    </a:srgbClr>
                  </a:outerShdw>
                </a:effectLst>
              </a:rPr>
              <a:t>Introductions and </a:t>
            </a:r>
            <a:r>
              <a:rPr lang="en-US" sz="2000" dirty="0" smtClean="0">
                <a:effectLst>
                  <a:outerShdw blurRad="38100" dist="38100" dir="2700000" algn="tl">
                    <a:srgbClr val="000000">
                      <a:alpha val="43137"/>
                    </a:srgbClr>
                  </a:outerShdw>
                </a:effectLst>
              </a:rPr>
              <a:t>Review of Materials</a:t>
            </a:r>
          </a:p>
          <a:p>
            <a:pPr>
              <a:lnSpc>
                <a:spcPct val="150000"/>
              </a:lnSpc>
              <a:spcBef>
                <a:spcPts val="1000"/>
              </a:spcBef>
            </a:pPr>
            <a:r>
              <a:rPr lang="en-US" sz="2000" dirty="0" smtClean="0">
                <a:effectLst>
                  <a:outerShdw blurRad="38100" dist="38100" dir="2700000" algn="tl">
                    <a:srgbClr val="000000">
                      <a:alpha val="43137"/>
                    </a:srgbClr>
                  </a:outerShdw>
                </a:effectLst>
              </a:rPr>
              <a:t>  SW691 Field Instruction Syllabus Review</a:t>
            </a:r>
          </a:p>
          <a:p>
            <a:pPr marL="400050" lvl="2" indent="0">
              <a:lnSpc>
                <a:spcPct val="150000"/>
              </a:lnSpc>
              <a:spcBef>
                <a:spcPts val="1000"/>
              </a:spcBef>
              <a:buNone/>
            </a:pPr>
            <a:r>
              <a:rPr lang="en-US" i="1" dirty="0" smtClean="0">
                <a:solidFill>
                  <a:prstClr val="black"/>
                </a:solidFill>
                <a:effectLst>
                  <a:outerShdw blurRad="38100" dist="38100" dir="2700000" algn="tl">
                    <a:srgbClr val="000000">
                      <a:alpha val="43137"/>
                    </a:srgbClr>
                  </a:outerShdw>
                </a:effectLst>
              </a:rPr>
              <a:t>Canvas, Assignments, </a:t>
            </a:r>
            <a:r>
              <a:rPr lang="en-US" i="1" dirty="0">
                <a:solidFill>
                  <a:prstClr val="black"/>
                </a:solidFill>
                <a:effectLst>
                  <a:outerShdw blurRad="38100" dist="38100" dir="2700000" algn="tl">
                    <a:srgbClr val="000000">
                      <a:alpha val="43137"/>
                    </a:srgbClr>
                  </a:outerShdw>
                </a:effectLst>
              </a:rPr>
              <a:t>Supervision </a:t>
            </a:r>
            <a:r>
              <a:rPr lang="en-US" i="1" dirty="0" smtClean="0">
                <a:solidFill>
                  <a:prstClr val="black"/>
                </a:solidFill>
                <a:effectLst>
                  <a:outerShdw blurRad="38100" dist="38100" dir="2700000" algn="tl">
                    <a:srgbClr val="000000">
                      <a:alpha val="43137"/>
                    </a:srgbClr>
                  </a:outerShdw>
                </a:effectLst>
              </a:rPr>
              <a:t>Agenda, Online Educational Agreement, </a:t>
            </a:r>
            <a:r>
              <a:rPr lang="en-US" i="1" dirty="0">
                <a:solidFill>
                  <a:prstClr val="black"/>
                </a:solidFill>
                <a:effectLst>
                  <a:outerShdw blurRad="38100" dist="38100" dir="2700000" algn="tl">
                    <a:srgbClr val="000000">
                      <a:alpha val="43137"/>
                    </a:srgbClr>
                  </a:outerShdw>
                </a:effectLst>
              </a:rPr>
              <a:t>End of Term </a:t>
            </a:r>
            <a:r>
              <a:rPr lang="en-US" i="1" dirty="0" smtClean="0">
                <a:solidFill>
                  <a:prstClr val="black"/>
                </a:solidFill>
                <a:effectLst>
                  <a:outerShdw blurRad="38100" dist="38100" dir="2700000" algn="tl">
                    <a:srgbClr val="000000">
                      <a:alpha val="43137"/>
                    </a:srgbClr>
                  </a:outerShdw>
                </a:effectLst>
              </a:rPr>
              <a:t>Evaluation, Site Visit</a:t>
            </a:r>
          </a:p>
          <a:p>
            <a:pPr marL="342900" lvl="1" indent="-342900">
              <a:lnSpc>
                <a:spcPct val="150000"/>
              </a:lnSpc>
              <a:spcBef>
                <a:spcPts val="1000"/>
              </a:spcBef>
              <a:buFont typeface="Arial" panose="020B0604020202020204" pitchFamily="34" charset="0"/>
              <a:buChar char="•"/>
            </a:pPr>
            <a:r>
              <a:rPr lang="en-US" sz="2000" dirty="0" smtClean="0">
                <a:solidFill>
                  <a:prstClr val="black"/>
                </a:solidFill>
                <a:effectLst>
                  <a:outerShdw blurRad="38100" dist="38100" dir="2700000" algn="tl">
                    <a:srgbClr val="000000">
                      <a:alpha val="43137"/>
                    </a:srgbClr>
                  </a:outerShdw>
                </a:effectLst>
              </a:rPr>
              <a:t>The Importance of Integrative Learning </a:t>
            </a:r>
          </a:p>
          <a:p>
            <a:pPr lvl="0">
              <a:lnSpc>
                <a:spcPct val="150000"/>
              </a:lnSpc>
              <a:spcBef>
                <a:spcPts val="1000"/>
              </a:spcBef>
            </a:pPr>
            <a:r>
              <a:rPr lang="en-US" sz="2000" dirty="0" smtClean="0">
                <a:effectLst>
                  <a:outerShdw blurRad="38100" dist="38100" dir="2700000" algn="tl">
                    <a:srgbClr val="000000">
                      <a:alpha val="43137"/>
                    </a:srgbClr>
                  </a:outerShdw>
                </a:effectLst>
              </a:rPr>
              <a:t> Generative </a:t>
            </a:r>
            <a:r>
              <a:rPr lang="en-US" sz="2000" dirty="0">
                <a:effectLst>
                  <a:outerShdw blurRad="38100" dist="38100" dir="2700000" algn="tl">
                    <a:srgbClr val="000000">
                      <a:alpha val="43137"/>
                    </a:srgbClr>
                  </a:outerShdw>
                </a:effectLst>
              </a:rPr>
              <a:t>I</a:t>
            </a:r>
            <a:r>
              <a:rPr lang="en-US" sz="2000" dirty="0" smtClean="0">
                <a:effectLst>
                  <a:outerShdw blurRad="38100" dist="38100" dir="2700000" algn="tl">
                    <a:srgbClr val="000000">
                      <a:alpha val="43137"/>
                    </a:srgbClr>
                  </a:outerShdw>
                </a:effectLst>
              </a:rPr>
              <a:t>nterview and Triad Conversations</a:t>
            </a:r>
          </a:p>
          <a:p>
            <a:pPr>
              <a:lnSpc>
                <a:spcPct val="150000"/>
              </a:lnSpc>
              <a:spcBef>
                <a:spcPts val="1000"/>
              </a:spcBef>
            </a:pPr>
            <a:r>
              <a:rPr lang="en-US" sz="2000" dirty="0" smtClean="0">
                <a:effectLst>
                  <a:outerShdw blurRad="38100" dist="38100" dir="2700000" algn="tl">
                    <a:srgbClr val="000000">
                      <a:alpha val="43137"/>
                    </a:srgbClr>
                  </a:outerShdw>
                </a:effectLst>
              </a:rPr>
              <a:t> Self-Reflection: </a:t>
            </a:r>
            <a:r>
              <a:rPr lang="en-US" sz="2000" i="1" dirty="0" smtClean="0">
                <a:effectLst>
                  <a:outerShdw blurRad="38100" dist="38100" dir="2700000" algn="tl">
                    <a:srgbClr val="000000">
                      <a:alpha val="43137"/>
                    </a:srgbClr>
                  </a:outerShdw>
                </a:effectLst>
              </a:rPr>
              <a:t>WHAT? SO WHAT?  NOW WHAT?</a:t>
            </a:r>
          </a:p>
          <a:p>
            <a:pPr lvl="0">
              <a:lnSpc>
                <a:spcPct val="150000"/>
              </a:lnSpc>
              <a:spcBef>
                <a:spcPts val="1000"/>
              </a:spcBef>
            </a:pPr>
            <a:r>
              <a:rPr lang="en-US" sz="2000" dirty="0" smtClean="0">
                <a:solidFill>
                  <a:prstClr val="black"/>
                </a:solidFill>
                <a:effectLst>
                  <a:outerShdw blurRad="38100" dist="38100" dir="2700000" algn="tl">
                    <a:srgbClr val="000000">
                      <a:alpha val="43137"/>
                    </a:srgbClr>
                  </a:outerShdw>
                </a:effectLst>
              </a:rPr>
              <a:t>“</a:t>
            </a:r>
            <a:r>
              <a:rPr lang="en-US" sz="2000" dirty="0">
                <a:solidFill>
                  <a:prstClr val="black"/>
                </a:solidFill>
                <a:effectLst>
                  <a:outerShdw blurRad="38100" dist="38100" dir="2700000" algn="tl">
                    <a:srgbClr val="000000">
                      <a:alpha val="43137"/>
                    </a:srgbClr>
                  </a:outerShdw>
                </a:effectLst>
              </a:rPr>
              <a:t>To Do” </a:t>
            </a:r>
            <a:r>
              <a:rPr lang="en-US" sz="2000" dirty="0" smtClean="0">
                <a:solidFill>
                  <a:prstClr val="black"/>
                </a:solidFill>
                <a:effectLst>
                  <a:outerShdw blurRad="38100" dist="38100" dir="2700000" algn="tl">
                    <a:srgbClr val="000000">
                      <a:alpha val="43137"/>
                    </a:srgbClr>
                  </a:outerShdw>
                </a:effectLst>
              </a:rPr>
              <a:t>List</a:t>
            </a:r>
          </a:p>
          <a:p>
            <a:pPr lvl="0">
              <a:lnSpc>
                <a:spcPct val="150000"/>
              </a:lnSpc>
              <a:spcBef>
                <a:spcPts val="1000"/>
              </a:spcBef>
            </a:pPr>
            <a:r>
              <a:rPr lang="en-US" sz="2000" dirty="0" smtClean="0">
                <a:solidFill>
                  <a:prstClr val="black"/>
                </a:solidFill>
                <a:effectLst>
                  <a:outerShdw blurRad="38100" dist="38100" dir="2700000" algn="tl">
                    <a:srgbClr val="000000">
                      <a:alpha val="43137"/>
                    </a:srgbClr>
                  </a:outerShdw>
                </a:effectLst>
              </a:rPr>
              <a:t>Wrap-Up </a:t>
            </a:r>
            <a:endParaRPr lang="en-US" sz="2000" dirty="0">
              <a:solidFill>
                <a:prstClr val="black"/>
              </a:solidFill>
              <a:effectLst>
                <a:outerShdw blurRad="38100" dist="38100" dir="2700000" algn="tl">
                  <a:srgbClr val="000000">
                    <a:alpha val="43137"/>
                  </a:srgbClr>
                </a:outerShdw>
              </a:effectLst>
            </a:endParaRPr>
          </a:p>
          <a:p>
            <a:pPr marL="0" indent="0" eaLnBrk="1" hangingPunct="1">
              <a:buNone/>
            </a:pPr>
            <a:endParaRPr lang="en-US" sz="2800" dirty="0"/>
          </a:p>
        </p:txBody>
      </p:sp>
      <p:sp>
        <p:nvSpPr>
          <p:cNvPr id="3" name="Slide Number Placeholder 2"/>
          <p:cNvSpPr>
            <a:spLocks noGrp="1"/>
          </p:cNvSpPr>
          <p:nvPr>
            <p:ph type="sldNum" sz="quarter" idx="12"/>
          </p:nvPr>
        </p:nvSpPr>
        <p:spPr/>
        <p:txBody>
          <a:bodyPr/>
          <a:lstStyle/>
          <a:p>
            <a:fld id="{0637B4FF-A8C1-48A5-AD41-B7ADE63F0127}"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241447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90600"/>
          </a:xfrm>
          <a:solidFill>
            <a:schemeClr val="accent1">
              <a:lumMod val="60000"/>
              <a:lumOff val="40000"/>
            </a:schemeClr>
          </a:solidFill>
        </p:spPr>
        <p:txBody>
          <a:bodyPr rtlCol="0">
            <a:normAutofit fontScale="90000"/>
          </a:bodyPr>
          <a:lstStyle/>
          <a:p>
            <a:pPr algn="ctr">
              <a:defRPr/>
            </a:pPr>
            <a:r>
              <a:rPr lang="en-US" sz="5400" b="1" u="sng" dirty="0">
                <a:latin typeface="Bradley Hand ITC" pitchFamily="66" charset="0"/>
              </a:rPr>
              <a:t/>
            </a:r>
            <a:br>
              <a:rPr lang="en-US" sz="5400" b="1" u="sng" dirty="0">
                <a:latin typeface="Bradley Hand ITC" pitchFamily="66" charset="0"/>
              </a:rPr>
            </a:br>
            <a:r>
              <a:rPr lang="en-US" sz="4900" b="1" dirty="0"/>
              <a:t>What Is Generative Interviewing?</a:t>
            </a:r>
            <a:r>
              <a:rPr lang="en-US" sz="5400" b="1" dirty="0">
                <a:latin typeface="Bradley Hand ITC" pitchFamily="66" charset="0"/>
              </a:rPr>
              <a:t/>
            </a:r>
            <a:br>
              <a:rPr lang="en-US" sz="5400" b="1" dirty="0">
                <a:latin typeface="Bradley Hand ITC" pitchFamily="66" charset="0"/>
              </a:rPr>
            </a:br>
            <a:endParaRPr lang="en-US" sz="5400" b="1" dirty="0">
              <a:latin typeface="Bradley Hand ITC" pitchFamily="66" charset="0"/>
            </a:endParaRPr>
          </a:p>
        </p:txBody>
      </p:sp>
      <p:sp>
        <p:nvSpPr>
          <p:cNvPr id="3" name="Content Placeholder 2"/>
          <p:cNvSpPr>
            <a:spLocks noGrp="1"/>
          </p:cNvSpPr>
          <p:nvPr>
            <p:ph idx="1"/>
          </p:nvPr>
        </p:nvSpPr>
        <p:spPr>
          <a:xfrm>
            <a:off x="1981200" y="1295400"/>
            <a:ext cx="8229600" cy="5334000"/>
          </a:xfrm>
          <a:solidFill>
            <a:srgbClr val="FFFFCC"/>
          </a:solidFill>
        </p:spPr>
        <p:txBody>
          <a:bodyPr rtlCol="0">
            <a:noAutofit/>
          </a:bodyPr>
          <a:lstStyle/>
          <a:p>
            <a:pPr marL="0" indent="0">
              <a:buNone/>
              <a:defRPr/>
            </a:pPr>
            <a:r>
              <a:rPr lang="en-US" sz="2800" dirty="0">
                <a:latin typeface="+mj-lt"/>
              </a:rPr>
              <a:t>Generative interviewing is a “hands on” model used for guided self-reflection:</a:t>
            </a:r>
          </a:p>
          <a:p>
            <a:pPr>
              <a:defRPr/>
            </a:pPr>
            <a:r>
              <a:rPr lang="en-US" sz="2800" dirty="0">
                <a:latin typeface="+mj-lt"/>
              </a:rPr>
              <a:t>Participants work in triads or dyads.</a:t>
            </a:r>
          </a:p>
          <a:p>
            <a:pPr marL="0" indent="0">
              <a:buNone/>
              <a:defRPr/>
            </a:pPr>
            <a:endParaRPr lang="en-US" sz="1800" dirty="0">
              <a:latin typeface="+mj-lt"/>
            </a:endParaRPr>
          </a:p>
          <a:p>
            <a:pPr>
              <a:defRPr/>
            </a:pPr>
            <a:r>
              <a:rPr lang="en-US" sz="2800" dirty="0">
                <a:latin typeface="+mj-lt"/>
              </a:rPr>
              <a:t>Participants take on specific roles during the interview.</a:t>
            </a:r>
          </a:p>
          <a:p>
            <a:pPr marL="0" indent="0">
              <a:buNone/>
              <a:defRPr/>
            </a:pPr>
            <a:endParaRPr lang="en-US" sz="1800" dirty="0">
              <a:latin typeface="+mj-lt"/>
            </a:endParaRPr>
          </a:p>
          <a:p>
            <a:pPr>
              <a:defRPr/>
            </a:pPr>
            <a:r>
              <a:rPr lang="en-US" sz="2800" dirty="0">
                <a:latin typeface="+mj-lt"/>
              </a:rPr>
              <a:t>Topics are focused and specific questions are asked.</a:t>
            </a:r>
          </a:p>
          <a:p>
            <a:pPr marL="0" indent="0">
              <a:buNone/>
              <a:defRPr/>
            </a:pPr>
            <a:endParaRPr lang="en-US" sz="1800" dirty="0">
              <a:latin typeface="+mj-lt"/>
            </a:endParaRPr>
          </a:p>
          <a:p>
            <a:pPr>
              <a:defRPr/>
            </a:pPr>
            <a:r>
              <a:rPr lang="en-US" sz="2800" dirty="0">
                <a:latin typeface="+mj-lt"/>
              </a:rPr>
              <a:t>“Appreciative Inquiry” techniques are used which is an asset-based or strengths-based approach.</a:t>
            </a: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992173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458200" cy="800100"/>
          </a:xfrm>
          <a:solidFill>
            <a:schemeClr val="accent1">
              <a:lumMod val="60000"/>
              <a:lumOff val="40000"/>
            </a:schemeClr>
          </a:solidFill>
        </p:spPr>
        <p:txBody>
          <a:bodyPr rtlCol="0">
            <a:normAutofit fontScale="90000"/>
          </a:bodyPr>
          <a:lstStyle/>
          <a:p>
            <a:pPr algn="ctr">
              <a:defRPr/>
            </a:pPr>
            <a:r>
              <a:rPr lang="en-US" sz="5400" b="1" u="sng" dirty="0">
                <a:latin typeface="Bradley Hand ITC" pitchFamily="66" charset="0"/>
              </a:rPr>
              <a:t/>
            </a:r>
            <a:br>
              <a:rPr lang="en-US" sz="5400" b="1" u="sng" dirty="0">
                <a:latin typeface="Bradley Hand ITC" pitchFamily="66" charset="0"/>
              </a:rPr>
            </a:br>
            <a:r>
              <a:rPr lang="en-US" sz="4900" b="1" dirty="0"/>
              <a:t>Generative Interviewing Roles </a:t>
            </a:r>
            <a:r>
              <a:rPr lang="en-US" sz="5400" b="1" dirty="0">
                <a:latin typeface="Bradley Hand ITC" pitchFamily="66" charset="0"/>
              </a:rPr>
              <a:t/>
            </a:r>
            <a:br>
              <a:rPr lang="en-US" sz="5400" b="1" dirty="0">
                <a:latin typeface="Bradley Hand ITC" pitchFamily="66" charset="0"/>
              </a:rPr>
            </a:br>
            <a:endParaRPr lang="en-US" sz="5400" b="1" dirty="0">
              <a:latin typeface="Bradley Hand ITC" pitchFamily="66" charset="0"/>
            </a:endParaRPr>
          </a:p>
        </p:txBody>
      </p:sp>
      <p:sp>
        <p:nvSpPr>
          <p:cNvPr id="3" name="Content Placeholder 2"/>
          <p:cNvSpPr>
            <a:spLocks noGrp="1"/>
          </p:cNvSpPr>
          <p:nvPr>
            <p:ph idx="1"/>
          </p:nvPr>
        </p:nvSpPr>
        <p:spPr>
          <a:xfrm>
            <a:off x="1981200" y="1143000"/>
            <a:ext cx="8458200" cy="5181600"/>
          </a:xfrm>
          <a:solidFill>
            <a:srgbClr val="FFFFCC"/>
          </a:solidFill>
        </p:spPr>
        <p:txBody>
          <a:bodyPr rtlCol="0">
            <a:normAutofit fontScale="25000" lnSpcReduction="20000"/>
          </a:bodyPr>
          <a:lstStyle/>
          <a:p>
            <a:pPr marL="0" indent="0">
              <a:buNone/>
              <a:defRPr/>
            </a:pPr>
            <a:r>
              <a:rPr lang="en-US" sz="9200" dirty="0"/>
              <a:t>You will have an opportunity to experience each of these roles.</a:t>
            </a:r>
          </a:p>
          <a:p>
            <a:pPr marL="0" indent="0">
              <a:buNone/>
              <a:defRPr/>
            </a:pPr>
            <a:endParaRPr lang="en-US" sz="8800" b="1" u="sng" dirty="0"/>
          </a:p>
          <a:p>
            <a:pPr>
              <a:defRPr/>
            </a:pPr>
            <a:r>
              <a:rPr lang="en-US" sz="9200" b="1" u="sng" dirty="0"/>
              <a:t>“Interviewee” Role</a:t>
            </a:r>
            <a:r>
              <a:rPr lang="en-US" sz="9200" dirty="0"/>
              <a:t>: Tell your “story” in response to the questions provided which are designed to prepare you to start your field placement and begin your professional journey of self-reflection.</a:t>
            </a:r>
          </a:p>
          <a:p>
            <a:pPr>
              <a:buNone/>
              <a:defRPr/>
            </a:pPr>
            <a:endParaRPr lang="en-US" sz="9200" dirty="0"/>
          </a:p>
          <a:p>
            <a:pPr>
              <a:defRPr/>
            </a:pPr>
            <a:r>
              <a:rPr lang="en-US" sz="9200" b="1" u="sng" dirty="0"/>
              <a:t>“Interviewer” Role</a:t>
            </a:r>
            <a:r>
              <a:rPr lang="en-US" sz="9200" dirty="0"/>
              <a:t>: Asks the interviewee questions (see Question Sheet in packet) and encourages depth and elaboration in the answers during the interview.</a:t>
            </a:r>
          </a:p>
          <a:p>
            <a:pPr marL="0" indent="0">
              <a:buNone/>
              <a:defRPr/>
            </a:pPr>
            <a:endParaRPr lang="en-US" sz="9200" dirty="0"/>
          </a:p>
          <a:p>
            <a:pPr>
              <a:defRPr/>
            </a:pPr>
            <a:r>
              <a:rPr lang="en-US" sz="9200" b="1" u="sng" dirty="0"/>
              <a:t>“Recorder” Role:</a:t>
            </a:r>
            <a:r>
              <a:rPr lang="en-US" sz="9200" dirty="0"/>
              <a:t> Listens to the exchange of the above pair, takes good notes on the Question Sheet, DOES NOT TALK—ONLY LISTENS for underlying values, philosophies, approaches, skills, strengths, etc. Write clearly and give the sheet to interviewee at end of each interview.</a:t>
            </a:r>
          </a:p>
          <a:p>
            <a:pPr>
              <a:buNone/>
              <a:defRPr/>
            </a:pPr>
            <a:endParaRPr lang="en-US" sz="9200" b="1" dirty="0">
              <a:latin typeface="+mj-lt"/>
            </a:endParaRP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245657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382000" cy="990600"/>
          </a:xfrm>
          <a:solidFill>
            <a:schemeClr val="accent1">
              <a:lumMod val="60000"/>
              <a:lumOff val="40000"/>
            </a:schemeClr>
          </a:solidFill>
        </p:spPr>
        <p:txBody>
          <a:bodyPr rtlCol="0">
            <a:noAutofit/>
          </a:bodyPr>
          <a:lstStyle/>
          <a:p>
            <a:pPr algn="ctr">
              <a:defRPr/>
            </a:pPr>
            <a:r>
              <a:rPr lang="en-US" sz="2400" b="1" dirty="0"/>
              <a:t/>
            </a:r>
            <a:br>
              <a:rPr lang="en-US" sz="2400" b="1" dirty="0"/>
            </a:br>
            <a:r>
              <a:rPr lang="en-US" sz="3200" b="1" dirty="0"/>
              <a:t/>
            </a:r>
            <a:br>
              <a:rPr lang="en-US" sz="3200" b="1" dirty="0"/>
            </a:br>
            <a:r>
              <a:rPr lang="en-US" b="1" dirty="0"/>
              <a:t>Generative Interview Directions</a:t>
            </a:r>
            <a:r>
              <a:rPr lang="en-US" sz="2400" b="1" dirty="0">
                <a:solidFill>
                  <a:srgbClr val="FF0000"/>
                </a:solidFill>
              </a:rPr>
              <a:t/>
            </a:r>
            <a:br>
              <a:rPr lang="en-US" sz="2400" b="1" dirty="0">
                <a:solidFill>
                  <a:srgbClr val="FF0000"/>
                </a:solidFill>
              </a:rPr>
            </a:br>
            <a:r>
              <a:rPr lang="en-US" sz="2400" b="1" dirty="0">
                <a:solidFill>
                  <a:srgbClr val="7030A0"/>
                </a:solidFill>
              </a:rPr>
              <a:t/>
            </a:r>
            <a:br>
              <a:rPr lang="en-US" sz="2400" b="1" dirty="0">
                <a:solidFill>
                  <a:srgbClr val="7030A0"/>
                </a:solidFill>
              </a:rPr>
            </a:br>
            <a:endParaRPr lang="en-US" sz="2400" b="1" dirty="0">
              <a:solidFill>
                <a:srgbClr val="7030A0"/>
              </a:solidFill>
              <a:latin typeface="Bradley Hand ITC" pitchFamily="66" charset="0"/>
            </a:endParaRPr>
          </a:p>
        </p:txBody>
      </p:sp>
      <p:sp>
        <p:nvSpPr>
          <p:cNvPr id="3" name="Content Placeholder 2"/>
          <p:cNvSpPr>
            <a:spLocks noGrp="1"/>
          </p:cNvSpPr>
          <p:nvPr>
            <p:ph idx="1"/>
          </p:nvPr>
        </p:nvSpPr>
        <p:spPr>
          <a:xfrm>
            <a:off x="1981200" y="1371600"/>
            <a:ext cx="8458200" cy="5334000"/>
          </a:xfrm>
          <a:solidFill>
            <a:srgbClr val="FFFFCC"/>
          </a:solidFill>
        </p:spPr>
        <p:txBody>
          <a:bodyPr rtlCol="0">
            <a:normAutofit fontScale="92500" lnSpcReduction="20000"/>
          </a:bodyPr>
          <a:lstStyle/>
          <a:p>
            <a:pPr>
              <a:defRPr/>
            </a:pPr>
            <a:r>
              <a:rPr lang="en-US" sz="2500" dirty="0"/>
              <a:t>Break into triads and each member will assume one of the three roles: </a:t>
            </a:r>
            <a:r>
              <a:rPr lang="en-US" sz="2500" i="1" dirty="0"/>
              <a:t>interviewer, interviewee, and recorder </a:t>
            </a:r>
            <a:r>
              <a:rPr lang="en-US" sz="2500" dirty="0"/>
              <a:t>and then switch roles at the end of each interview.</a:t>
            </a:r>
          </a:p>
          <a:p>
            <a:pPr>
              <a:buNone/>
              <a:defRPr/>
            </a:pPr>
            <a:endParaRPr lang="en-US" sz="2500" u="sng" dirty="0"/>
          </a:p>
          <a:p>
            <a:pPr>
              <a:defRPr/>
            </a:pPr>
            <a:r>
              <a:rPr lang="en-US" sz="2500" dirty="0"/>
              <a:t>Each interview will be </a:t>
            </a:r>
            <a:r>
              <a:rPr lang="en-US" sz="2500" dirty="0" smtClean="0"/>
              <a:t>4 </a:t>
            </a:r>
            <a:r>
              <a:rPr lang="en-US" sz="2500" dirty="0"/>
              <a:t>minutes long. Use the Generative Interview Question sheet in your packet.</a:t>
            </a:r>
          </a:p>
          <a:p>
            <a:pPr>
              <a:defRPr/>
            </a:pPr>
            <a:endParaRPr lang="en-US" sz="2500" dirty="0"/>
          </a:p>
          <a:p>
            <a:pPr>
              <a:defRPr/>
            </a:pPr>
            <a:r>
              <a:rPr lang="en-US" sz="2500" dirty="0"/>
              <a:t>At the end of each round, the recorder will give the Question Sheet to the interviewee so that everyone will receive a feedback sheet about their interview when finished.</a:t>
            </a:r>
            <a:br>
              <a:rPr lang="en-US" sz="2500" dirty="0"/>
            </a:br>
            <a:endParaRPr lang="en-US" sz="2500" dirty="0"/>
          </a:p>
          <a:p>
            <a:pPr>
              <a:defRPr/>
            </a:pPr>
            <a:r>
              <a:rPr lang="en-US" sz="2500" dirty="0"/>
              <a:t>The facilitator will alert you at the end of each </a:t>
            </a:r>
            <a:r>
              <a:rPr lang="en-US" sz="2500" dirty="0" smtClean="0"/>
              <a:t>4 </a:t>
            </a:r>
            <a:r>
              <a:rPr lang="en-US" sz="2500" dirty="0"/>
              <a:t>minute interview.</a:t>
            </a:r>
          </a:p>
          <a:p>
            <a:pPr>
              <a:buNone/>
              <a:defRPr/>
            </a:pPr>
            <a:endParaRPr lang="en-US" sz="2500" dirty="0"/>
          </a:p>
          <a:p>
            <a:pPr marL="0" indent="0" algn="ctr">
              <a:buNone/>
              <a:defRPr/>
            </a:pPr>
            <a:r>
              <a:rPr lang="en-US" sz="2500" b="1" i="1" dirty="0">
                <a:solidFill>
                  <a:schemeClr val="tx2">
                    <a:lumMod val="75000"/>
                  </a:schemeClr>
                </a:solidFill>
              </a:rPr>
              <a:t>Learning to be self-reflective is a skill that </a:t>
            </a:r>
            <a:r>
              <a:rPr lang="en-US" sz="2500" b="1" i="1" dirty="0" smtClean="0">
                <a:solidFill>
                  <a:schemeClr val="tx2">
                    <a:lumMod val="75000"/>
                  </a:schemeClr>
                </a:solidFill>
              </a:rPr>
              <a:t>will be used </a:t>
            </a:r>
            <a:r>
              <a:rPr lang="en-US" sz="2500" b="1" i="1" dirty="0">
                <a:solidFill>
                  <a:schemeClr val="tx2">
                    <a:lumMod val="75000"/>
                  </a:schemeClr>
                </a:solidFill>
              </a:rPr>
              <a:t>in field-based supervision with </a:t>
            </a:r>
            <a:r>
              <a:rPr lang="en-US" sz="2500" b="1" i="1" dirty="0" smtClean="0">
                <a:solidFill>
                  <a:schemeClr val="tx2">
                    <a:lumMod val="75000"/>
                  </a:schemeClr>
                </a:solidFill>
              </a:rPr>
              <a:t>the </a:t>
            </a:r>
            <a:r>
              <a:rPr lang="en-US" sz="2500" b="1" i="1" dirty="0">
                <a:solidFill>
                  <a:schemeClr val="tx2">
                    <a:lumMod val="75000"/>
                  </a:schemeClr>
                </a:solidFill>
              </a:rPr>
              <a:t>field instructor and throughout </a:t>
            </a:r>
            <a:r>
              <a:rPr lang="en-US" sz="2500" b="1" i="1" dirty="0" smtClean="0">
                <a:solidFill>
                  <a:schemeClr val="tx2">
                    <a:lumMod val="75000"/>
                  </a:schemeClr>
                </a:solidFill>
              </a:rPr>
              <a:t>your social </a:t>
            </a:r>
            <a:r>
              <a:rPr lang="en-US" sz="2500" b="1" i="1" dirty="0">
                <a:solidFill>
                  <a:schemeClr val="tx2">
                    <a:lumMod val="75000"/>
                  </a:schemeClr>
                </a:solidFill>
              </a:rPr>
              <a:t>work </a:t>
            </a:r>
            <a:r>
              <a:rPr lang="en-US" sz="2500" b="1" i="1" dirty="0" smtClean="0">
                <a:solidFill>
                  <a:schemeClr val="tx2">
                    <a:lumMod val="75000"/>
                  </a:schemeClr>
                </a:solidFill>
              </a:rPr>
              <a:t>career.</a:t>
            </a:r>
            <a:endParaRPr lang="en-US" sz="2500" b="1" i="1" dirty="0">
              <a:solidFill>
                <a:schemeClr val="tx2">
                  <a:lumMod val="75000"/>
                </a:schemeClr>
              </a:solidFill>
            </a:endParaRPr>
          </a:p>
          <a:p>
            <a:pPr>
              <a:defRPr/>
            </a:pPr>
            <a:endParaRPr lang="en-US" b="1" dirty="0" smtClean="0">
              <a:latin typeface="+mj-lt"/>
            </a:endParaRPr>
          </a:p>
          <a:p>
            <a:pPr>
              <a:buNone/>
              <a:defRPr/>
            </a:pPr>
            <a:endParaRPr lang="en-US" dirty="0" smtClean="0">
              <a:latin typeface="+mj-lt"/>
            </a:endParaRPr>
          </a:p>
          <a:p>
            <a:pPr>
              <a:defRPr/>
            </a:pPr>
            <a:endParaRPr lang="en-US" sz="3600" b="1" dirty="0">
              <a:latin typeface="+mj-lt"/>
            </a:endParaRPr>
          </a:p>
          <a:p>
            <a:pPr>
              <a:buNone/>
              <a:defRPr/>
            </a:pPr>
            <a:endParaRPr lang="en-US" sz="3600" b="1" dirty="0">
              <a:latin typeface="+mj-lt"/>
            </a:endParaRPr>
          </a:p>
          <a:p>
            <a:pPr>
              <a:defRPr/>
            </a:pPr>
            <a:endParaRPr lang="en-US" b="1" dirty="0" smtClean="0">
              <a:latin typeface="+mj-lt"/>
            </a:endParaRPr>
          </a:p>
          <a:p>
            <a:pPr>
              <a:buNone/>
              <a:defRPr/>
            </a:pPr>
            <a:endParaRPr lang="en-US" dirty="0" smtClean="0">
              <a:latin typeface="+mj-lt"/>
            </a:endParaRP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982595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a:solidFill>
            <a:schemeClr val="accent1">
              <a:lumMod val="60000"/>
              <a:lumOff val="40000"/>
            </a:schemeClr>
          </a:solidFill>
          <a:ln>
            <a:solidFill>
              <a:schemeClr val="accent1"/>
            </a:solidFill>
          </a:ln>
        </p:spPr>
        <p:txBody>
          <a:bodyPr>
            <a:normAutofit/>
          </a:bodyPr>
          <a:lstStyle/>
          <a:p>
            <a:pPr algn="ctr"/>
            <a:r>
              <a:rPr lang="en-US" b="1" i="1" dirty="0" smtClean="0"/>
              <a:t>What? So What? Now What?</a:t>
            </a:r>
            <a:endParaRPr lang="en-US" b="1" i="1" dirty="0"/>
          </a:p>
        </p:txBody>
      </p:sp>
      <p:sp>
        <p:nvSpPr>
          <p:cNvPr id="3" name="Content Placeholder 2"/>
          <p:cNvSpPr>
            <a:spLocks noGrp="1"/>
          </p:cNvSpPr>
          <p:nvPr>
            <p:ph idx="1"/>
          </p:nvPr>
        </p:nvSpPr>
        <p:spPr>
          <a:xfrm>
            <a:off x="1981200" y="1600200"/>
            <a:ext cx="8229600" cy="5105400"/>
          </a:xfrm>
          <a:solidFill>
            <a:srgbClr val="FFFFCC"/>
          </a:solidFill>
          <a:ln>
            <a:solidFill>
              <a:srgbClr val="002060"/>
            </a:solidFill>
          </a:ln>
        </p:spPr>
        <p:txBody>
          <a:bodyPr>
            <a:normAutofit/>
          </a:bodyPr>
          <a:lstStyle/>
          <a:p>
            <a:r>
              <a:rPr lang="en-US" sz="2600" dirty="0"/>
              <a:t>Take a few minutes to reflect on your experience in the generative interviewing process and complete the following questions:</a:t>
            </a:r>
            <a:br>
              <a:rPr lang="en-US" sz="2600" dirty="0"/>
            </a:br>
            <a:endParaRPr lang="en-US" sz="2600" dirty="0"/>
          </a:p>
          <a:p>
            <a:pPr lvl="1"/>
            <a:r>
              <a:rPr lang="en-US" sz="2600" b="1" i="1" dirty="0">
                <a:solidFill>
                  <a:srgbClr val="FF0000"/>
                </a:solidFill>
              </a:rPr>
              <a:t>What?  </a:t>
            </a:r>
            <a:r>
              <a:rPr lang="en-US" sz="2600" dirty="0"/>
              <a:t>What have I learned about myself today?</a:t>
            </a:r>
          </a:p>
          <a:p>
            <a:pPr marL="457200" lvl="1" indent="0">
              <a:buNone/>
            </a:pPr>
            <a:endParaRPr lang="en-US" sz="2600" dirty="0"/>
          </a:p>
          <a:p>
            <a:pPr lvl="1"/>
            <a:r>
              <a:rPr lang="en-US" sz="2600" b="1" i="1" dirty="0">
                <a:solidFill>
                  <a:srgbClr val="FF0000"/>
                </a:solidFill>
              </a:rPr>
              <a:t>So What?  </a:t>
            </a:r>
            <a:r>
              <a:rPr lang="en-US" sz="2600" dirty="0"/>
              <a:t>Why was what I learned today important?</a:t>
            </a:r>
          </a:p>
          <a:p>
            <a:pPr marL="457200" lvl="1" indent="0">
              <a:buNone/>
            </a:pPr>
            <a:endParaRPr lang="en-US" sz="2600" dirty="0"/>
          </a:p>
          <a:p>
            <a:pPr lvl="1"/>
            <a:r>
              <a:rPr lang="en-US" sz="2600" b="1" i="1" dirty="0">
                <a:solidFill>
                  <a:srgbClr val="FF0000"/>
                </a:solidFill>
              </a:rPr>
              <a:t>Now What?  </a:t>
            </a:r>
            <a:r>
              <a:rPr lang="en-US" sz="2600" dirty="0"/>
              <a:t>What am I going to do with what I           		          learned today?</a:t>
            </a:r>
          </a:p>
          <a:p>
            <a:endParaRPr lang="en-US" sz="2600" dirty="0"/>
          </a:p>
          <a:p>
            <a:pPr marL="0" indent="0">
              <a:buNone/>
            </a:pPr>
            <a:endParaRPr lang="en-US" b="1" dirty="0" smtClean="0"/>
          </a:p>
          <a:p>
            <a:pPr lvl="1">
              <a:buNone/>
            </a:pPr>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988134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5975" y="241981"/>
            <a:ext cx="8305800" cy="1143000"/>
          </a:xfrm>
          <a:pattFill prst="plaid">
            <a:fgClr>
              <a:schemeClr val="accent1">
                <a:lumMod val="60000"/>
                <a:lumOff val="40000"/>
              </a:schemeClr>
            </a:fgClr>
            <a:bgClr>
              <a:schemeClr val="bg1"/>
            </a:bgClr>
          </a:pattFill>
        </p:spPr>
        <p:txBody>
          <a:bodyPr/>
          <a:lstStyle/>
          <a:p>
            <a:pPr algn="ctr"/>
            <a:r>
              <a:rPr lang="en-US" b="1" dirty="0" smtClean="0"/>
              <a:t>Triad Conversations</a:t>
            </a:r>
            <a:endParaRPr lang="en-US" b="1" dirty="0"/>
          </a:p>
        </p:txBody>
      </p:sp>
      <p:sp>
        <p:nvSpPr>
          <p:cNvPr id="3" name="Content Placeholder 2"/>
          <p:cNvSpPr>
            <a:spLocks noGrp="1"/>
          </p:cNvSpPr>
          <p:nvPr>
            <p:ph idx="1"/>
          </p:nvPr>
        </p:nvSpPr>
        <p:spPr>
          <a:xfrm>
            <a:off x="2085975" y="1600201"/>
            <a:ext cx="8305800" cy="4525963"/>
          </a:xfrm>
          <a:pattFill prst="solidDmnd">
            <a:fgClr>
              <a:srgbClr val="FFFFCC"/>
            </a:fgClr>
            <a:bgClr>
              <a:schemeClr val="bg1"/>
            </a:bgClr>
          </a:pattFill>
        </p:spPr>
        <p:txBody>
          <a:bodyPr/>
          <a:lstStyle/>
          <a:p>
            <a:r>
              <a:rPr lang="en-US" dirty="0" smtClean="0"/>
              <a:t>Go back to your triad---</a:t>
            </a:r>
            <a:br>
              <a:rPr lang="en-US" dirty="0" smtClean="0"/>
            </a:br>
            <a:endParaRPr lang="en-US" dirty="0" smtClean="0"/>
          </a:p>
          <a:p>
            <a:r>
              <a:rPr lang="en-US" dirty="0" smtClean="0"/>
              <a:t>Your group will be assigned a question from the next slide to discuss/answer and every group will answer the self- care strategies question.  </a:t>
            </a:r>
            <a:br>
              <a:rPr lang="en-US" dirty="0" smtClean="0"/>
            </a:br>
            <a:endParaRPr lang="en-US" dirty="0" smtClean="0"/>
          </a:p>
          <a:p>
            <a:r>
              <a:rPr lang="en-US" dirty="0" smtClean="0"/>
              <a:t>Have a group discussion and then write down the salient points for the large group report out.</a:t>
            </a:r>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101815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95249"/>
            <a:ext cx="8229600" cy="828675"/>
          </a:xfrm>
          <a:pattFill prst="plaid">
            <a:fgClr>
              <a:schemeClr val="accent1">
                <a:lumMod val="60000"/>
                <a:lumOff val="40000"/>
              </a:schemeClr>
            </a:fgClr>
            <a:bgClr>
              <a:schemeClr val="bg1"/>
            </a:bgClr>
          </a:pattFill>
        </p:spPr>
        <p:txBody>
          <a:bodyPr>
            <a:noAutofit/>
          </a:bodyPr>
          <a:lstStyle/>
          <a:p>
            <a:pPr algn="ctr"/>
            <a:r>
              <a:rPr lang="en-US" dirty="0" smtClean="0"/>
              <a:t> </a:t>
            </a:r>
            <a:r>
              <a:rPr lang="en-US" b="1" dirty="0" smtClean="0"/>
              <a:t>Questions to Discuss</a:t>
            </a:r>
            <a:endParaRPr lang="en-US" b="1" dirty="0"/>
          </a:p>
        </p:txBody>
      </p:sp>
      <p:sp>
        <p:nvSpPr>
          <p:cNvPr id="3" name="Content Placeholder 2"/>
          <p:cNvSpPr>
            <a:spLocks noGrp="1"/>
          </p:cNvSpPr>
          <p:nvPr>
            <p:ph idx="1"/>
          </p:nvPr>
        </p:nvSpPr>
        <p:spPr>
          <a:xfrm>
            <a:off x="1981200" y="1082675"/>
            <a:ext cx="8229600" cy="5638800"/>
          </a:xfrm>
          <a:pattFill prst="solidDmnd">
            <a:fgClr>
              <a:srgbClr val="FFFFCC"/>
            </a:fgClr>
            <a:bgClr>
              <a:schemeClr val="bg1"/>
            </a:bgClr>
          </a:pattFill>
        </p:spPr>
        <p:txBody>
          <a:bodyPr>
            <a:normAutofit fontScale="92500" lnSpcReduction="20000"/>
          </a:bodyPr>
          <a:lstStyle/>
          <a:p>
            <a:pPr marL="514350" indent="-514350">
              <a:buFont typeface="+mj-lt"/>
              <a:buAutoNum type="arabicPeriod"/>
            </a:pPr>
            <a:r>
              <a:rPr lang="en-US" sz="2800" dirty="0"/>
              <a:t>Steps </a:t>
            </a:r>
            <a:r>
              <a:rPr lang="en-US" sz="2800" dirty="0" smtClean="0"/>
              <a:t>students could take to initiate </a:t>
            </a:r>
            <a:r>
              <a:rPr lang="en-US" sz="2800" dirty="0"/>
              <a:t>a positive relationship with </a:t>
            </a:r>
            <a:r>
              <a:rPr lang="en-US" sz="2800" dirty="0" smtClean="0"/>
              <a:t>their </a:t>
            </a:r>
            <a:r>
              <a:rPr lang="en-US" sz="2800" dirty="0"/>
              <a:t>field </a:t>
            </a:r>
            <a:r>
              <a:rPr lang="en-US" sz="2800" dirty="0" smtClean="0"/>
              <a:t>instructor.</a:t>
            </a:r>
            <a:r>
              <a:rPr lang="en-US" sz="2800" dirty="0"/>
              <a:t/>
            </a:r>
            <a:br>
              <a:rPr lang="en-US" sz="2800" dirty="0"/>
            </a:br>
            <a:endParaRPr lang="en-US" sz="2800" dirty="0"/>
          </a:p>
          <a:p>
            <a:pPr marL="514350" indent="-514350">
              <a:buFont typeface="+mj-lt"/>
              <a:buAutoNum type="arabicPeriod"/>
            </a:pPr>
            <a:r>
              <a:rPr lang="en-US" sz="2800" dirty="0"/>
              <a:t>Differences between </a:t>
            </a:r>
            <a:r>
              <a:rPr lang="en-US" sz="2800" i="1" u="sng" dirty="0"/>
              <a:t>professional </a:t>
            </a:r>
            <a:r>
              <a:rPr lang="en-US" sz="2800" u="sng" dirty="0"/>
              <a:t>relationships</a:t>
            </a:r>
            <a:r>
              <a:rPr lang="en-US" sz="2800" dirty="0"/>
              <a:t> (with faculty, field instructors, clients, colleagues) and </a:t>
            </a:r>
            <a:r>
              <a:rPr lang="en-US" sz="2800" i="1" u="sng" dirty="0"/>
              <a:t>personal </a:t>
            </a:r>
            <a:r>
              <a:rPr lang="en-US" sz="2800" u="sng" dirty="0"/>
              <a:t>relationships</a:t>
            </a:r>
            <a:r>
              <a:rPr lang="en-US" sz="2800" dirty="0"/>
              <a:t> (with family, friends, acquaintances).</a:t>
            </a:r>
            <a:br>
              <a:rPr lang="en-US" sz="2800" dirty="0"/>
            </a:br>
            <a:endParaRPr lang="en-US" sz="2800" dirty="0"/>
          </a:p>
          <a:p>
            <a:pPr marL="514350" indent="-514350">
              <a:buFont typeface="+mj-lt"/>
              <a:buAutoNum type="arabicPeriod"/>
            </a:pPr>
            <a:r>
              <a:rPr lang="en-US" sz="2800" dirty="0"/>
              <a:t>Ways to professionally raise issues or concerns.</a:t>
            </a:r>
            <a:br>
              <a:rPr lang="en-US" sz="2800" dirty="0"/>
            </a:br>
            <a:endParaRPr lang="en-US" sz="2800" dirty="0"/>
          </a:p>
          <a:p>
            <a:pPr marL="514350" indent="-514350">
              <a:buFont typeface="+mj-lt"/>
              <a:buAutoNum type="arabicPeriod"/>
            </a:pPr>
            <a:r>
              <a:rPr lang="en-US" sz="2800" dirty="0"/>
              <a:t>Reasons why is it important to discuss ethical issues.</a:t>
            </a:r>
            <a:br>
              <a:rPr lang="en-US" sz="2800" dirty="0"/>
            </a:br>
            <a:endParaRPr lang="en-US" sz="2800" dirty="0"/>
          </a:p>
          <a:p>
            <a:pPr marL="514350" indent="-514350">
              <a:buFont typeface="+mj-lt"/>
              <a:buAutoNum type="arabicPeriod"/>
            </a:pPr>
            <a:r>
              <a:rPr lang="en-US" sz="2800" dirty="0"/>
              <a:t>Things </a:t>
            </a:r>
            <a:r>
              <a:rPr lang="en-US" sz="2800" dirty="0" smtClean="0"/>
              <a:t>students should </a:t>
            </a:r>
            <a:r>
              <a:rPr lang="en-US" sz="2800" dirty="0"/>
              <a:t>consider when entering </a:t>
            </a:r>
            <a:r>
              <a:rPr lang="en-US" sz="2800" dirty="0" smtClean="0"/>
              <a:t>a community/host </a:t>
            </a:r>
            <a:r>
              <a:rPr lang="en-US" sz="2800" dirty="0"/>
              <a:t>setting.</a:t>
            </a:r>
            <a:br>
              <a:rPr lang="en-US" sz="2800" dirty="0"/>
            </a:br>
            <a:endParaRPr lang="en-US" sz="2800" dirty="0"/>
          </a:p>
          <a:p>
            <a:pPr marL="514350" indent="-514350">
              <a:buFont typeface="+mj-lt"/>
              <a:buAutoNum type="arabicPeriod"/>
            </a:pPr>
            <a:r>
              <a:rPr lang="en-US" sz="2800" dirty="0"/>
              <a:t>Self-care strategies.</a:t>
            </a:r>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409725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914400"/>
          </a:xfrm>
          <a:solidFill>
            <a:schemeClr val="accent1">
              <a:lumMod val="60000"/>
              <a:lumOff val="40000"/>
            </a:schemeClr>
          </a:solidFill>
          <a:ln>
            <a:solidFill>
              <a:srgbClr val="002060"/>
            </a:solidFill>
          </a:ln>
        </p:spPr>
        <p:txBody>
          <a:bodyPr>
            <a:normAutofit/>
          </a:bodyPr>
          <a:lstStyle/>
          <a:p>
            <a:pPr algn="ctr"/>
            <a:r>
              <a:rPr lang="en-US" b="1" dirty="0" smtClean="0"/>
              <a:t>“To Do” List</a:t>
            </a:r>
            <a:endParaRPr lang="en-US" b="1" dirty="0"/>
          </a:p>
        </p:txBody>
      </p:sp>
      <p:sp>
        <p:nvSpPr>
          <p:cNvPr id="3" name="Content Placeholder 2"/>
          <p:cNvSpPr>
            <a:spLocks noGrp="1"/>
          </p:cNvSpPr>
          <p:nvPr>
            <p:ph idx="1"/>
          </p:nvPr>
        </p:nvSpPr>
        <p:spPr>
          <a:xfrm>
            <a:off x="1752600" y="1219200"/>
            <a:ext cx="8686800" cy="5486400"/>
          </a:xfrm>
          <a:solidFill>
            <a:srgbClr val="FFFFCC"/>
          </a:solidFill>
          <a:ln>
            <a:solidFill>
              <a:srgbClr val="002060"/>
            </a:solidFill>
          </a:ln>
        </p:spPr>
        <p:txBody>
          <a:bodyPr>
            <a:normAutofit fontScale="25000" lnSpcReduction="20000"/>
          </a:bodyPr>
          <a:lstStyle/>
          <a:p>
            <a:pPr marL="342900" lvl="2" indent="-342900"/>
            <a:r>
              <a:rPr lang="en-US" sz="9600" dirty="0" smtClean="0">
                <a:solidFill>
                  <a:prstClr val="black"/>
                </a:solidFill>
              </a:rPr>
              <a:t>Click </a:t>
            </a:r>
            <a:r>
              <a:rPr lang="en-US" sz="9600" dirty="0">
                <a:solidFill>
                  <a:prstClr val="black"/>
                </a:solidFill>
              </a:rPr>
              <a:t>on the </a:t>
            </a:r>
            <a:r>
              <a:rPr lang="en-US" sz="9600" dirty="0">
                <a:solidFill>
                  <a:prstClr val="black"/>
                </a:solidFill>
                <a:hlinkClick r:id="rId3"/>
              </a:rPr>
              <a:t>SSW web page</a:t>
            </a:r>
            <a:r>
              <a:rPr lang="en-US" sz="9600" dirty="0">
                <a:solidFill>
                  <a:prstClr val="black"/>
                </a:solidFill>
              </a:rPr>
              <a:t> and </a:t>
            </a:r>
            <a:r>
              <a:rPr lang="en-US" sz="9600" dirty="0">
                <a:solidFill>
                  <a:prstClr val="black"/>
                </a:solidFill>
                <a:hlinkClick r:id="rId4"/>
              </a:rPr>
              <a:t>My SSW </a:t>
            </a:r>
            <a:r>
              <a:rPr lang="en-US" sz="9600" dirty="0">
                <a:solidFill>
                  <a:prstClr val="black"/>
                </a:solidFill>
              </a:rPr>
              <a:t>(log in required). </a:t>
            </a:r>
            <a:r>
              <a:rPr lang="en-US" sz="9600" dirty="0" smtClean="0">
                <a:solidFill>
                  <a:prstClr val="black"/>
                </a:solidFill>
              </a:rPr>
              <a:t>Students should e</a:t>
            </a:r>
            <a:r>
              <a:rPr lang="en-US" sz="9600" dirty="0" smtClean="0"/>
              <a:t>ncourage field instructors </a:t>
            </a:r>
            <a:r>
              <a:rPr lang="en-US" sz="9600" dirty="0"/>
              <a:t>to review </a:t>
            </a:r>
            <a:r>
              <a:rPr lang="en-US" sz="9600" dirty="0" smtClean="0"/>
              <a:t>these modules </a:t>
            </a:r>
            <a:r>
              <a:rPr lang="en-US" sz="9600" dirty="0"/>
              <a:t>as </a:t>
            </a:r>
            <a:r>
              <a:rPr lang="en-US" sz="9600" dirty="0" smtClean="0"/>
              <a:t>well</a:t>
            </a:r>
            <a:endParaRPr lang="en-US" sz="9600" dirty="0" smtClean="0">
              <a:solidFill>
                <a:prstClr val="black"/>
              </a:solidFill>
            </a:endParaRPr>
          </a:p>
          <a:p>
            <a:pPr marL="457200" lvl="4" indent="0">
              <a:buNone/>
            </a:pPr>
            <a:endParaRPr lang="en-US" sz="9600" dirty="0" smtClean="0">
              <a:solidFill>
                <a:prstClr val="black"/>
              </a:solidFill>
            </a:endParaRPr>
          </a:p>
          <a:p>
            <a:pPr lvl="1">
              <a:buFont typeface="Wingdings" panose="05000000000000000000" pitchFamily="2" charset="2"/>
              <a:buChar char="ü"/>
            </a:pPr>
            <a:r>
              <a:rPr lang="en-US" sz="9600" dirty="0" smtClean="0">
                <a:solidFill>
                  <a:prstClr val="black"/>
                </a:solidFill>
                <a:hlinkClick r:id="rId5"/>
              </a:rPr>
              <a:t>Chapter 1: Nuts &amp; Bolts </a:t>
            </a:r>
            <a:endParaRPr lang="en-US" sz="9600" dirty="0" smtClean="0">
              <a:solidFill>
                <a:prstClr val="black"/>
              </a:solidFill>
              <a:hlinkClick r:id="rId6"/>
            </a:endParaRPr>
          </a:p>
          <a:p>
            <a:pPr marL="457200" lvl="1" indent="0">
              <a:buNone/>
            </a:pPr>
            <a:endParaRPr lang="en-US" sz="9600" dirty="0" smtClean="0">
              <a:solidFill>
                <a:prstClr val="black"/>
              </a:solidFill>
              <a:hlinkClick r:id="rId6"/>
            </a:endParaRPr>
          </a:p>
          <a:p>
            <a:pPr lvl="1">
              <a:buFont typeface="Wingdings" panose="05000000000000000000" pitchFamily="2" charset="2"/>
              <a:buChar char="ü"/>
            </a:pPr>
            <a:r>
              <a:rPr lang="en-US" sz="9600" dirty="0" smtClean="0">
                <a:solidFill>
                  <a:prstClr val="black"/>
                </a:solidFill>
                <a:hlinkClick r:id="rId6"/>
              </a:rPr>
              <a:t>Chapter </a:t>
            </a:r>
            <a:r>
              <a:rPr lang="en-US" sz="9600" dirty="0">
                <a:solidFill>
                  <a:prstClr val="black"/>
                </a:solidFill>
                <a:hlinkClick r:id="rId6"/>
              </a:rPr>
              <a:t>2: Logistics of </a:t>
            </a:r>
            <a:r>
              <a:rPr lang="en-US" sz="9600" dirty="0" smtClean="0">
                <a:solidFill>
                  <a:prstClr val="black"/>
                </a:solidFill>
                <a:hlinkClick r:id="rId6"/>
              </a:rPr>
              <a:t>Learning</a:t>
            </a:r>
            <a:endParaRPr lang="en-US" sz="9600" dirty="0" smtClean="0">
              <a:solidFill>
                <a:prstClr val="black"/>
              </a:solidFill>
            </a:endParaRPr>
          </a:p>
          <a:p>
            <a:pPr marL="457200" lvl="1" indent="0">
              <a:buNone/>
            </a:pPr>
            <a:r>
              <a:rPr lang="en-US" sz="9600" dirty="0" smtClean="0">
                <a:solidFill>
                  <a:prstClr val="black"/>
                </a:solidFill>
              </a:rPr>
              <a:t>   Share </a:t>
            </a:r>
            <a:r>
              <a:rPr lang="en-US" sz="9600" dirty="0">
                <a:solidFill>
                  <a:prstClr val="black"/>
                </a:solidFill>
              </a:rPr>
              <a:t>your learning style with your field </a:t>
            </a:r>
            <a:r>
              <a:rPr lang="en-US" sz="9600" dirty="0" smtClean="0">
                <a:solidFill>
                  <a:prstClr val="black"/>
                </a:solidFill>
              </a:rPr>
              <a:t>instructor </a:t>
            </a:r>
            <a:r>
              <a:rPr lang="en-US" sz="9600" dirty="0">
                <a:solidFill>
                  <a:prstClr val="black"/>
                </a:solidFill>
              </a:rPr>
              <a:t>and ask them </a:t>
            </a:r>
            <a:r>
              <a:rPr lang="en-US" sz="9600" dirty="0" smtClean="0">
                <a:solidFill>
                  <a:prstClr val="black"/>
                </a:solidFill>
              </a:rPr>
              <a:t>   </a:t>
            </a:r>
          </a:p>
          <a:p>
            <a:pPr marL="457200" lvl="1" indent="0">
              <a:buNone/>
            </a:pPr>
            <a:r>
              <a:rPr lang="en-US" sz="9600" dirty="0">
                <a:solidFill>
                  <a:prstClr val="black"/>
                </a:solidFill>
              </a:rPr>
              <a:t> </a:t>
            </a:r>
            <a:r>
              <a:rPr lang="en-US" sz="9600" dirty="0" smtClean="0">
                <a:solidFill>
                  <a:prstClr val="black"/>
                </a:solidFill>
              </a:rPr>
              <a:t>  to discuss </a:t>
            </a:r>
            <a:r>
              <a:rPr lang="en-US" sz="9600" dirty="0">
                <a:solidFill>
                  <a:prstClr val="black"/>
                </a:solidFill>
              </a:rPr>
              <a:t>theirs, as t</a:t>
            </a:r>
            <a:r>
              <a:rPr lang="en-US" sz="9600" dirty="0" smtClean="0">
                <a:solidFill>
                  <a:prstClr val="black"/>
                </a:solidFill>
              </a:rPr>
              <a:t>heir </a:t>
            </a:r>
            <a:r>
              <a:rPr lang="en-US" sz="9600" dirty="0">
                <a:solidFill>
                  <a:prstClr val="black"/>
                </a:solidFill>
              </a:rPr>
              <a:t>style will influence their </a:t>
            </a:r>
            <a:r>
              <a:rPr lang="en-US" sz="9600" dirty="0" smtClean="0">
                <a:solidFill>
                  <a:prstClr val="black"/>
                </a:solidFill>
              </a:rPr>
              <a:t>teaching</a:t>
            </a:r>
          </a:p>
          <a:p>
            <a:pPr marL="457200" lvl="1" indent="0">
              <a:buNone/>
            </a:pPr>
            <a:endParaRPr lang="en-US" sz="9600" dirty="0" smtClean="0">
              <a:solidFill>
                <a:prstClr val="black"/>
              </a:solidFill>
            </a:endParaRPr>
          </a:p>
          <a:p>
            <a:pPr lvl="1">
              <a:buFont typeface="Wingdings" panose="05000000000000000000" pitchFamily="2" charset="2"/>
              <a:buChar char="ü"/>
            </a:pPr>
            <a:r>
              <a:rPr lang="en-US" sz="9600" dirty="0">
                <a:solidFill>
                  <a:prstClr val="black"/>
                </a:solidFill>
                <a:hlinkClick r:id="rId7"/>
              </a:rPr>
              <a:t>Chapter 3: Tools of the </a:t>
            </a:r>
            <a:r>
              <a:rPr lang="en-US" sz="9600" dirty="0" smtClean="0">
                <a:solidFill>
                  <a:prstClr val="black"/>
                </a:solidFill>
                <a:hlinkClick r:id="rId7"/>
              </a:rPr>
              <a:t>Trade</a:t>
            </a:r>
            <a:endParaRPr lang="en-US" sz="9600" dirty="0" smtClean="0">
              <a:solidFill>
                <a:prstClr val="black"/>
              </a:solidFill>
            </a:endParaRPr>
          </a:p>
          <a:p>
            <a:pPr lvl="1">
              <a:buFont typeface="Wingdings" panose="05000000000000000000" pitchFamily="2" charset="2"/>
              <a:buChar char="ü"/>
            </a:pPr>
            <a:endParaRPr lang="en-US" sz="9600" dirty="0" smtClean="0">
              <a:solidFill>
                <a:prstClr val="black"/>
              </a:solidFill>
            </a:endParaRPr>
          </a:p>
          <a:p>
            <a:pPr lvl="1">
              <a:buFont typeface="Wingdings" panose="05000000000000000000" pitchFamily="2" charset="2"/>
              <a:buChar char="ü"/>
            </a:pPr>
            <a:r>
              <a:rPr lang="en-US" sz="9600" dirty="0">
                <a:solidFill>
                  <a:prstClr val="black"/>
                </a:solidFill>
                <a:hlinkClick r:id="rId8"/>
              </a:rPr>
              <a:t>Becoming a Professional Social </a:t>
            </a:r>
            <a:r>
              <a:rPr lang="en-US" sz="9600" dirty="0" smtClean="0">
                <a:solidFill>
                  <a:prstClr val="black"/>
                </a:solidFill>
                <a:hlinkClick r:id="rId8"/>
              </a:rPr>
              <a:t>Worker</a:t>
            </a:r>
            <a:endParaRPr lang="en-US" sz="9600" dirty="0" smtClean="0">
              <a:solidFill>
                <a:prstClr val="black"/>
              </a:solidFill>
            </a:endParaRPr>
          </a:p>
          <a:p>
            <a:pPr marL="457200" lvl="1" indent="0">
              <a:buNone/>
            </a:pPr>
            <a:endParaRPr lang="en-US" sz="9600" dirty="0">
              <a:solidFill>
                <a:prstClr val="black"/>
              </a:solidFill>
            </a:endParaRPr>
          </a:p>
          <a:p>
            <a:pPr lvl="1">
              <a:buFont typeface="Wingdings" panose="05000000000000000000" pitchFamily="2" charset="2"/>
              <a:buChar char="ü"/>
            </a:pPr>
            <a:r>
              <a:rPr lang="en-US" sz="9600" dirty="0">
                <a:solidFill>
                  <a:prstClr val="black"/>
                </a:solidFill>
                <a:hlinkClick r:id="rId9"/>
              </a:rPr>
              <a:t>Field Safety Webinar</a:t>
            </a:r>
            <a:endParaRPr lang="en-US" sz="9600" dirty="0">
              <a:solidFill>
                <a:prstClr val="black"/>
              </a:solidFill>
            </a:endParaRPr>
          </a:p>
          <a:p>
            <a:pPr lvl="1">
              <a:buFont typeface="Wingdings" panose="05000000000000000000" pitchFamily="2" charset="2"/>
              <a:buChar char="ü"/>
            </a:pPr>
            <a:endParaRPr lang="en-US" sz="3600" dirty="0" smtClean="0">
              <a:solidFill>
                <a:prstClr val="black"/>
              </a:solidFill>
            </a:endParaRPr>
          </a:p>
          <a:p>
            <a:pPr marL="0" indent="0">
              <a:buNone/>
            </a:pPr>
            <a:r>
              <a:rPr lang="en-US" sz="3600" dirty="0">
                <a:solidFill>
                  <a:prstClr val="black"/>
                </a:solidFill>
              </a:rPr>
              <a:t>			</a:t>
            </a:r>
            <a:r>
              <a:rPr lang="en-US" dirty="0">
                <a:solidFill>
                  <a:prstClr val="black"/>
                </a:solidFill>
              </a:rPr>
              <a:t/>
            </a:r>
            <a:br>
              <a:rPr lang="en-US" dirty="0">
                <a:solidFill>
                  <a:prstClr val="black"/>
                </a:solidFill>
              </a:rPr>
            </a:br>
            <a:endParaRPr lang="en-US" dirty="0" smtClean="0">
              <a:solidFill>
                <a:prstClr val="black"/>
              </a:solidFill>
            </a:endParaRPr>
          </a:p>
          <a:p>
            <a:pPr marL="0" lvl="2" indent="0">
              <a:buNone/>
            </a:pPr>
            <a:endParaRPr lang="en-US" sz="2800" dirty="0" smtClean="0">
              <a:solidFill>
                <a:prstClr val="black"/>
              </a:solidFill>
            </a:endParaRPr>
          </a:p>
          <a:p>
            <a:pPr marL="342900" lvl="2" indent="-342900"/>
            <a:endParaRPr lang="en-US" sz="2800" dirty="0">
              <a:solidFill>
                <a:prstClr val="black"/>
              </a:solidFill>
            </a:endParaRPr>
          </a:p>
          <a:p>
            <a:pPr marL="0" indent="0">
              <a:buNone/>
              <a:defRPr/>
            </a:pPr>
            <a:endParaRPr lang="en-US" sz="8800" dirty="0">
              <a:solidFill>
                <a:prstClr val="black"/>
              </a:solidFill>
            </a:endParaRPr>
          </a:p>
          <a:p>
            <a:pPr marL="0" indent="0">
              <a:buNone/>
              <a:defRPr/>
            </a:pPr>
            <a:endParaRPr lang="en-US" sz="8800" dirty="0">
              <a:solidFill>
                <a:prstClr val="black"/>
              </a:solidFill>
            </a:endParaRPr>
          </a:p>
          <a:p>
            <a:pPr marL="0" lvl="2" indent="0">
              <a:buNone/>
            </a:pPr>
            <a:endParaRPr lang="en-US" sz="7600" dirty="0"/>
          </a:p>
          <a:p>
            <a:pPr marL="0" lvl="2" indent="0">
              <a:buNone/>
            </a:pPr>
            <a:endParaRPr lang="en-US" sz="7600" dirty="0"/>
          </a:p>
          <a:p>
            <a:pPr marL="0" lvl="2" indent="0">
              <a:buNone/>
            </a:pPr>
            <a:endParaRPr lang="en-US" sz="7600" dirty="0"/>
          </a:p>
          <a:p>
            <a:pPr marL="914400" lvl="2" indent="0">
              <a:buNone/>
            </a:pPr>
            <a:endParaRPr lang="en-US" sz="7200" dirty="0"/>
          </a:p>
          <a:p>
            <a:pPr marL="0" indent="0">
              <a:buNone/>
            </a:pPr>
            <a:endParaRPr lang="en-US" sz="7200" dirty="0"/>
          </a:p>
          <a:p>
            <a:endParaRPr lang="en-US" sz="5500" dirty="0"/>
          </a:p>
          <a:p>
            <a:pPr marL="457200" lvl="1" indent="0">
              <a:buNone/>
            </a:pPr>
            <a:endParaRPr lang="en-US" sz="5000" dirty="0"/>
          </a:p>
          <a:p>
            <a:pPr marL="457200" lvl="1" indent="0">
              <a:buNone/>
            </a:pPr>
            <a:endParaRPr lang="en-US" sz="5500" b="1" dirty="0"/>
          </a:p>
          <a:p>
            <a:pPr lvl="3"/>
            <a:endParaRPr lang="en-US" sz="5500" b="1" dirty="0"/>
          </a:p>
          <a:p>
            <a:pPr lvl="1">
              <a:buNone/>
            </a:pPr>
            <a:endParaRPr lang="en-US" sz="5500" b="1" dirty="0"/>
          </a:p>
          <a:p>
            <a:pPr>
              <a:buNone/>
            </a:pPr>
            <a:endParaRPr lang="en-US" b="1" dirty="0" smtClean="0"/>
          </a:p>
          <a:p>
            <a:endParaRPr lang="en-US" b="1" dirty="0" smtClean="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512623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a:solidFill>
            <a:schemeClr val="accent1">
              <a:lumMod val="60000"/>
              <a:lumOff val="40000"/>
            </a:schemeClr>
          </a:solidFill>
        </p:spPr>
        <p:txBody>
          <a:bodyPr/>
          <a:lstStyle/>
          <a:p>
            <a:pPr algn="ctr"/>
            <a:r>
              <a:rPr lang="en-US" b="1" dirty="0" smtClean="0"/>
              <a:t>“To Do” List - </a:t>
            </a:r>
            <a:r>
              <a:rPr lang="en-US" sz="2800" b="1" dirty="0" smtClean="0"/>
              <a:t>continued</a:t>
            </a:r>
            <a:endParaRPr lang="en-US" sz="2800" b="1" dirty="0"/>
          </a:p>
        </p:txBody>
      </p:sp>
      <p:sp>
        <p:nvSpPr>
          <p:cNvPr id="3" name="Content Placeholder 2"/>
          <p:cNvSpPr>
            <a:spLocks noGrp="1"/>
          </p:cNvSpPr>
          <p:nvPr>
            <p:ph idx="1"/>
          </p:nvPr>
        </p:nvSpPr>
        <p:spPr>
          <a:xfrm>
            <a:off x="1981200" y="1600200"/>
            <a:ext cx="8229600" cy="4572000"/>
          </a:xfrm>
          <a:solidFill>
            <a:srgbClr val="FFFFCC"/>
          </a:solidFill>
        </p:spPr>
        <p:txBody>
          <a:bodyPr>
            <a:noAutofit/>
          </a:bodyPr>
          <a:lstStyle/>
          <a:p>
            <a:pPr marL="342900" lvl="2" indent="-342900"/>
            <a:r>
              <a:rPr lang="en-US" sz="2600" dirty="0" smtClean="0">
                <a:solidFill>
                  <a:prstClr val="black"/>
                </a:solidFill>
              </a:rPr>
              <a:t>Students set </a:t>
            </a:r>
            <a:r>
              <a:rPr lang="en-US" sz="2600" dirty="0">
                <a:solidFill>
                  <a:prstClr val="black"/>
                </a:solidFill>
              </a:rPr>
              <a:t>up </a:t>
            </a:r>
            <a:r>
              <a:rPr lang="en-US" sz="2600" dirty="0" smtClean="0">
                <a:solidFill>
                  <a:prstClr val="black"/>
                </a:solidFill>
              </a:rPr>
              <a:t>an initial </a:t>
            </a:r>
            <a:r>
              <a:rPr lang="en-US" sz="2600" dirty="0">
                <a:solidFill>
                  <a:prstClr val="black"/>
                </a:solidFill>
              </a:rPr>
              <a:t>supervisory meeting with </a:t>
            </a:r>
            <a:r>
              <a:rPr lang="en-US" sz="2600" dirty="0" smtClean="0">
                <a:solidFill>
                  <a:prstClr val="black"/>
                </a:solidFill>
              </a:rPr>
              <a:t>the assigned </a:t>
            </a:r>
            <a:r>
              <a:rPr lang="en-US" sz="2600" dirty="0">
                <a:solidFill>
                  <a:prstClr val="black"/>
                </a:solidFill>
              </a:rPr>
              <a:t>field instructor </a:t>
            </a:r>
            <a:r>
              <a:rPr lang="en-US" sz="2600" dirty="0"/>
              <a:t>and…</a:t>
            </a:r>
          </a:p>
          <a:p>
            <a:pPr marL="800100" lvl="3" indent="-342900">
              <a:buFont typeface="Wingdings" panose="05000000000000000000" pitchFamily="2" charset="2"/>
              <a:buChar char="ü"/>
            </a:pPr>
            <a:r>
              <a:rPr lang="en-US" sz="2400" dirty="0" smtClean="0">
                <a:solidFill>
                  <a:prstClr val="black"/>
                </a:solidFill>
              </a:rPr>
              <a:t>Determine the supervision schedule</a:t>
            </a:r>
          </a:p>
          <a:p>
            <a:pPr marL="800100" lvl="3" indent="-342900">
              <a:buFont typeface="Wingdings" panose="05000000000000000000" pitchFamily="2" charset="2"/>
              <a:buChar char="ü"/>
            </a:pPr>
            <a:r>
              <a:rPr lang="en-US" sz="2400" dirty="0" smtClean="0">
                <a:solidFill>
                  <a:prstClr val="black"/>
                </a:solidFill>
              </a:rPr>
              <a:t>Develop a </a:t>
            </a:r>
            <a:r>
              <a:rPr lang="en-US" sz="2400" dirty="0" smtClean="0"/>
              <a:t>Supervision</a:t>
            </a:r>
            <a:r>
              <a:rPr lang="en-US" sz="2400" b="1" dirty="0" smtClean="0">
                <a:solidFill>
                  <a:srgbClr val="00B050"/>
                </a:solidFill>
              </a:rPr>
              <a:t> </a:t>
            </a:r>
            <a:r>
              <a:rPr lang="en-US" sz="2400" dirty="0">
                <a:solidFill>
                  <a:prstClr val="black"/>
                </a:solidFill>
              </a:rPr>
              <a:t>Agenda using the template </a:t>
            </a:r>
            <a:r>
              <a:rPr lang="en-US" sz="2400" dirty="0" smtClean="0">
                <a:solidFill>
                  <a:prstClr val="black"/>
                </a:solidFill>
              </a:rPr>
              <a:t>shared today</a:t>
            </a:r>
            <a:endParaRPr lang="en-US" sz="2400" dirty="0">
              <a:solidFill>
                <a:prstClr val="black"/>
              </a:solidFill>
            </a:endParaRPr>
          </a:p>
          <a:p>
            <a:pPr marL="800100" lvl="3" indent="-342900">
              <a:buFont typeface="Wingdings" panose="05000000000000000000" pitchFamily="2" charset="2"/>
              <a:buChar char="ü"/>
            </a:pPr>
            <a:r>
              <a:rPr lang="en-US" sz="2400" dirty="0" smtClean="0">
                <a:solidFill>
                  <a:prstClr val="black"/>
                </a:solidFill>
              </a:rPr>
              <a:t>Share and </a:t>
            </a:r>
            <a:r>
              <a:rPr lang="en-US" sz="2400" dirty="0">
                <a:solidFill>
                  <a:prstClr val="black"/>
                </a:solidFill>
              </a:rPr>
              <a:t>d</a:t>
            </a:r>
            <a:r>
              <a:rPr lang="en-US" sz="2400" dirty="0" smtClean="0">
                <a:solidFill>
                  <a:prstClr val="black"/>
                </a:solidFill>
              </a:rPr>
              <a:t>iscuss what was learned today in pre-field orientation</a:t>
            </a:r>
            <a:r>
              <a:rPr lang="en-US" dirty="0">
                <a:solidFill>
                  <a:prstClr val="black"/>
                </a:solidFill>
              </a:rPr>
              <a:t/>
            </a:r>
            <a:br>
              <a:rPr lang="en-US" dirty="0">
                <a:solidFill>
                  <a:prstClr val="black"/>
                </a:solidFill>
              </a:rPr>
            </a:br>
            <a:endParaRPr lang="en-US" dirty="0" smtClean="0">
              <a:solidFill>
                <a:prstClr val="black"/>
              </a:solidFill>
            </a:endParaRPr>
          </a:p>
          <a:p>
            <a:r>
              <a:rPr lang="en-US" sz="2600" dirty="0" smtClean="0">
                <a:solidFill>
                  <a:prstClr val="black"/>
                </a:solidFill>
              </a:rPr>
              <a:t>Begin learning the art of self-reflection </a:t>
            </a:r>
            <a:r>
              <a:rPr lang="en-US" sz="2600" dirty="0">
                <a:solidFill>
                  <a:prstClr val="black"/>
                </a:solidFill>
              </a:rPr>
              <a:t>by using the </a:t>
            </a:r>
            <a:r>
              <a:rPr lang="en-US" sz="2600" b="1" i="1" dirty="0">
                <a:solidFill>
                  <a:srgbClr val="FF0000"/>
                </a:solidFill>
              </a:rPr>
              <a:t>WHAT? SO WHAT? NOW WHAT?</a:t>
            </a:r>
            <a:r>
              <a:rPr lang="en-US" sz="2600" dirty="0">
                <a:solidFill>
                  <a:prstClr val="black"/>
                </a:solidFill>
              </a:rPr>
              <a:t>  </a:t>
            </a:r>
            <a:r>
              <a:rPr lang="en-US" sz="2600" dirty="0"/>
              <a:t>Reflection</a:t>
            </a:r>
            <a:r>
              <a:rPr lang="en-US" sz="2600" b="1" dirty="0">
                <a:solidFill>
                  <a:srgbClr val="00B050"/>
                </a:solidFill>
              </a:rPr>
              <a:t> </a:t>
            </a:r>
            <a:r>
              <a:rPr lang="en-US" sz="2600" dirty="0" smtClean="0">
                <a:solidFill>
                  <a:prstClr val="black"/>
                </a:solidFill>
              </a:rPr>
              <a:t>Tool.</a:t>
            </a:r>
            <a:endParaRPr lang="en-US" sz="2600" dirty="0">
              <a:solidFill>
                <a:prstClr val="black"/>
              </a:solidFill>
            </a:endParaRPr>
          </a:p>
          <a:p>
            <a:pPr lvl="1">
              <a:buFont typeface="Courier New" pitchFamily="49" charset="0"/>
              <a:buChar char="o"/>
            </a:pPr>
            <a:endParaRPr lang="en-US" i="1" dirty="0" smtClean="0">
              <a:solidFill>
                <a:prstClr val="black"/>
              </a:solidFill>
            </a:endParaRPr>
          </a:p>
          <a:p>
            <a:pPr lvl="2">
              <a:buFont typeface="Courier New" pitchFamily="49" charset="0"/>
              <a:buChar char="o"/>
            </a:pPr>
            <a:endParaRPr lang="en-US" i="1" dirty="0">
              <a:solidFill>
                <a:prstClr val="black"/>
              </a:solidFill>
            </a:endParaRPr>
          </a:p>
          <a:p>
            <a:pPr marL="914400" lvl="2" indent="0">
              <a:buNone/>
            </a:pPr>
            <a:endParaRPr lang="en-US" i="1" dirty="0" smtClean="0">
              <a:solidFill>
                <a:prstClr val="black"/>
              </a:solidFill>
            </a:endParaRPr>
          </a:p>
          <a:p>
            <a:pPr marL="0" indent="0">
              <a:buNone/>
            </a:pPr>
            <a:endParaRPr lang="en-US" sz="2600"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967041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a:solidFill>
            <a:schemeClr val="accent1">
              <a:lumMod val="60000"/>
              <a:lumOff val="40000"/>
            </a:schemeClr>
          </a:solidFill>
          <a:ln>
            <a:solidFill>
              <a:srgbClr val="002060"/>
            </a:solidFill>
          </a:ln>
        </p:spPr>
        <p:txBody>
          <a:bodyPr>
            <a:normAutofit fontScale="90000"/>
          </a:bodyPr>
          <a:lstStyle/>
          <a:p>
            <a:pPr algn="ctr"/>
            <a:r>
              <a:rPr lang="en-US" sz="4000" b="1" dirty="0"/>
              <a:t/>
            </a:r>
            <a:br>
              <a:rPr lang="en-US" sz="4000" b="1" dirty="0"/>
            </a:br>
            <a:r>
              <a:rPr lang="en-US" sz="4900" b="1" dirty="0" smtClean="0"/>
              <a:t>Wrap-up</a:t>
            </a:r>
            <a:r>
              <a:rPr lang="en-US" sz="4000" b="1" dirty="0"/>
              <a:t/>
            </a:r>
            <a:br>
              <a:rPr lang="en-US" sz="4000" b="1" dirty="0"/>
            </a:br>
            <a:r>
              <a:rPr lang="en-US" sz="4000" b="1" dirty="0"/>
              <a:t/>
            </a:r>
            <a:br>
              <a:rPr lang="en-US" sz="4000" b="1" dirty="0"/>
            </a:br>
            <a:endParaRPr lang="en-US" sz="2400" b="1" dirty="0"/>
          </a:p>
        </p:txBody>
      </p:sp>
      <p:sp>
        <p:nvSpPr>
          <p:cNvPr id="3" name="Content Placeholder 2"/>
          <p:cNvSpPr>
            <a:spLocks noGrp="1"/>
          </p:cNvSpPr>
          <p:nvPr>
            <p:ph idx="1"/>
          </p:nvPr>
        </p:nvSpPr>
        <p:spPr>
          <a:xfrm>
            <a:off x="1981200" y="1371600"/>
            <a:ext cx="8229600" cy="5105400"/>
          </a:xfrm>
          <a:solidFill>
            <a:srgbClr val="FFFFCC"/>
          </a:solidFill>
          <a:ln>
            <a:solidFill>
              <a:srgbClr val="002060"/>
            </a:solidFill>
          </a:ln>
        </p:spPr>
        <p:txBody>
          <a:bodyPr>
            <a:normAutofit fontScale="92500" lnSpcReduction="20000"/>
          </a:bodyPr>
          <a:lstStyle/>
          <a:p>
            <a:r>
              <a:rPr lang="en-US" sz="2600" dirty="0" smtClean="0"/>
              <a:t>Evaluation</a:t>
            </a:r>
          </a:p>
          <a:p>
            <a:pPr lvl="1">
              <a:buFont typeface="Wingdings" panose="05000000000000000000" pitchFamily="2" charset="2"/>
              <a:buChar char="ü"/>
            </a:pPr>
            <a:r>
              <a:rPr lang="en-US" sz="2600" dirty="0" smtClean="0"/>
              <a:t>You will receive an electronic New Student Survey to complete that includes some questions about this Pre-Field Orientation Workshop. We value your feedback and make changes to this orientation based on your input.</a:t>
            </a:r>
            <a:endParaRPr lang="en-US" sz="2600" dirty="0"/>
          </a:p>
          <a:p>
            <a:pPr marL="0" indent="0">
              <a:buNone/>
            </a:pPr>
            <a:r>
              <a:rPr lang="en-US" sz="2600" b="1" dirty="0">
                <a:solidFill>
                  <a:srgbClr val="00B050"/>
                </a:solidFill>
              </a:rPr>
              <a:t>     </a:t>
            </a:r>
            <a:r>
              <a:rPr lang="en-US" sz="2600" dirty="0"/>
              <a:t>  </a:t>
            </a:r>
          </a:p>
          <a:p>
            <a:r>
              <a:rPr lang="en-US" sz="2600" dirty="0"/>
              <a:t>Sign out: In order to get </a:t>
            </a:r>
            <a:r>
              <a:rPr lang="en-US" sz="2600" dirty="0" smtClean="0"/>
              <a:t>3 </a:t>
            </a:r>
            <a:r>
              <a:rPr lang="en-US" sz="2600" dirty="0"/>
              <a:t>hours of field credit.</a:t>
            </a:r>
            <a:endParaRPr lang="en-US" sz="2600" u="sng" dirty="0"/>
          </a:p>
          <a:p>
            <a:pPr marL="0" indent="0">
              <a:buNone/>
            </a:pPr>
            <a:endParaRPr lang="en-US" sz="2600" u="sng" dirty="0"/>
          </a:p>
          <a:p>
            <a:pPr lvl="0"/>
            <a:r>
              <a:rPr lang="en-US" sz="2600" dirty="0" smtClean="0">
                <a:solidFill>
                  <a:prstClr val="black"/>
                </a:solidFill>
              </a:rPr>
              <a:t>Two peer </a:t>
            </a:r>
            <a:r>
              <a:rPr lang="en-US" sz="2600" dirty="0">
                <a:solidFill>
                  <a:prstClr val="black"/>
                </a:solidFill>
              </a:rPr>
              <a:t>mentoring sessions designed to assist students with </a:t>
            </a:r>
            <a:r>
              <a:rPr lang="en-US" sz="2600" dirty="0" smtClean="0">
                <a:solidFill>
                  <a:prstClr val="black"/>
                </a:solidFill>
              </a:rPr>
              <a:t>the Educational </a:t>
            </a:r>
            <a:r>
              <a:rPr lang="en-US" sz="2600" dirty="0">
                <a:solidFill>
                  <a:prstClr val="black"/>
                </a:solidFill>
              </a:rPr>
              <a:t>Agreement </a:t>
            </a:r>
            <a:r>
              <a:rPr lang="en-US" sz="2600" dirty="0" smtClean="0">
                <a:solidFill>
                  <a:prstClr val="black"/>
                </a:solidFill>
              </a:rPr>
              <a:t>will </a:t>
            </a:r>
            <a:r>
              <a:rPr lang="en-US" sz="2600" dirty="0">
                <a:solidFill>
                  <a:prstClr val="black"/>
                </a:solidFill>
              </a:rPr>
              <a:t>be set up by the OFI GSSA shortly after the term begins</a:t>
            </a:r>
            <a:r>
              <a:rPr lang="en-US" sz="2600" dirty="0" smtClean="0">
                <a:solidFill>
                  <a:prstClr val="black"/>
                </a:solidFill>
              </a:rPr>
              <a:t>. Watch your email for the announcement.</a:t>
            </a:r>
            <a:endParaRPr lang="en-US" sz="2600" dirty="0">
              <a:solidFill>
                <a:prstClr val="black"/>
              </a:solidFill>
            </a:endParaRPr>
          </a:p>
          <a:p>
            <a:pPr marL="0" indent="0">
              <a:buNone/>
            </a:pPr>
            <a:endParaRPr lang="en-US" sz="2600" dirty="0">
              <a:solidFill>
                <a:prstClr val="black"/>
              </a:solidFill>
            </a:endParaRPr>
          </a:p>
          <a:p>
            <a:r>
              <a:rPr lang="en-US" sz="2600" dirty="0"/>
              <a:t>Contact your assigned Field Faculty for questions, support, and assistance.</a:t>
            </a:r>
          </a:p>
          <a:p>
            <a:pPr marL="0" indent="0">
              <a:buNone/>
            </a:pPr>
            <a:endParaRPr lang="en-US" sz="2600" b="1" dirty="0"/>
          </a:p>
          <a:p>
            <a:pPr>
              <a:buNone/>
            </a:pPr>
            <a:endParaRPr lang="en-US" b="1" dirty="0" smtClean="0"/>
          </a:p>
          <a:p>
            <a:endParaRPr lang="en-US" b="1" dirty="0" smtClean="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051671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a:solidFill>
            <a:schemeClr val="accent1">
              <a:lumMod val="60000"/>
              <a:lumOff val="40000"/>
            </a:schemeClr>
          </a:solidFill>
          <a:ln>
            <a:solidFill>
              <a:srgbClr val="002060"/>
            </a:solidFill>
          </a:ln>
        </p:spPr>
        <p:txBody>
          <a:bodyPr>
            <a:normAutofit/>
          </a:bodyPr>
          <a:lstStyle/>
          <a:p>
            <a:pPr algn="ctr"/>
            <a:r>
              <a:rPr lang="en-US" b="1" dirty="0"/>
              <a:t>OFI Contact Information</a:t>
            </a:r>
          </a:p>
        </p:txBody>
      </p:sp>
      <p:sp>
        <p:nvSpPr>
          <p:cNvPr id="3" name="Content Placeholder 2"/>
          <p:cNvSpPr>
            <a:spLocks noGrp="1"/>
          </p:cNvSpPr>
          <p:nvPr>
            <p:ph idx="1"/>
          </p:nvPr>
        </p:nvSpPr>
        <p:spPr>
          <a:xfrm>
            <a:off x="1981200" y="1371600"/>
            <a:ext cx="8229600" cy="5257800"/>
          </a:xfrm>
          <a:solidFill>
            <a:srgbClr val="FFFFCC"/>
          </a:solidFill>
          <a:ln>
            <a:solidFill>
              <a:srgbClr val="002060"/>
            </a:solidFill>
          </a:ln>
        </p:spPr>
        <p:txBody>
          <a:bodyPr>
            <a:normAutofit/>
          </a:bodyPr>
          <a:lstStyle/>
          <a:p>
            <a:r>
              <a:rPr lang="en-US" sz="2600" dirty="0" smtClean="0"/>
              <a:t>Office </a:t>
            </a:r>
            <a:r>
              <a:rPr lang="en-US" sz="2600" dirty="0"/>
              <a:t>of Field Instruction:</a:t>
            </a:r>
          </a:p>
          <a:p>
            <a:pPr lvl="1">
              <a:buFont typeface="Wingdings" panose="05000000000000000000" pitchFamily="2" charset="2"/>
              <a:buChar char="ü"/>
            </a:pPr>
            <a:r>
              <a:rPr lang="en-US" sz="2600" dirty="0"/>
              <a:t>E-mail:  </a:t>
            </a:r>
            <a:r>
              <a:rPr lang="en-US" sz="2600" dirty="0">
                <a:hlinkClick r:id="rId3"/>
              </a:rPr>
              <a:t>ssw-fieldoffice@umich.edu</a:t>
            </a:r>
            <a:r>
              <a:rPr lang="en-US" sz="2600" dirty="0"/>
              <a:t> </a:t>
            </a:r>
          </a:p>
          <a:p>
            <a:pPr lvl="1">
              <a:buFont typeface="Wingdings" panose="05000000000000000000" pitchFamily="2" charset="2"/>
              <a:buChar char="ü"/>
            </a:pPr>
            <a:r>
              <a:rPr lang="en-US" sz="2600" dirty="0"/>
              <a:t>Phone:  734.764.5331</a:t>
            </a:r>
          </a:p>
          <a:p>
            <a:pPr lvl="1">
              <a:buFont typeface="Wingdings" panose="05000000000000000000" pitchFamily="2" charset="2"/>
              <a:buChar char="ü"/>
            </a:pPr>
            <a:r>
              <a:rPr lang="en-US" sz="2600" dirty="0"/>
              <a:t>Web page: </a:t>
            </a:r>
            <a:r>
              <a:rPr lang="en-US" sz="2400" dirty="0">
                <a:hlinkClick r:id="rId4"/>
              </a:rPr>
              <a:t>http://ssw.umich.edu/programs/field-instruction</a:t>
            </a:r>
            <a:r>
              <a:rPr lang="en-US" sz="2400" dirty="0"/>
              <a:t>. Click on My SSW at the top of the page (log in required) and then click on Field Instruction.</a:t>
            </a:r>
            <a:endParaRPr lang="en-US" sz="2600" dirty="0"/>
          </a:p>
          <a:p>
            <a:pPr marL="457200" lvl="1" indent="0">
              <a:buNone/>
            </a:pPr>
            <a:endParaRPr lang="en-US" sz="2600" dirty="0"/>
          </a:p>
          <a:p>
            <a:r>
              <a:rPr lang="en-US" sz="2600" u="sng" dirty="0"/>
              <a:t>OFI Pre-Field Orientation Folder</a:t>
            </a:r>
            <a:r>
              <a:rPr lang="en-US" sz="2600" dirty="0" smtClean="0"/>
              <a:t>: Check out your SW691 Canvas site for documents discussed in today’s session.</a:t>
            </a:r>
            <a:endParaRPr lang="en-US" b="1" dirty="0" smtClean="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55200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2425" y="3581400"/>
            <a:ext cx="5870576" cy="2667001"/>
          </a:xfrm>
          <a:ln/>
        </p:spPr>
        <p:style>
          <a:lnRef idx="0">
            <a:schemeClr val="accent1"/>
          </a:lnRef>
          <a:fillRef idx="3">
            <a:schemeClr val="accent1"/>
          </a:fillRef>
          <a:effectRef idx="3">
            <a:schemeClr val="accent1"/>
          </a:effectRef>
          <a:fontRef idx="minor">
            <a:schemeClr val="lt1"/>
          </a:fontRef>
        </p:style>
        <p:txBody>
          <a:bodyPr/>
          <a:lstStyle/>
          <a:p>
            <a:pPr algn="ctr">
              <a:buNone/>
            </a:pPr>
            <a:endParaRPr lang="en-US" sz="8800" dirty="0"/>
          </a:p>
          <a:p>
            <a:pPr algn="ctr">
              <a:buNone/>
            </a:pPr>
            <a:r>
              <a:rPr lang="en-US" sz="6600" b="1" dirty="0">
                <a:effectLst>
                  <a:outerShdw blurRad="38100" dist="38100" dir="2700000" algn="tl">
                    <a:srgbClr val="000000">
                      <a:alpha val="43137"/>
                    </a:srgbClr>
                  </a:outerShdw>
                </a:effectLst>
              </a:rPr>
              <a:t>Introductions</a:t>
            </a:r>
          </a:p>
          <a:p>
            <a:pPr algn="ctr">
              <a:buNone/>
            </a:pPr>
            <a:endParaRPr lang="en-US" sz="6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637B4FF-A8C1-48A5-AD41-B7ADE63F0127}" type="slidenum">
              <a:rPr lang="en-US" smtClean="0">
                <a:solidFill>
                  <a:prstClr val="black">
                    <a:tint val="75000"/>
                  </a:prstClr>
                </a:solidFill>
              </a:rPr>
              <a:pPr/>
              <a:t>3</a:t>
            </a:fld>
            <a:endParaRPr lang="en-US" dirty="0">
              <a:solidFill>
                <a:prstClr val="black">
                  <a:tint val="75000"/>
                </a:prstClr>
              </a:solidFill>
            </a:endParaRPr>
          </a:p>
        </p:txBody>
      </p:sp>
      <p:pic>
        <p:nvPicPr>
          <p:cNvPr id="1026" name="Picture 2" descr="http://wealthmanagement.com/site-files/wealthmanagement.com/files/imagecache/large_img/uploads/2013/10/affluentmee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90601"/>
            <a:ext cx="5029200" cy="34552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61476" y="992752"/>
            <a:ext cx="2705292" cy="923330"/>
          </a:xfrm>
          <a:prstGeom prst="rect">
            <a:avLst/>
          </a:prstGeom>
          <a:noFill/>
          <a:ln>
            <a:no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GO BLUE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9" name="Rectangle 8"/>
          <p:cNvSpPr/>
          <p:nvPr/>
        </p:nvSpPr>
        <p:spPr>
          <a:xfrm>
            <a:off x="187133" y="3831356"/>
            <a:ext cx="2705292" cy="923330"/>
          </a:xfrm>
          <a:prstGeom prst="rect">
            <a:avLst/>
          </a:prstGeom>
          <a:noFill/>
          <a:ln>
            <a:no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GO BLUE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0" name="Rectangle 9"/>
          <p:cNvSpPr/>
          <p:nvPr/>
        </p:nvSpPr>
        <p:spPr>
          <a:xfrm>
            <a:off x="9553383" y="3674551"/>
            <a:ext cx="2705292" cy="923330"/>
          </a:xfrm>
          <a:prstGeom prst="rect">
            <a:avLst/>
          </a:prstGeom>
          <a:noFill/>
          <a:ln>
            <a:no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GO BLUE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1" name="Rectangle 10"/>
          <p:cNvSpPr/>
          <p:nvPr/>
        </p:nvSpPr>
        <p:spPr>
          <a:xfrm>
            <a:off x="417321" y="1143147"/>
            <a:ext cx="2705292" cy="923330"/>
          </a:xfrm>
          <a:prstGeom prst="rect">
            <a:avLst/>
          </a:prstGeom>
          <a:noFill/>
          <a:ln>
            <a:no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GO BLUE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174024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814" y="365125"/>
            <a:ext cx="11087986" cy="1091535"/>
          </a:xfrm>
          <a:solidFill>
            <a:srgbClr val="FFFF99"/>
          </a:solidFill>
        </p:spPr>
        <p:txBody>
          <a:bodyPr>
            <a:noAutofit/>
          </a:bodyPr>
          <a:lstStyle/>
          <a:p>
            <a:pPr marL="857250" indent="-857250">
              <a:buFont typeface="Calibri Light" panose="020F0302020204030204" pitchFamily="34" charset="0"/>
              <a:buChar char="҉"/>
            </a:pPr>
            <a:r>
              <a:rPr lang="en-US" sz="6600" b="1" dirty="0" smtClean="0"/>
              <a:t>DON’T FORGET TO SIGN OUT!</a:t>
            </a:r>
            <a:endParaRPr lang="en-US" sz="6600" b="1" dirty="0"/>
          </a:p>
        </p:txBody>
      </p:sp>
      <p:sp>
        <p:nvSpPr>
          <p:cNvPr id="8" name="Content Placeholder 7"/>
          <p:cNvSpPr>
            <a:spLocks noGrp="1"/>
          </p:cNvSpPr>
          <p:nvPr>
            <p:ph idx="1"/>
          </p:nvPr>
        </p:nvSpPr>
        <p:spPr>
          <a:xfrm>
            <a:off x="265814" y="1846890"/>
            <a:ext cx="11087986" cy="4351338"/>
          </a:xfrm>
          <a:solidFill>
            <a:schemeClr val="accent1"/>
          </a:solidFill>
        </p:spPr>
        <p:txBody>
          <a:bodyPr/>
          <a:lstStyle/>
          <a:p>
            <a:pPr>
              <a:buFont typeface="Calibri" panose="020F0502020204030204" pitchFamily="34" charset="0"/>
              <a:buChar char="҉"/>
            </a:pPr>
            <a:r>
              <a:rPr lang="en-US" sz="6600" dirty="0" smtClean="0"/>
              <a:t>ANY FINAL</a:t>
            </a:r>
            <a:endParaRPr lang="en-US" sz="6600" dirty="0"/>
          </a:p>
        </p:txBody>
      </p:sp>
      <p:sp>
        <p:nvSpPr>
          <p:cNvPr id="4" name="Slide Number Placeholder 3"/>
          <p:cNvSpPr>
            <a:spLocks noGrp="1"/>
          </p:cNvSpPr>
          <p:nvPr>
            <p:ph type="sldNum" sz="quarter" idx="12"/>
          </p:nvPr>
        </p:nvSpPr>
        <p:spPr/>
        <p:txBody>
          <a:bodyPr/>
          <a:lstStyle/>
          <a:p>
            <a:fld id="{0637B4FF-A8C1-48A5-AD41-B7ADE63F0127}" type="slidenum">
              <a:rPr lang="en-US" smtClean="0">
                <a:solidFill>
                  <a:prstClr val="black">
                    <a:tint val="75000"/>
                  </a:prstClr>
                </a:solidFill>
              </a:rPr>
              <a:pPr/>
              <a:t>30</a:t>
            </a:fld>
            <a:endParaRPr lang="en-US" dirty="0">
              <a:solidFill>
                <a:prstClr val="black">
                  <a:tint val="75000"/>
                </a:prstClr>
              </a:solidFill>
            </a:endParaRPr>
          </a:p>
        </p:txBody>
      </p:sp>
      <p:pic>
        <p:nvPicPr>
          <p:cNvPr id="3074" name="Picture 2" descr="C:\Users\swcrabb\AppData\Local\Microsoft\Windows\Temporary Internet Files\Content.IE5\HKR896JM\MC90043151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114" y="2380714"/>
            <a:ext cx="3657486"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63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609600"/>
            <a:ext cx="7924800" cy="5410200"/>
          </a:xfrm>
          <a:solidFill>
            <a:schemeClr val="accent1">
              <a:lumMod val="20000"/>
              <a:lumOff val="80000"/>
            </a:schemeClr>
          </a:solidFill>
          <a:ln>
            <a:solidFill>
              <a:schemeClr val="tx1"/>
            </a:solidFill>
          </a:ln>
        </p:spPr>
        <p:txBody>
          <a:bodyPr rtlCol="0">
            <a:normAutofit fontScale="90000"/>
          </a:bodyPr>
          <a:lstStyle/>
          <a:p>
            <a:r>
              <a:rPr lang="en-US" sz="5400" b="1" dirty="0"/>
              <a:t/>
            </a:r>
            <a:br>
              <a:rPr lang="en-US" sz="5400" b="1" dirty="0"/>
            </a:br>
            <a:r>
              <a:rPr lang="en-US" sz="5400" b="1" dirty="0"/>
              <a:t/>
            </a:r>
            <a:br>
              <a:rPr lang="en-US" sz="5400" b="1" dirty="0"/>
            </a:br>
            <a:r>
              <a:rPr lang="en-US" sz="5400" b="1" dirty="0"/>
              <a:t/>
            </a:r>
            <a:br>
              <a:rPr lang="en-US" sz="5400" b="1" dirty="0"/>
            </a:br>
            <a:r>
              <a:rPr lang="en-US" sz="5400" b="1" dirty="0"/>
              <a:t/>
            </a:r>
            <a:br>
              <a:rPr lang="en-US" sz="5400" b="1" dirty="0"/>
            </a:br>
            <a:r>
              <a:rPr lang="en-US" sz="3100" b="1" i="1" dirty="0">
                <a:ln w="10541" cmpd="sng">
                  <a:solidFill>
                    <a:schemeClr val="accent1">
                      <a:shade val="88000"/>
                      <a:satMod val="110000"/>
                    </a:schemeClr>
                  </a:solidFill>
                  <a:prstDash val="solid"/>
                </a:ln>
                <a:solidFill>
                  <a:srgbClr val="0070C0"/>
                </a:solidFill>
              </a:rPr>
              <a:t>THANK YOU FOR YOUR PARTICIPATION TODAY!!</a:t>
            </a:r>
            <a:r>
              <a:rPr lang="en-US" sz="5400" b="1" dirty="0"/>
              <a:t/>
            </a:r>
            <a:br>
              <a:rPr lang="en-US" sz="5400" b="1" dirty="0"/>
            </a:br>
            <a:r>
              <a:rPr lang="en-US" sz="5400" b="1" dirty="0"/>
              <a:t/>
            </a:r>
            <a:br>
              <a:rPr lang="en-US" sz="5400" b="1" dirty="0"/>
            </a:br>
            <a:r>
              <a:rPr lang="en-US" sz="2400" b="1" dirty="0"/>
              <a:t>”If you came only to help me, then you can go back home. But if </a:t>
            </a:r>
            <a:br>
              <a:rPr lang="en-US" sz="2400" b="1" dirty="0"/>
            </a:br>
            <a:r>
              <a:rPr lang="en-US" sz="2400" b="1" dirty="0"/>
              <a:t>  you consider my struggle as part of your survival, then perhaps  </a:t>
            </a:r>
            <a:br>
              <a:rPr lang="en-US" sz="2400" b="1" dirty="0"/>
            </a:br>
            <a:r>
              <a:rPr lang="en-US" sz="2400" b="1" dirty="0"/>
              <a:t>    we can work together.”</a:t>
            </a:r>
            <a:r>
              <a:rPr lang="en-US" sz="2400" dirty="0"/>
              <a:t>              </a:t>
            </a:r>
            <a:br>
              <a:rPr lang="en-US" sz="2400" dirty="0"/>
            </a:br>
            <a:r>
              <a:rPr lang="en-US" sz="2400" dirty="0"/>
              <a:t>				</a:t>
            </a:r>
            <a:br>
              <a:rPr lang="en-US" sz="2400" dirty="0"/>
            </a:br>
            <a:r>
              <a:rPr lang="en-US" sz="2400" dirty="0"/>
              <a:t>				~ </a:t>
            </a:r>
            <a:r>
              <a:rPr lang="en-US" sz="2400" b="1" dirty="0"/>
              <a:t>Australian Aboriginal quote</a:t>
            </a:r>
            <a:r>
              <a:rPr lang="en-US" sz="2400" dirty="0"/>
              <a:t>  </a:t>
            </a:r>
            <a:r>
              <a:rPr lang="en-US" sz="24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 </a:t>
            </a:r>
            <a:br>
              <a:rPr lang="en-US" sz="22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                                                                                  </a:t>
            </a:r>
            <a:r>
              <a:rPr lang="en-US" sz="2200" b="1" dirty="0">
                <a:solidFill>
                  <a:schemeClr val="accent1">
                    <a:lumMod val="75000"/>
                  </a:schemeClr>
                </a:solidFill>
                <a:effectLst>
                  <a:outerShdw blurRad="38100" dist="38100" dir="2700000" algn="tl">
                    <a:srgbClr val="000000">
                      <a:alpha val="43137"/>
                    </a:srgbClr>
                  </a:outerShdw>
                </a:effectLst>
              </a:rPr>
              <a:t/>
            </a:r>
            <a:br>
              <a:rPr lang="en-US" sz="2200" b="1" dirty="0">
                <a:solidFill>
                  <a:schemeClr val="accent1">
                    <a:lumMod val="75000"/>
                  </a:schemeClr>
                </a:solidFill>
                <a:effectLst>
                  <a:outerShdw blurRad="38100" dist="38100" dir="2700000" algn="tl">
                    <a:srgbClr val="000000">
                      <a:alpha val="43137"/>
                    </a:srgbClr>
                  </a:outerShdw>
                </a:effectLst>
              </a:rPr>
            </a:br>
            <a:r>
              <a:rPr lang="en-US" sz="2000" b="1" dirty="0">
                <a:solidFill>
                  <a:schemeClr val="accent1">
                    <a:lumMod val="75000"/>
                  </a:schemeClr>
                </a:solidFill>
                <a:latin typeface="Cambria Math" pitchFamily="18" charset="0"/>
                <a:ea typeface="Cambria Math" pitchFamily="18" charset="0"/>
              </a:rPr>
              <a:t>	</a:t>
            </a:r>
            <a:r>
              <a:rPr lang="en-US" sz="4000" b="1" dirty="0">
                <a:solidFill>
                  <a:schemeClr val="accent1">
                    <a:lumMod val="75000"/>
                  </a:schemeClr>
                </a:solidFill>
                <a:latin typeface="Cambria Math" pitchFamily="18" charset="0"/>
                <a:ea typeface="Cambria Math" pitchFamily="18" charset="0"/>
              </a:rPr>
              <a:t>			</a:t>
            </a:r>
            <a:br>
              <a:rPr lang="en-US" sz="4000" b="1" dirty="0">
                <a:solidFill>
                  <a:schemeClr val="accent1">
                    <a:lumMod val="75000"/>
                  </a:schemeClr>
                </a:solidFill>
                <a:latin typeface="Cambria Math" pitchFamily="18" charset="0"/>
                <a:ea typeface="Cambria Math" pitchFamily="18" charset="0"/>
              </a:rPr>
            </a:br>
            <a:r>
              <a:rPr lang="en-US" sz="4000" b="1" dirty="0">
                <a:solidFill>
                  <a:srgbClr val="002060"/>
                </a:solidFill>
                <a:latin typeface="Cambria Math" pitchFamily="18" charset="0"/>
                <a:ea typeface="Cambria Math" pitchFamily="18" charset="0"/>
              </a:rPr>
              <a:t>		             </a:t>
            </a:r>
            <a:r>
              <a:rPr lang="en-US" sz="2200" b="1" dirty="0"/>
              <a:t/>
            </a:r>
            <a:br>
              <a:rPr lang="en-US" sz="2200" b="1" dirty="0"/>
            </a:br>
            <a:r>
              <a:rPr lang="en-US" sz="2200" b="1" dirty="0"/>
              <a:t/>
            </a:r>
            <a:br>
              <a:rPr lang="en-US" sz="2200" b="1" dirty="0"/>
            </a:br>
            <a:endParaRPr lang="en-US" sz="2200" b="1" dirty="0"/>
          </a:p>
        </p:txBody>
      </p:sp>
      <p:pic>
        <p:nvPicPr>
          <p:cNvPr id="6" name="Picture 5" descr="signature-stationery"/>
          <p:cNvPicPr/>
          <p:nvPr/>
        </p:nvPicPr>
        <p:blipFill>
          <a:blip r:embed="rId4">
            <a:extLst>
              <a:ext uri="{28A0092B-C50C-407E-A947-70E740481C1C}">
                <a14:useLocalDpi xmlns:a14="http://schemas.microsoft.com/office/drawing/2010/main" val="0"/>
              </a:ext>
            </a:extLst>
          </a:blip>
          <a:srcRect/>
          <a:stretch>
            <a:fillRect/>
          </a:stretch>
        </p:blipFill>
        <p:spPr bwMode="auto">
          <a:xfrm>
            <a:off x="2781300" y="838200"/>
            <a:ext cx="6543675" cy="1123950"/>
          </a:xfrm>
          <a:prstGeom prst="rect">
            <a:avLst/>
          </a:prstGeom>
          <a:solidFill>
            <a:srgbClr val="FFFFCC"/>
          </a:solidFill>
          <a:ln>
            <a:noFill/>
          </a:ln>
        </p:spPr>
      </p:pic>
    </p:spTree>
    <p:extLst>
      <p:ext uri="{BB962C8B-B14F-4D97-AF65-F5344CB8AC3E}">
        <p14:creationId xmlns:p14="http://schemas.microsoft.com/office/powerpoint/2010/main" val="928450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5440363"/>
          </a:xfrm>
          <a:solidFill>
            <a:schemeClr val="tx2">
              <a:lumMod val="60000"/>
              <a:lumOff val="40000"/>
            </a:schemeClr>
          </a:solidFill>
          <a:ln>
            <a:solidFill>
              <a:srgbClr val="002060"/>
            </a:solidFill>
          </a:ln>
        </p:spPr>
        <p:txBody>
          <a:bodyPr/>
          <a:lstStyle/>
          <a:p>
            <a:pPr algn="ctr">
              <a:buNone/>
            </a:pPr>
            <a:r>
              <a:rPr lang="en-US" sz="4800" b="1" dirty="0" smtClean="0">
                <a:solidFill>
                  <a:srgbClr val="FFC000"/>
                </a:solidFill>
                <a:effectLst>
                  <a:outerShdw blurRad="38100" dist="38100" dir="2700000" algn="tl">
                    <a:srgbClr val="000000">
                      <a:alpha val="43137"/>
                    </a:srgbClr>
                  </a:outerShdw>
                </a:effectLst>
              </a:rPr>
              <a:t>ANY BURNING </a:t>
            </a:r>
            <a:r>
              <a:rPr lang="en-US" sz="4800" b="1" dirty="0">
                <a:solidFill>
                  <a:srgbClr val="FFC000"/>
                </a:solidFill>
                <a:effectLst>
                  <a:outerShdw blurRad="38100" dist="38100" dir="2700000" algn="tl">
                    <a:srgbClr val="000000">
                      <a:alpha val="43137"/>
                    </a:srgbClr>
                  </a:outerShdw>
                </a:effectLst>
              </a:rPr>
              <a:t>QUESTIONS?</a:t>
            </a:r>
          </a:p>
          <a:p>
            <a:pPr algn="ctr">
              <a:buNone/>
            </a:pPr>
            <a:r>
              <a:rPr lang="en-US" b="1" dirty="0" smtClean="0">
                <a:solidFill>
                  <a:schemeClr val="tx2">
                    <a:lumMod val="50000"/>
                  </a:schemeClr>
                </a:solidFill>
                <a:effectLst>
                  <a:outerShdw blurRad="38100" dist="38100" dir="2700000" algn="tl">
                    <a:srgbClr val="000000">
                      <a:alpha val="43137"/>
                    </a:srgbClr>
                  </a:outerShdw>
                </a:effectLst>
              </a:rPr>
              <a:t>An opportunity to clear the air with any questions you need to know </a:t>
            </a:r>
          </a:p>
          <a:p>
            <a:pPr algn="ctr">
              <a:buNone/>
            </a:pPr>
            <a:r>
              <a:rPr lang="en-US" b="1" dirty="0" smtClean="0">
                <a:solidFill>
                  <a:schemeClr val="tx2">
                    <a:lumMod val="50000"/>
                  </a:schemeClr>
                </a:solidFill>
                <a:effectLst>
                  <a:outerShdw blurRad="38100" dist="38100" dir="2700000" algn="tl">
                    <a:srgbClr val="000000">
                      <a:alpha val="43137"/>
                    </a:srgbClr>
                  </a:outerShdw>
                </a:effectLst>
              </a:rPr>
              <a:t>the answers to right now!</a:t>
            </a:r>
          </a:p>
          <a:p>
            <a:pPr algn="ctr">
              <a:buNone/>
            </a:pPr>
            <a:endParaRPr lang="en-US" b="1" dirty="0" smtClean="0">
              <a:solidFill>
                <a:schemeClr val="tx2">
                  <a:lumMod val="50000"/>
                </a:schemeClr>
              </a:solidFill>
              <a:effectLst>
                <a:outerShdw blurRad="38100" dist="38100" dir="2700000" algn="tl">
                  <a:srgbClr val="000000">
                    <a:alpha val="43137"/>
                  </a:srgbClr>
                </a:outerShdw>
              </a:effectLst>
            </a:endParaRPr>
          </a:p>
          <a:p>
            <a:pPr algn="ctr">
              <a:buNone/>
            </a:pPr>
            <a:endParaRPr lang="en-US" b="1" dirty="0" smtClean="0">
              <a:solidFill>
                <a:srgbClr val="FFC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637B4FF-A8C1-48A5-AD41-B7ADE63F0127}" type="slidenum">
              <a:rPr lang="en-US" smtClean="0">
                <a:solidFill>
                  <a:prstClr val="black">
                    <a:tint val="75000"/>
                  </a:prstClr>
                </a:solidFill>
              </a:rPr>
              <a:pPr/>
              <a:t>4</a:t>
            </a:fld>
            <a:endParaRPr lang="en-US" dirty="0">
              <a:solidFill>
                <a:prstClr val="black">
                  <a:tint val="75000"/>
                </a:prst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031" y="3425591"/>
            <a:ext cx="5291569" cy="2700573"/>
          </a:xfrm>
          <a:prstGeom prst="rect">
            <a:avLst/>
          </a:prstGeom>
        </p:spPr>
      </p:pic>
    </p:spTree>
    <p:extLst>
      <p:ext uri="{BB962C8B-B14F-4D97-AF65-F5344CB8AC3E}">
        <p14:creationId xmlns:p14="http://schemas.microsoft.com/office/powerpoint/2010/main" val="393788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0"/>
            <a:ext cx="8229600" cy="6019800"/>
          </a:xfrm>
          <a:solidFill>
            <a:schemeClr val="bg1">
              <a:lumMod val="85000"/>
            </a:schemeClr>
          </a:solidFill>
          <a:ln>
            <a:solidFill>
              <a:schemeClr val="tx1"/>
            </a:solidFill>
          </a:ln>
        </p:spPr>
        <p:txBody>
          <a:bodyPr rtlCol="0">
            <a:normAutofit fontScale="90000"/>
          </a:bodyPr>
          <a:lstStyle/>
          <a:p>
            <a:r>
              <a:rPr lang="en-US" sz="5400" b="1" dirty="0"/>
              <a:t/>
            </a:r>
            <a:br>
              <a:rPr lang="en-US" sz="5400" b="1" dirty="0"/>
            </a:br>
            <a:r>
              <a:rPr lang="en-US" sz="5400" b="1" dirty="0"/>
              <a:t/>
            </a:r>
            <a:br>
              <a:rPr lang="en-US" sz="5400" b="1" dirty="0"/>
            </a:br>
            <a:r>
              <a:rPr lang="en-US" sz="5400" b="1" dirty="0"/>
              <a:t/>
            </a:r>
            <a:br>
              <a:rPr lang="en-US" sz="5400" b="1" dirty="0"/>
            </a:br>
            <a:r>
              <a:rPr lang="en-US" sz="5400" b="1" dirty="0"/>
              <a:t/>
            </a:r>
            <a:br>
              <a:rPr lang="en-US" sz="5400" b="1" dirty="0"/>
            </a:br>
            <a:r>
              <a:rPr lang="en-US" sz="5400" b="1" dirty="0"/>
              <a:t/>
            </a:r>
            <a:br>
              <a:rPr lang="en-US" sz="5400" b="1" dirty="0"/>
            </a:br>
            <a:r>
              <a:rPr lang="en-US" sz="4000" b="1" i="1" dirty="0">
                <a:ln w="10541" cmpd="sng">
                  <a:solidFill>
                    <a:schemeClr val="accent1">
                      <a:shade val="88000"/>
                      <a:satMod val="110000"/>
                    </a:schemeClr>
                  </a:solidFill>
                  <a:prstDash val="solid"/>
                </a:ln>
                <a:solidFill>
                  <a:schemeClr val="accent1">
                    <a:lumMod val="75000"/>
                  </a:schemeClr>
                </a:solidFill>
                <a:effectLst>
                  <a:outerShdw blurRad="38100" dist="38100" dir="2700000" algn="tl">
                    <a:srgbClr val="000000">
                      <a:alpha val="43137"/>
                    </a:srgbClr>
                  </a:outerShdw>
                </a:effectLst>
              </a:rPr>
              <a:t/>
            </a:r>
            <a:br>
              <a:rPr lang="en-US" sz="4000" b="1" i="1" dirty="0">
                <a:ln w="10541" cmpd="sng">
                  <a:solidFill>
                    <a:schemeClr val="accent1">
                      <a:shade val="88000"/>
                      <a:satMod val="110000"/>
                    </a:schemeClr>
                  </a:solidFill>
                  <a:prstDash val="solid"/>
                </a:ln>
                <a:solidFill>
                  <a:schemeClr val="accent1">
                    <a:lumMod val="75000"/>
                  </a:schemeClr>
                </a:solidFill>
                <a:effectLst>
                  <a:outerShdw blurRad="38100" dist="38100" dir="2700000" algn="tl">
                    <a:srgbClr val="000000">
                      <a:alpha val="43137"/>
                    </a:srgbClr>
                  </a:outerShdw>
                </a:effectLst>
              </a:rPr>
            </a:br>
            <a:r>
              <a:rPr lang="en-US" sz="4000" b="1" i="1" dirty="0">
                <a:ln w="10541" cmpd="sng">
                  <a:solidFill>
                    <a:schemeClr val="accent1">
                      <a:shade val="88000"/>
                      <a:satMod val="110000"/>
                    </a:schemeClr>
                  </a:solidFill>
                  <a:prstDash val="solid"/>
                </a:ln>
                <a:solidFill>
                  <a:schemeClr val="accent1">
                    <a:lumMod val="75000"/>
                  </a:schemeClr>
                </a:solidFill>
                <a:effectLst>
                  <a:outerShdw blurRad="38100" dist="38100" dir="2700000" algn="tl">
                    <a:srgbClr val="000000">
                      <a:alpha val="43137"/>
                    </a:srgbClr>
                  </a:outerShdw>
                </a:effectLst>
              </a:rPr>
              <a:t/>
            </a:r>
            <a:br>
              <a:rPr lang="en-US" sz="4000" b="1" i="1" dirty="0">
                <a:ln w="10541" cmpd="sng">
                  <a:solidFill>
                    <a:schemeClr val="accent1">
                      <a:shade val="88000"/>
                      <a:satMod val="110000"/>
                    </a:schemeClr>
                  </a:solidFill>
                  <a:prstDash val="solid"/>
                </a:ln>
                <a:solidFill>
                  <a:schemeClr val="accent1">
                    <a:lumMod val="75000"/>
                  </a:schemeClr>
                </a:solidFill>
                <a:effectLst>
                  <a:outerShdw blurRad="38100" dist="38100" dir="2700000" algn="tl">
                    <a:srgbClr val="000000">
                      <a:alpha val="43137"/>
                    </a:srgbClr>
                  </a:outerShdw>
                </a:effectLst>
              </a:rPr>
            </a:br>
            <a:r>
              <a:rPr lang="en-US" sz="1400" dirty="0">
                <a:ln w="10541" cmpd="sng">
                  <a:solidFill>
                    <a:schemeClr val="accent1">
                      <a:shade val="88000"/>
                      <a:satMod val="110000"/>
                    </a:schemeClr>
                  </a:solidFill>
                  <a:prstDash val="solid"/>
                </a:ln>
                <a:solidFill>
                  <a:schemeClr val="accent1">
                    <a:lumMod val="75000"/>
                  </a:schemeClr>
                </a:solidFill>
                <a:latin typeface="+mn-lt"/>
              </a:rPr>
              <a:t/>
            </a:r>
            <a:br>
              <a:rPr lang="en-US" sz="1400" dirty="0">
                <a:ln w="10541" cmpd="sng">
                  <a:solidFill>
                    <a:schemeClr val="accent1">
                      <a:shade val="88000"/>
                      <a:satMod val="110000"/>
                    </a:schemeClr>
                  </a:solidFill>
                  <a:prstDash val="solid"/>
                </a:ln>
                <a:solidFill>
                  <a:schemeClr val="accent1">
                    <a:lumMod val="75000"/>
                  </a:schemeClr>
                </a:solidFill>
                <a:latin typeface="+mn-lt"/>
              </a:rPr>
            </a:br>
            <a:r>
              <a:rPr lang="en-US" sz="1400" dirty="0">
                <a:ln w="10541" cmpd="sng">
                  <a:solidFill>
                    <a:schemeClr val="accent1">
                      <a:shade val="88000"/>
                      <a:satMod val="110000"/>
                    </a:schemeClr>
                  </a:solidFill>
                  <a:prstDash val="solid"/>
                </a:ln>
                <a:solidFill>
                  <a:schemeClr val="accent1">
                    <a:lumMod val="75000"/>
                  </a:schemeClr>
                </a:solidFill>
                <a:latin typeface="+mn-lt"/>
              </a:rPr>
              <a:t>			</a:t>
            </a:r>
            <a:r>
              <a:rPr lang="en-US" sz="2000" b="1" dirty="0">
                <a:solidFill>
                  <a:schemeClr val="accent1">
                    <a:lumMod val="75000"/>
                  </a:schemeClr>
                </a:solidFill>
                <a:effectLst>
                  <a:outerShdw blurRad="38100" dist="38100" dir="2700000" algn="tl">
                    <a:srgbClr val="000000">
                      <a:alpha val="43137"/>
                    </a:srgbClr>
                  </a:outerShdw>
                </a:effectLst>
              </a:rPr>
              <a:t/>
            </a:r>
            <a:br>
              <a:rPr lang="en-US" sz="2000" b="1" dirty="0">
                <a:solidFill>
                  <a:schemeClr val="accent1">
                    <a:lumMod val="75000"/>
                  </a:schemeClr>
                </a:solidFill>
                <a:effectLst>
                  <a:outerShdw blurRad="38100" dist="38100" dir="2700000" algn="tl">
                    <a:srgbClr val="000000">
                      <a:alpha val="43137"/>
                    </a:srgbClr>
                  </a:outerShdw>
                </a:effectLst>
              </a:rPr>
            </a:br>
            <a:r>
              <a:rPr lang="en-US" sz="2000" b="1" dirty="0">
                <a:solidFill>
                  <a:schemeClr val="accent1">
                    <a:lumMod val="75000"/>
                  </a:schemeClr>
                </a:solidFill>
                <a:latin typeface="Cambria Math" pitchFamily="18" charset="0"/>
                <a:ea typeface="Cambria Math" pitchFamily="18" charset="0"/>
              </a:rPr>
              <a:t>	</a:t>
            </a:r>
            <a:r>
              <a:rPr lang="en-US" sz="4000" b="1" dirty="0">
                <a:solidFill>
                  <a:schemeClr val="accent1">
                    <a:lumMod val="75000"/>
                  </a:schemeClr>
                </a:solidFill>
                <a:latin typeface="Cambria Math" pitchFamily="18" charset="0"/>
                <a:ea typeface="Cambria Math" pitchFamily="18" charset="0"/>
              </a:rPr>
              <a:t>			</a:t>
            </a:r>
            <a:br>
              <a:rPr lang="en-US" sz="4000" b="1" dirty="0">
                <a:solidFill>
                  <a:schemeClr val="accent1">
                    <a:lumMod val="75000"/>
                  </a:schemeClr>
                </a:solidFill>
                <a:latin typeface="Cambria Math" pitchFamily="18" charset="0"/>
                <a:ea typeface="Cambria Math" pitchFamily="18" charset="0"/>
              </a:rPr>
            </a:br>
            <a:r>
              <a:rPr lang="en-US" sz="4000" b="1" dirty="0">
                <a:solidFill>
                  <a:srgbClr val="002060"/>
                </a:solidFill>
                <a:latin typeface="Cambria Math" pitchFamily="18" charset="0"/>
                <a:ea typeface="Cambria Math" pitchFamily="18" charset="0"/>
              </a:rPr>
              <a:t>		             </a:t>
            </a:r>
            <a:r>
              <a:rPr lang="en-US" sz="2200" b="1" dirty="0"/>
              <a:t/>
            </a:r>
            <a:br>
              <a:rPr lang="en-US" sz="2200" b="1" dirty="0"/>
            </a:br>
            <a:r>
              <a:rPr lang="en-US" sz="2200" b="1" dirty="0"/>
              <a:t/>
            </a:r>
            <a:br>
              <a:rPr lang="en-US" sz="2200" b="1" dirty="0"/>
            </a:br>
            <a:endParaRPr lang="en-US" sz="2200" b="1" dirty="0"/>
          </a:p>
        </p:txBody>
      </p:sp>
      <p:graphicFrame>
        <p:nvGraphicFramePr>
          <p:cNvPr id="5" name="Diagram 4"/>
          <p:cNvGraphicFramePr/>
          <p:nvPr>
            <p:extLst/>
          </p:nvPr>
        </p:nvGraphicFramePr>
        <p:xfrm>
          <a:off x="2362200" y="1498600"/>
          <a:ext cx="75438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362200" y="457200"/>
            <a:ext cx="7543800" cy="1261884"/>
          </a:xfrm>
          <a:prstGeom prst="rect">
            <a:avLst/>
          </a:prstGeom>
          <a:solidFill>
            <a:srgbClr val="FFFFCC"/>
          </a:solidFill>
        </p:spPr>
        <p:txBody>
          <a:bodyPr wrap="square" rtlCol="0">
            <a:spAutoFit/>
          </a:bodyPr>
          <a:lstStyle/>
          <a:p>
            <a:pPr algn="ctr"/>
            <a:r>
              <a:rPr lang="en-US" sz="3200" b="1" dirty="0" smtClean="0">
                <a:solidFill>
                  <a:schemeClr val="accent1">
                    <a:lumMod val="75000"/>
                  </a:schemeClr>
                </a:solidFill>
              </a:rPr>
              <a:t>The </a:t>
            </a:r>
            <a:r>
              <a:rPr lang="en-US" sz="3200" b="1" dirty="0">
                <a:solidFill>
                  <a:schemeClr val="accent1">
                    <a:lumMod val="75000"/>
                  </a:schemeClr>
                </a:solidFill>
              </a:rPr>
              <a:t>Skill of </a:t>
            </a:r>
            <a:r>
              <a:rPr lang="en-US" sz="3200" b="1" dirty="0" smtClean="0">
                <a:solidFill>
                  <a:schemeClr val="accent1">
                    <a:lumMod val="75000"/>
                  </a:schemeClr>
                </a:solidFill>
              </a:rPr>
              <a:t>Self-Reflection  </a:t>
            </a:r>
            <a:endParaRPr lang="en-US" sz="3200" b="1" dirty="0">
              <a:solidFill>
                <a:schemeClr val="accent1">
                  <a:lumMod val="75000"/>
                </a:schemeClr>
              </a:solidFill>
            </a:endParaRPr>
          </a:p>
          <a:p>
            <a:r>
              <a:rPr lang="en-US" sz="2200" b="1" dirty="0">
                <a:solidFill>
                  <a:prstClr val="black"/>
                </a:solidFill>
              </a:rPr>
              <a:t>Field instruction requires that you integrate what you are learning with what you are doing.  Here is </a:t>
            </a:r>
            <a:r>
              <a:rPr lang="en-US" sz="2200" b="1" dirty="0" smtClean="0"/>
              <a:t>our learning rubric:</a:t>
            </a:r>
            <a:endParaRPr lang="en-US" sz="2200" b="1" dirty="0"/>
          </a:p>
        </p:txBody>
      </p:sp>
    </p:spTree>
    <p:extLst>
      <p:ext uri="{BB962C8B-B14F-4D97-AF65-F5344CB8AC3E}">
        <p14:creationId xmlns:p14="http://schemas.microsoft.com/office/powerpoint/2010/main" val="236931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solidFill>
            <a:srgbClr val="FFFFCC"/>
          </a:solidFill>
        </p:spPr>
        <p:txBody>
          <a:bodyPr/>
          <a:lstStyle/>
          <a:p>
            <a:pPr algn="ctr"/>
            <a:r>
              <a:rPr lang="en-US" b="1" dirty="0" smtClean="0"/>
              <a:t>UM Canvas – Course and Project Sites</a:t>
            </a:r>
            <a:endParaRPr lang="en-US" b="1" dirty="0"/>
          </a:p>
        </p:txBody>
      </p:sp>
      <p:sp>
        <p:nvSpPr>
          <p:cNvPr id="7" name="Text Placeholder 6"/>
          <p:cNvSpPr>
            <a:spLocks noGrp="1"/>
          </p:cNvSpPr>
          <p:nvPr>
            <p:ph type="body" idx="1"/>
          </p:nvPr>
        </p:nvSpPr>
        <p:spPr>
          <a:solidFill>
            <a:schemeClr val="tx2">
              <a:lumMod val="40000"/>
              <a:lumOff val="60000"/>
            </a:schemeClr>
          </a:solidFill>
        </p:spPr>
        <p:txBody>
          <a:bodyPr/>
          <a:lstStyle/>
          <a:p>
            <a:r>
              <a:rPr lang="en-US" dirty="0" smtClean="0"/>
              <a:t>Log-In Page</a:t>
            </a:r>
            <a:endParaRPr lang="en-US" dirty="0"/>
          </a:p>
        </p:txBody>
      </p:sp>
      <p:pic>
        <p:nvPicPr>
          <p:cNvPr id="11" name="Content Placeholder 10"/>
          <p:cNvPicPr>
            <a:picLocks noGrp="1" noChangeAspect="1"/>
          </p:cNvPicPr>
          <p:nvPr>
            <p:ph sz="half" idx="2"/>
          </p:nvPr>
        </p:nvPicPr>
        <p:blipFill>
          <a:blip r:embed="rId2"/>
          <a:stretch>
            <a:fillRect/>
          </a:stretch>
        </p:blipFill>
        <p:spPr>
          <a:xfrm>
            <a:off x="609600" y="2406963"/>
            <a:ext cx="5386388" cy="3719200"/>
          </a:xfrm>
          <a:prstGeom prst="rect">
            <a:avLst/>
          </a:prstGeom>
        </p:spPr>
      </p:pic>
      <p:sp>
        <p:nvSpPr>
          <p:cNvPr id="9" name="Text Placeholder 8"/>
          <p:cNvSpPr>
            <a:spLocks noGrp="1"/>
          </p:cNvSpPr>
          <p:nvPr>
            <p:ph type="body" sz="quarter" idx="3"/>
          </p:nvPr>
        </p:nvSpPr>
        <p:spPr>
          <a:solidFill>
            <a:schemeClr val="tx2">
              <a:lumMod val="40000"/>
              <a:lumOff val="60000"/>
            </a:schemeClr>
          </a:solidFill>
        </p:spPr>
        <p:txBody>
          <a:bodyPr/>
          <a:lstStyle/>
          <a:p>
            <a:r>
              <a:rPr lang="en-US" dirty="0" smtClean="0"/>
              <a:t>Your Dashboard</a:t>
            </a:r>
            <a:endParaRPr lang="en-US" dirty="0"/>
          </a:p>
        </p:txBody>
      </p:sp>
      <p:pic>
        <p:nvPicPr>
          <p:cNvPr id="14" name="Content Placeholder 13"/>
          <p:cNvPicPr>
            <a:picLocks noGrp="1" noChangeAspect="1"/>
          </p:cNvPicPr>
          <p:nvPr>
            <p:ph sz="quarter" idx="4"/>
          </p:nvPr>
        </p:nvPicPr>
        <p:blipFill>
          <a:blip r:embed="rId3"/>
          <a:stretch>
            <a:fillRect/>
          </a:stretch>
        </p:blipFill>
        <p:spPr>
          <a:xfrm>
            <a:off x="6255002" y="2406963"/>
            <a:ext cx="5265233" cy="3719200"/>
          </a:xfrm>
          <a:prstGeom prst="rect">
            <a:avLst/>
          </a:prstGeom>
        </p:spPr>
      </p:pic>
      <p:sp>
        <p:nvSpPr>
          <p:cNvPr id="5" name="Slide Number Placeholder 4"/>
          <p:cNvSpPr>
            <a:spLocks noGrp="1"/>
          </p:cNvSpPr>
          <p:nvPr>
            <p:ph type="sldNum" sz="quarter" idx="12"/>
          </p:nvPr>
        </p:nvSpPr>
        <p:spPr/>
        <p:txBody>
          <a:bodyPr/>
          <a:lstStyle/>
          <a:p>
            <a:fld id="{0637B4FF-A8C1-48A5-AD41-B7ADE63F0127}" type="slidenum">
              <a:rPr lang="en-US" smtClean="0">
                <a:solidFill>
                  <a:prstClr val="black">
                    <a:tint val="75000"/>
                  </a:prstClr>
                </a:solidFill>
              </a:rPr>
              <a:pPr/>
              <a:t>6</a:t>
            </a:fld>
            <a:endParaRPr lang="en-US" dirty="0">
              <a:solidFill>
                <a:prstClr val="black">
                  <a:tint val="75000"/>
                </a:prstClr>
              </a:solidFill>
            </a:endParaRPr>
          </a:p>
        </p:txBody>
      </p:sp>
      <p:sp>
        <p:nvSpPr>
          <p:cNvPr id="15" name="Rectangle 14"/>
          <p:cNvSpPr/>
          <p:nvPr/>
        </p:nvSpPr>
        <p:spPr>
          <a:xfrm>
            <a:off x="6320589" y="4419600"/>
            <a:ext cx="2839453" cy="160421"/>
          </a:xfrm>
          <a:prstGeom prst="rect">
            <a:avLst/>
          </a:prstGeom>
          <a:solidFill>
            <a:srgbClr val="FF0000">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6605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6947" y="274638"/>
            <a:ext cx="9307094" cy="1011902"/>
          </a:xfrm>
          <a:solidFill>
            <a:schemeClr val="accent1">
              <a:lumMod val="60000"/>
              <a:lumOff val="40000"/>
            </a:schemeClr>
          </a:solidFill>
        </p:spPr>
        <p:txBody>
          <a:bodyPr>
            <a:noAutofit/>
          </a:bodyPr>
          <a:lstStyle/>
          <a:p>
            <a:pPr algn="ctr"/>
            <a:r>
              <a:rPr lang="en-US" sz="3600" b="1" dirty="0" smtClean="0"/>
              <a:t>SW691 – Advanced Field Instruction Assignments</a:t>
            </a:r>
            <a:br>
              <a:rPr lang="en-US" sz="3600" b="1" dirty="0" smtClean="0"/>
            </a:br>
            <a:r>
              <a:rPr lang="en-US" sz="3600" b="1" dirty="0" smtClean="0">
                <a:solidFill>
                  <a:srgbClr val="FFFF00"/>
                </a:solidFill>
                <a:effectLst>
                  <a:outerShdw blurRad="38100" dist="38100" dir="2700000" algn="tl">
                    <a:srgbClr val="000000">
                      <a:alpha val="43137"/>
                    </a:srgbClr>
                  </a:outerShdw>
                </a:effectLst>
              </a:rPr>
              <a:t>~ DUE EACH TERM ~</a:t>
            </a:r>
            <a:endParaRPr lang="en-US" sz="3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6946" y="1515646"/>
            <a:ext cx="9307095" cy="5077660"/>
          </a:xfrm>
          <a:solidFill>
            <a:srgbClr val="FFFFCC"/>
          </a:solidFill>
        </p:spPr>
        <p:txBody>
          <a:bodyPr>
            <a:normAutofit fontScale="92500" lnSpcReduction="20000"/>
          </a:bodyPr>
          <a:lstStyle/>
          <a:p>
            <a:pPr>
              <a:lnSpc>
                <a:spcPct val="150000"/>
              </a:lnSpc>
            </a:pPr>
            <a:r>
              <a:rPr lang="en-US" sz="2800" dirty="0" smtClean="0"/>
              <a:t>Placement </a:t>
            </a:r>
            <a:r>
              <a:rPr lang="en-US" sz="2800" dirty="0"/>
              <a:t>Verification Form (</a:t>
            </a:r>
            <a:r>
              <a:rPr lang="en-US" sz="2800" dirty="0" smtClean="0"/>
              <a:t>PVF) - due </a:t>
            </a:r>
            <a:r>
              <a:rPr lang="en-US" sz="2400" b="1" dirty="0" smtClean="0">
                <a:solidFill>
                  <a:srgbClr val="FF0000"/>
                </a:solidFill>
              </a:rPr>
              <a:t>9/21/16 </a:t>
            </a:r>
            <a:r>
              <a:rPr lang="en-US" sz="2200" dirty="0" smtClean="0"/>
              <a:t>-</a:t>
            </a:r>
            <a:r>
              <a:rPr lang="en-US" sz="2800" dirty="0" smtClean="0"/>
              <a:t> 5:00pm.</a:t>
            </a:r>
          </a:p>
          <a:p>
            <a:pPr>
              <a:lnSpc>
                <a:spcPct val="150000"/>
              </a:lnSpc>
            </a:pPr>
            <a:r>
              <a:rPr lang="en-US" sz="2800" dirty="0" smtClean="0"/>
              <a:t>The Supervision Agenda – Review of the Template.</a:t>
            </a:r>
          </a:p>
          <a:p>
            <a:pPr marL="342900" lvl="1" indent="-342900">
              <a:lnSpc>
                <a:spcPct val="150000"/>
              </a:lnSpc>
              <a:buFont typeface="Arial" panose="020B0604020202020204" pitchFamily="34" charset="0"/>
              <a:buChar char="•"/>
            </a:pPr>
            <a:r>
              <a:rPr lang="en-US" sz="2800" dirty="0" smtClean="0"/>
              <a:t>Educational Agreement (initial review) - due </a:t>
            </a:r>
            <a:r>
              <a:rPr lang="en-US" sz="2800" b="1" dirty="0" smtClean="0">
                <a:solidFill>
                  <a:srgbClr val="FF0000"/>
                </a:solidFill>
              </a:rPr>
              <a:t>10/5/16</a:t>
            </a:r>
            <a:r>
              <a:rPr lang="en-US" sz="2800" dirty="0" smtClean="0"/>
              <a:t> - 5:00pm.</a:t>
            </a:r>
            <a:endParaRPr lang="en-US" sz="2800" dirty="0"/>
          </a:p>
          <a:p>
            <a:pPr>
              <a:lnSpc>
                <a:spcPct val="150000"/>
              </a:lnSpc>
            </a:pPr>
            <a:r>
              <a:rPr lang="en-US" sz="2800" dirty="0" smtClean="0"/>
              <a:t>  End </a:t>
            </a:r>
            <a:r>
              <a:rPr lang="en-US" sz="2800" dirty="0"/>
              <a:t>of Term </a:t>
            </a:r>
            <a:r>
              <a:rPr lang="en-US" sz="2800" dirty="0" smtClean="0"/>
              <a:t>Evaluation - due</a:t>
            </a:r>
            <a:r>
              <a:rPr lang="en-US" sz="2600" dirty="0" smtClean="0"/>
              <a:t> </a:t>
            </a:r>
            <a:r>
              <a:rPr lang="en-US" sz="2600" b="1" dirty="0" smtClean="0">
                <a:solidFill>
                  <a:srgbClr val="FF0000"/>
                </a:solidFill>
              </a:rPr>
              <a:t>12/19/16</a:t>
            </a:r>
            <a:r>
              <a:rPr lang="en-US" sz="2600" b="1" dirty="0" smtClean="0"/>
              <a:t> </a:t>
            </a:r>
            <a:r>
              <a:rPr lang="en-US" sz="2800" dirty="0" smtClean="0"/>
              <a:t>- 5:00pm.</a:t>
            </a:r>
          </a:p>
          <a:p>
            <a:pPr>
              <a:lnSpc>
                <a:spcPct val="150000"/>
              </a:lnSpc>
            </a:pPr>
            <a:r>
              <a:rPr lang="en-US" sz="2800" dirty="0"/>
              <a:t>Key Learning Experience/Project Worksheet and </a:t>
            </a:r>
            <a:r>
              <a:rPr lang="en-US" sz="2800" dirty="0" smtClean="0"/>
              <a:t>Summary -      due </a:t>
            </a:r>
            <a:r>
              <a:rPr lang="en-US" sz="2600" b="1" dirty="0" smtClean="0">
                <a:solidFill>
                  <a:srgbClr val="FF0000"/>
                </a:solidFill>
              </a:rPr>
              <a:t>12/19/16</a:t>
            </a:r>
            <a:r>
              <a:rPr lang="en-US" sz="2800" b="1" dirty="0" smtClean="0">
                <a:solidFill>
                  <a:srgbClr val="FF0000"/>
                </a:solidFill>
              </a:rPr>
              <a:t> </a:t>
            </a:r>
            <a:r>
              <a:rPr lang="en-US" sz="2800" dirty="0" smtClean="0"/>
              <a:t>- 5:00pm (copy &amp; paste into final term evaluation, Tab 3).</a:t>
            </a:r>
            <a:endParaRPr lang="en-US" sz="2800" dirty="0"/>
          </a:p>
          <a:p>
            <a:pPr>
              <a:lnSpc>
                <a:spcPct val="150000"/>
              </a:lnSpc>
            </a:pPr>
            <a:r>
              <a:rPr lang="en-US" sz="2800" dirty="0"/>
              <a:t>Field Faculty Site </a:t>
            </a:r>
            <a:r>
              <a:rPr lang="en-US" sz="2800" dirty="0" smtClean="0"/>
              <a:t>Visit – </a:t>
            </a:r>
            <a:r>
              <a:rPr lang="en-US" sz="2800" b="1" dirty="0" smtClean="0">
                <a:solidFill>
                  <a:srgbClr val="FF0000"/>
                </a:solidFill>
              </a:rPr>
              <a:t>TBD</a:t>
            </a:r>
            <a:r>
              <a:rPr lang="en-US" sz="2800" b="1" dirty="0" smtClean="0"/>
              <a:t>.</a:t>
            </a:r>
            <a:r>
              <a:rPr lang="en-US" sz="2800" dirty="0" smtClean="0"/>
              <a:t> </a:t>
            </a:r>
            <a:endParaRPr lang="en-US" sz="2800" dirty="0"/>
          </a:p>
          <a:p>
            <a:pPr>
              <a:lnSpc>
                <a:spcPct val="150000"/>
              </a:lnSpc>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18057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7694" y="317167"/>
            <a:ext cx="9625265" cy="1143000"/>
          </a:xfrm>
          <a:solidFill>
            <a:schemeClr val="accent1">
              <a:lumMod val="60000"/>
              <a:lumOff val="40000"/>
            </a:schemeClr>
          </a:solidFill>
        </p:spPr>
        <p:txBody>
          <a:bodyPr>
            <a:normAutofit/>
          </a:bodyPr>
          <a:lstStyle/>
          <a:p>
            <a:pPr algn="ctr"/>
            <a:r>
              <a:rPr lang="en-US" b="1" dirty="0" smtClean="0"/>
              <a:t>Placement Verification Form (PVF)</a:t>
            </a:r>
            <a:endParaRPr lang="en-US" b="1" dirty="0"/>
          </a:p>
        </p:txBody>
      </p:sp>
      <p:sp>
        <p:nvSpPr>
          <p:cNvPr id="3" name="Content Placeholder 2"/>
          <p:cNvSpPr>
            <a:spLocks noGrp="1"/>
          </p:cNvSpPr>
          <p:nvPr>
            <p:ph idx="1"/>
          </p:nvPr>
        </p:nvSpPr>
        <p:spPr>
          <a:xfrm>
            <a:off x="1407695" y="1664370"/>
            <a:ext cx="9625264" cy="4487778"/>
          </a:xfrm>
          <a:solidFill>
            <a:srgbClr val="FFFFCC"/>
          </a:solidFill>
        </p:spPr>
        <p:txBody>
          <a:bodyPr/>
          <a:lstStyle/>
          <a:p>
            <a:r>
              <a:rPr lang="en-US" dirty="0" smtClean="0"/>
              <a:t>Due </a:t>
            </a:r>
            <a:r>
              <a:rPr lang="en-US" b="1" dirty="0" smtClean="0">
                <a:solidFill>
                  <a:srgbClr val="FF0000"/>
                </a:solidFill>
              </a:rPr>
              <a:t>9/21/16</a:t>
            </a:r>
            <a:r>
              <a:rPr lang="en-US" dirty="0" smtClean="0"/>
              <a:t>;  the PVF…</a:t>
            </a:r>
          </a:p>
          <a:p>
            <a:pPr lvl="1"/>
            <a:r>
              <a:rPr lang="en-US" dirty="0" smtClean="0"/>
              <a:t>Identifies student’s placement schedule</a:t>
            </a:r>
          </a:p>
          <a:p>
            <a:pPr marL="457200" lvl="1" indent="0">
              <a:buNone/>
            </a:pPr>
            <a:endParaRPr lang="en-US" dirty="0" smtClean="0"/>
          </a:p>
          <a:p>
            <a:pPr lvl="1"/>
            <a:r>
              <a:rPr lang="en-US" dirty="0" smtClean="0"/>
              <a:t>Important orientation information</a:t>
            </a:r>
          </a:p>
          <a:p>
            <a:pPr lvl="2"/>
            <a:r>
              <a:rPr lang="en-US" dirty="0" smtClean="0"/>
              <a:t>HIPAA; liability, safety, client transportation</a:t>
            </a:r>
          </a:p>
          <a:p>
            <a:pPr marL="914400" lvl="2" indent="0">
              <a:buNone/>
            </a:pPr>
            <a:endParaRPr lang="en-US" dirty="0" smtClean="0"/>
          </a:p>
          <a:p>
            <a:pPr lvl="1"/>
            <a:r>
              <a:rPr lang="en-US" dirty="0" smtClean="0"/>
              <a:t>Verifies accurate course registration</a:t>
            </a:r>
          </a:p>
          <a:p>
            <a:pPr marL="457200" lvl="1" indent="0">
              <a:buNone/>
            </a:pPr>
            <a:endParaRPr lang="en-US" dirty="0" smtClean="0"/>
          </a:p>
          <a:p>
            <a:pPr lvl="1"/>
            <a:r>
              <a:rPr lang="en-US" dirty="0" smtClean="0"/>
              <a:t>Students will not be able to access the </a:t>
            </a:r>
            <a:r>
              <a:rPr lang="en-US" u="sng" dirty="0" smtClean="0"/>
              <a:t>Educational Agreement </a:t>
            </a:r>
            <a:r>
              <a:rPr lang="en-US" dirty="0" smtClean="0"/>
              <a:t>until this has been reviewed and validated by the assigned field instructor.</a:t>
            </a:r>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140925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7775" y="274638"/>
            <a:ext cx="9791699" cy="925512"/>
          </a:xfrm>
          <a:solidFill>
            <a:schemeClr val="accent1">
              <a:lumMod val="60000"/>
              <a:lumOff val="40000"/>
            </a:schemeClr>
          </a:solidFill>
        </p:spPr>
        <p:txBody>
          <a:bodyPr/>
          <a:lstStyle/>
          <a:p>
            <a:pPr algn="ctr"/>
            <a:r>
              <a:rPr lang="en-US" b="1" dirty="0" smtClean="0"/>
              <a:t>The Supervision Agenda</a:t>
            </a:r>
            <a:endParaRPr lang="en-US" b="1" dirty="0"/>
          </a:p>
        </p:txBody>
      </p:sp>
      <p:sp>
        <p:nvSpPr>
          <p:cNvPr id="3" name="Content Placeholder 2"/>
          <p:cNvSpPr>
            <a:spLocks noGrp="1"/>
          </p:cNvSpPr>
          <p:nvPr>
            <p:ph idx="1"/>
          </p:nvPr>
        </p:nvSpPr>
        <p:spPr>
          <a:xfrm>
            <a:off x="1247775" y="1438275"/>
            <a:ext cx="9791699" cy="4918076"/>
          </a:xfrm>
          <a:solidFill>
            <a:srgbClr val="FFFFCC"/>
          </a:solidFill>
        </p:spPr>
        <p:txBody>
          <a:bodyPr>
            <a:normAutofit/>
          </a:bodyPr>
          <a:lstStyle/>
          <a:p>
            <a:r>
              <a:rPr lang="en-US" dirty="0" smtClean="0"/>
              <a:t>Supervision Requirement – 1 hour per week.</a:t>
            </a:r>
          </a:p>
          <a:p>
            <a:r>
              <a:rPr lang="en-US" dirty="0" smtClean="0"/>
              <a:t>Review of Template:</a:t>
            </a:r>
          </a:p>
          <a:p>
            <a:pPr lvl="1"/>
            <a:r>
              <a:rPr lang="en-US" dirty="0" smtClean="0"/>
              <a:t>Administrative issues</a:t>
            </a:r>
          </a:p>
          <a:p>
            <a:pPr lvl="2">
              <a:buFont typeface="Wingdings" panose="05000000000000000000" pitchFamily="2" charset="2"/>
              <a:buChar char="ü"/>
            </a:pPr>
            <a:r>
              <a:rPr lang="en-US" dirty="0" smtClean="0"/>
              <a:t>Update on the hours logged each week (Excel sheet on OFI web)</a:t>
            </a:r>
          </a:p>
          <a:p>
            <a:pPr lvl="1"/>
            <a:r>
              <a:rPr lang="en-US" dirty="0" smtClean="0"/>
              <a:t>Progress related to field work assignments and developing proficiency with competency-based practice behaviors.</a:t>
            </a:r>
          </a:p>
          <a:p>
            <a:pPr lvl="1"/>
            <a:r>
              <a:rPr lang="en-US" dirty="0" smtClean="0"/>
              <a:t>Reflection on privilege, oppression, diversity &amp; social justice issues (PODS).</a:t>
            </a:r>
          </a:p>
          <a:p>
            <a:pPr lvl="1"/>
            <a:r>
              <a:rPr lang="en-US" dirty="0" smtClean="0"/>
              <a:t>Reflection on personal and professional growth and skill development</a:t>
            </a:r>
          </a:p>
          <a:p>
            <a:pPr lvl="1"/>
            <a:r>
              <a:rPr lang="en-US" dirty="0" smtClean="0"/>
              <a:t>Identification of the required Key Learning Experience/Project Summaries.</a:t>
            </a:r>
            <a:endParaRPr lang="en-US" dirty="0"/>
          </a:p>
        </p:txBody>
      </p:sp>
      <p:sp>
        <p:nvSpPr>
          <p:cNvPr id="6" name="Slide Number Placeholder 5"/>
          <p:cNvSpPr>
            <a:spLocks noGrp="1"/>
          </p:cNvSpPr>
          <p:nvPr>
            <p:ph type="sldNum" sz="quarter" idx="12"/>
          </p:nvPr>
        </p:nvSpPr>
        <p:spPr/>
        <p:txBody>
          <a:bodyPr/>
          <a:lstStyle/>
          <a:p>
            <a:fld id="{0637B4FF-A8C1-48A5-AD41-B7ADE63F012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884556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1399</Words>
  <Application>Microsoft Office PowerPoint</Application>
  <PresentationFormat>Widescreen</PresentationFormat>
  <Paragraphs>318</Paragraphs>
  <Slides>31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Bradley Hand ITC</vt:lpstr>
      <vt:lpstr>Calibri</vt:lpstr>
      <vt:lpstr>Calibri Light</vt:lpstr>
      <vt:lpstr>Cambria Math</vt:lpstr>
      <vt:lpstr>Courier New</vt:lpstr>
      <vt:lpstr>Wingdings</vt:lpstr>
      <vt:lpstr>Office Theme</vt:lpstr>
      <vt:lpstr>1_Office Theme</vt:lpstr>
      <vt:lpstr>PowerPoint Presentation</vt:lpstr>
      <vt:lpstr> Agenda: Getting Off to a Good Start  </vt:lpstr>
      <vt:lpstr>PowerPoint Presentation</vt:lpstr>
      <vt:lpstr>PowerPoint Presentation</vt:lpstr>
      <vt:lpstr>                                  </vt:lpstr>
      <vt:lpstr>UM Canvas – Course and Project Sites</vt:lpstr>
      <vt:lpstr>SW691 – Advanced Field Instruction Assignments ~ DUE EACH TERM ~</vt:lpstr>
      <vt:lpstr>Placement Verification Form (PVF)</vt:lpstr>
      <vt:lpstr>The Supervision Agenda</vt:lpstr>
      <vt:lpstr>Educational Agreement Purpose</vt:lpstr>
      <vt:lpstr> Creating Your Educational Agreement  </vt:lpstr>
      <vt:lpstr>Educational Agreement Dashboard</vt:lpstr>
      <vt:lpstr>End of Term Evaluation</vt:lpstr>
      <vt:lpstr>End of Term Evaluation</vt:lpstr>
      <vt:lpstr>Key Learning Experience/                  Project Summary</vt:lpstr>
      <vt:lpstr>Field Faculty Site Visit</vt:lpstr>
      <vt:lpstr>                QUESTIONS ???</vt:lpstr>
      <vt:lpstr> Integrative Learning: Impact On Field Placement </vt:lpstr>
      <vt:lpstr>SEELIOS e-Portfolio </vt:lpstr>
      <vt:lpstr> What Is Generative Interviewing? </vt:lpstr>
      <vt:lpstr> Generative Interviewing Roles  </vt:lpstr>
      <vt:lpstr>  Generative Interview Directions  </vt:lpstr>
      <vt:lpstr>What? So What? Now What?</vt:lpstr>
      <vt:lpstr>Triad Conversations</vt:lpstr>
      <vt:lpstr> Questions to Discuss</vt:lpstr>
      <vt:lpstr>“To Do” List</vt:lpstr>
      <vt:lpstr>“To Do” List - continued</vt:lpstr>
      <vt:lpstr> Wrap-up  </vt:lpstr>
      <vt:lpstr>OFI Contact Information</vt:lpstr>
      <vt:lpstr>DON’T FORGET TO SIGN OUT!</vt:lpstr>
      <vt:lpstr>    THANK YOU FOR YOUR PARTICIPATION TODAY!!  ”If you came only to help me, then you can go back home. But if    you consider my struggle as part of your survival, then perhaps       we can work together.”                        ~ Australian Aboriginal quote                                                                                                                </vt:lpstr>
    </vt:vector>
  </TitlesOfParts>
  <Company>University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Leigh</dc:creator>
  <cp:lastModifiedBy>Rector, Emma</cp:lastModifiedBy>
  <cp:revision>47</cp:revision>
  <dcterms:created xsi:type="dcterms:W3CDTF">2015-12-07T18:18:01Z</dcterms:created>
  <dcterms:modified xsi:type="dcterms:W3CDTF">2016-08-29T17:56:05Z</dcterms:modified>
</cp:coreProperties>
</file>