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1"/>
  </p:sldMasterIdLst>
  <p:sldIdLst>
    <p:sldId id="256" r:id="rId2"/>
    <p:sldId id="263" r:id="rId3"/>
    <p:sldId id="257" r:id="rId4"/>
    <p:sldId id="262" r:id="rId5"/>
    <p:sldId id="269" r:id="rId6"/>
    <p:sldId id="264" r:id="rId7"/>
    <p:sldId id="270" r:id="rId8"/>
    <p:sldId id="258" r:id="rId9"/>
    <p:sldId id="259" r:id="rId10"/>
    <p:sldId id="266" r:id="rId11"/>
    <p:sldId id="260" r:id="rId12"/>
    <p:sldId id="271" r:id="rId13"/>
    <p:sldId id="272" r:id="rId14"/>
    <p:sldId id="275" r:id="rId15"/>
    <p:sldId id="274" r:id="rId16"/>
    <p:sldId id="276" r:id="rId17"/>
    <p:sldId id="261" r:id="rId18"/>
    <p:sldId id="265" r:id="rId19"/>
    <p:sldId id="277" r:id="rId20"/>
    <p:sldId id="278" r:id="rId21"/>
    <p:sldId id="267" r:id="rId22"/>
    <p:sldId id="268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31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2" autoAdjust="0"/>
    <p:restoredTop sz="94660"/>
  </p:normalViewPr>
  <p:slideViewPr>
    <p:cSldViewPr snapToGrid="0">
      <p:cViewPr varScale="1">
        <p:scale>
          <a:sx n="43" d="100"/>
          <a:sy n="43" d="100"/>
        </p:scale>
        <p:origin x="75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4AAD347D-5ACD-4C99-B74B-A9C85AD731AF}" type="datetimeFigureOut">
              <a:rPr lang="en-US" smtClean="0"/>
              <a:t>4/7/2016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4940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637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3621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79144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7235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4/7/2016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527319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4/7/2016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217224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442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1050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094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0931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271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5793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3718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871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87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625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AAD347D-5ACD-4C99-B74B-A9C85AD731AF}" type="datetimeFigureOut">
              <a:rPr lang="en-US" smtClean="0"/>
              <a:t>4/7/2016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57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cgrawi@umic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Gv1aDEFlXq8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ssd.umich.edu/" TargetMode="External"/><Relationship Id="rId2" Type="http://schemas.openxmlformats.org/officeDocument/2006/relationships/hyperlink" Target="http://www.rackham.umich.edu/current-students/policies/disability-accommodation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mailto:Sites.Knox@umich.edu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Diversity/Equity/Inclusion </a:t>
            </a:r>
            <a:b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and Students with Disabilities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590693"/>
            <a:ext cx="6815669" cy="175952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Jane Vincent, AMLS</a:t>
            </a:r>
            <a:b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Assistive Technology </a:t>
            </a:r>
            <a:r>
              <a:rPr lang="en-US" sz="6400" dirty="0" smtClean="0">
                <a:latin typeface="Arial" panose="020B0604020202020204" pitchFamily="34" charset="0"/>
                <a:cs typeface="Arial" panose="020B0604020202020204" pitchFamily="34" charset="0"/>
              </a:rPr>
              <a:t>Manager, University 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6400" dirty="0" smtClean="0">
                <a:latin typeface="Arial" panose="020B0604020202020204" pitchFamily="34" charset="0"/>
                <a:cs typeface="Arial" panose="020B0604020202020204" pitchFamily="34" charset="0"/>
              </a:rPr>
              <a:t>Michigan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400" dirty="0" smtClean="0">
                <a:latin typeface="Arial" panose="020B0604020202020204" pitchFamily="34" charset="0"/>
                <a:cs typeface="Arial" panose="020B0604020202020204" pitchFamily="34" charset="0"/>
              </a:rPr>
              <a:t>jbvincn@umich.edu</a:t>
            </a:r>
            <a:endParaRPr lang="en-US" sz="6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Carolyn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Grawi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, MSW, LMSW, ACSW, CADAC</a:t>
            </a:r>
            <a:b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ED/CEO, Ann Arbor Center for Independent Living;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Instructor, University of Michigan School of Social </a:t>
            </a:r>
            <a:r>
              <a:rPr lang="en-US" sz="6400" dirty="0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4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cgrawi@umic.edu</a:t>
            </a:r>
            <a:r>
              <a:rPr lang="en-US" sz="6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ot</a:t>
            </a:r>
            <a:r>
              <a:rPr lang="en-US" sz="6400" dirty="0" smtClean="0">
                <a:latin typeface="Arial" panose="020B0604020202020204" pitchFamily="34" charset="0"/>
                <a:cs typeface="Arial" panose="020B0604020202020204" pitchFamily="34" charset="0"/>
              </a:rPr>
              <a:t> carolyn@aacil.org</a:t>
            </a:r>
            <a:endParaRPr lang="en-US" sz="6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82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Video: There’s No Need to be Awkward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www.youtube.com/watch?v=Gv1aDEFlXq8</a:t>
            </a:r>
            <a:endParaRPr lang="en-US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48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Technical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Sample strategies that students may use: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Audio output instead of or in addition to reading</a:t>
            </a:r>
          </a:p>
          <a:p>
            <a:pPr lvl="1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martpen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for note taking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CART transcription</a:t>
            </a:r>
          </a:p>
        </p:txBody>
      </p:sp>
    </p:spTree>
    <p:extLst>
      <p:ext uri="{BB962C8B-B14F-4D97-AF65-F5344CB8AC3E}">
        <p14:creationId xmlns:p14="http://schemas.microsoft.com/office/powerpoint/2010/main" val="311686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Reasonable Accommodations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altLang="en-US" b="1" dirty="0">
                <a:solidFill>
                  <a:schemeClr val="accent1"/>
                </a:solidFill>
                <a:latin typeface="Univers" pitchFamily="34" charset="0"/>
              </a:rPr>
              <a:t>Effective: </a:t>
            </a:r>
          </a:p>
          <a:p>
            <a:pPr algn="ctr">
              <a:buNone/>
            </a:pPr>
            <a:r>
              <a:rPr lang="en-US" altLang="en-US" b="1" dirty="0">
                <a:latin typeface="Univers" pitchFamily="34" charset="0"/>
              </a:rPr>
              <a:t>Producing the intended or expected effect</a:t>
            </a:r>
          </a:p>
          <a:p>
            <a:pPr>
              <a:buNone/>
            </a:pPr>
            <a:r>
              <a:rPr lang="en-US" altLang="en-US" b="1" dirty="0">
                <a:latin typeface="Univers" pitchFamily="34" charset="0"/>
              </a:rPr>
              <a:t>   </a:t>
            </a:r>
          </a:p>
          <a:p>
            <a:pPr algn="ctr">
              <a:buClr>
                <a:srgbClr val="FFFF66"/>
              </a:buClr>
              <a:buNone/>
            </a:pPr>
            <a:r>
              <a:rPr lang="en-US" altLang="en-US" b="1" dirty="0">
                <a:latin typeface="Univers" pitchFamily="34" charset="0"/>
              </a:rPr>
              <a:t>reasonable vs. preferential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765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Univers" pitchFamily="34" charset="0"/>
              </a:rPr>
              <a:t>Academic Adjustments </a:t>
            </a:r>
            <a:r>
              <a:rPr lang="en-US" b="1" i="1" dirty="0">
                <a:solidFill>
                  <a:schemeClr val="accent1"/>
                </a:solidFill>
                <a:latin typeface="Univers" pitchFamily="34" charset="0"/>
              </a:rPr>
              <a:t>NOT</a:t>
            </a:r>
            <a:r>
              <a:rPr lang="en-US" dirty="0">
                <a:solidFill>
                  <a:schemeClr val="accent1"/>
                </a:solidFill>
                <a:latin typeface="Univers" pitchFamily="34" charset="0"/>
              </a:rPr>
              <a:t> Required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If it would fundamentally alter the nature of the program</a:t>
            </a:r>
          </a:p>
          <a:p>
            <a:pPr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When the academic requirements are essential to a program of study or to meet licensing requirements</a:t>
            </a:r>
          </a:p>
          <a:p>
            <a:pPr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If it would be an undue burden</a:t>
            </a:r>
          </a:p>
          <a:p>
            <a:pPr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Significant difficulty or expense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016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Institutional Obligations: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Disability Student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Publicize how to request accommodations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Maintain written procedures for handling accommodations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Verify student’s disabilities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Implement Individual Accommodations Model in consultation with student’s instructor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685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Institutional </a:t>
            </a:r>
            <a:r>
              <a:rPr lang="en-US" alt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Obligations</a:t>
            </a:r>
            <a:r>
              <a:rPr lang="en-US" alt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con’t</a:t>
            </a:r>
            <a:r>
              <a:rPr lang="en-US" alt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Approve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accommodations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Lead role in arranging and providing accommodations in a timely manner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Respect and maintain a student’s right to privacy about disability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information and accommodations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Maintain the academic and conduct standards of the college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1787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Graduate Level Student </a:t>
            </a:r>
            <a:r>
              <a:rPr lang="en-US" alt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Accommodations: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Clr>
                <a:schemeClr val="accent1"/>
              </a:buClr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Accommodations for Graduate Student </a:t>
            </a:r>
            <a:r>
              <a:rPr lang="en-US" altLang="en-US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Employee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s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are handled either informally through the department or formally though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Human Resources,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with SSD only acting in a consulting role regarding verifying the disability. (a student may be registered with SSD, but the department makes the determination regarding an informal accommodation).</a:t>
            </a:r>
          </a:p>
          <a:p>
            <a:pPr>
              <a:buClr>
                <a:schemeClr val="accent1"/>
              </a:buClr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Graduate Student </a:t>
            </a:r>
            <a:r>
              <a:rPr lang="en-US" altLang="en-US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Academic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Accommodations are either handled informally through the student and his or her faculty or may be done formally through the SSD office.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600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“Top Ten Instructional Accessibility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Tips”: http://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www.itcs.umich.edu/atcs/instructional-accessibility-tips.php</a:t>
            </a: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Nyshourn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Price-Reed or Lauren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Davis, SSW, 734-936-0961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Office of Services for Students with Disabilities, 734-763-3000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Knox Center Adaptive Technology Computing Site,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Sites.Knox@umich.edu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Disability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Compliance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ADA/Section 504 C0ordinator, Office for Institutional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Equity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walesby@umich.edu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1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Video: Think Beyond the Label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APTIONED Think Beyond the Label Mari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46425" y="2557463"/>
            <a:ext cx="5899150" cy="3317875"/>
          </a:xfrm>
        </p:spPr>
      </p:pic>
    </p:spTree>
    <p:extLst>
      <p:ext uri="{BB962C8B-B14F-4D97-AF65-F5344CB8AC3E}">
        <p14:creationId xmlns:p14="http://schemas.microsoft.com/office/powerpoint/2010/main" val="242652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138249"/>
            <a:ext cx="9601196" cy="1303867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References: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442116"/>
            <a:ext cx="9601195" cy="3590692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Banfield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-Hardaway, Stacey (2015) "Universal Instructional Design: Tools for Creating an Inclusive Educational Experience," The Vermont Connection: Vol. 31, Article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Available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at:   http://scholarworks.uvm.edu/tvc/vol31/iss1/3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Cook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B.,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Rumrill,P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., Beckett-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Camarata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J., Mitchell, P.,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Newman,S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Sebaly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K.,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Steuernagel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G., Cook, L and Hennessey, M. (2006) The Impact of a Professional Development Institute on Faculty Members' Interactions with College Students with Learning Disabilities. Learning Disabilities: A Multidisciplinary Journal , v14 (1)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p67-76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Mackelprang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R. W., &amp;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Salsgiver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R. O. (2015). Disability: A diversity model approach in human service practice. 3rd edition. Chicago, IL: Lyceum Books.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Marshak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L., Van Wieren, T.,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Raeke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Ferrell, D. 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Swiss,L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&amp; Dugan, C., Indiana University  of Pennsylvania. (2010). Exploring Barriers to College Student Use of Disability Services and Accommodations. Journal of Postsecondary Education and Disability, 22(3), 156-175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2278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Video: Saturday Night </a:t>
            </a: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Live Icebreaker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APTIONED jake gyllenhaal - snl - wheelchair ski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78263" y="2557463"/>
            <a:ext cx="4437062" cy="3317875"/>
          </a:xfrm>
        </p:spPr>
      </p:pic>
    </p:spTree>
    <p:extLst>
      <p:ext uri="{BB962C8B-B14F-4D97-AF65-F5344CB8AC3E}">
        <p14:creationId xmlns:p14="http://schemas.microsoft.com/office/powerpoint/2010/main" val="222384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References (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con’t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Martin, Don (2013)Negotiate Graduate School as a Student With Disabilities: U.S. News and World Report, web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article:http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://www.usnews.com/education/blogs/graduate-school-road-map/2013/05/17/negotiate-graduate-school-as-a-student-with-disabilities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en-US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Ray-Johnson, Darlene </a:t>
            </a:r>
            <a:r>
              <a:rPr lang="en-US" alt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amd</a:t>
            </a:r>
            <a:r>
              <a:rPr lang="en-US" alt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Sega, Stuart (2015) </a:t>
            </a:r>
            <a:r>
              <a:rPr lang="en-US" sz="1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Graduate </a:t>
            </a:r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Students with Disabilities: Academic and Employment Considerations and </a:t>
            </a:r>
            <a:r>
              <a:rPr lang="en-US" sz="1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Accommodations PowerPoint, University of Michigan, Ann Arbor</a:t>
            </a:r>
            <a:endParaRPr lang="en-US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Vincet,Jane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(2011) Implementing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Cost-Effective Assistive Computer Technology: Neal-Schuman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.’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Vincent,Jane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(2014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 Making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Library Accessible for All: Rowman and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Littlefield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Vu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Sophia (2015) Social Justice Education: Using Communication Activism Pedagogy to Help University Cultural Centers Increase Campus Diversity &amp; Inclusivity. California Polytechnic State University - San Luis Obispo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http://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digitalcommons.calpoly.edu/joursp/103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2396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Q&amp;A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81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Thanks!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21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 Few Demographics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2015: 2,474 students registered with U-M’s Services for Students with Disabilities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727 registered in 2015—a new record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33 registered as SSW students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Additional students with disabilities may choose not to register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Increases particularly among students with non-apparent disabilities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Registration of students with learning disabilities, mental health conditions, and chronic health conditions increased 33% between 2010 and 2015.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72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Accessibility as a Philosophy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“Equal playing field”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Dignity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Student is the best expert on their needs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14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“Otherwise Qualified” </a:t>
            </a:r>
            <a:b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“Qualified”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Student must be able to meet technical and academic standards of program regardless of disability. (504)</a:t>
            </a:r>
          </a:p>
          <a:p>
            <a:pPr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FFFF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Means an individual with a disability who, with or without reasonable accommodation, can perform the essential functions of the employment position that such individual holds or desires. (ADA)</a:t>
            </a:r>
            <a:endParaRPr lang="en-US" dirty="0">
              <a:solidFill>
                <a:srgbClr val="FFFF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Institutional “student code of conduct” applies regardless of disability.</a:t>
            </a:r>
          </a:p>
          <a:p>
            <a:pPr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Disability status does not excuse violation of unacceptable behavior in regard to SCC.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47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Roleplay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: Bad Response, Good Response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90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Goal: Equal Access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Benefits, aids and services, to be equally effective, are not required to produce the identical result or level of achievement.</a:t>
            </a:r>
          </a:p>
          <a:p>
            <a:pPr>
              <a:buNone/>
            </a:pPr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Accommodations must afford equal opportunity to obtain the same result or to reach the same level of achievement.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98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Two Ways to Ensure Inclusion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Interpersonal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Examples: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facing class when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speaking, not covering mouth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Technical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Examples: accessible course materials, exceptions to “no laptop” policies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43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Interpersonal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Look at how accessibility can benefit everyone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Example: providing PowerPoints to entire class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Strategize with students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Don’t make assumptions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Ask people what they need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33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Custom 3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0070C0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0070C0"/>
      </a:hlink>
      <a:folHlink>
        <a:srgbClr val="0070C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566</TotalTime>
  <Words>879</Words>
  <Application>Microsoft Office PowerPoint</Application>
  <PresentationFormat>Widescreen</PresentationFormat>
  <Paragraphs>103</Paragraphs>
  <Slides>22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Garamond</vt:lpstr>
      <vt:lpstr>Univers</vt:lpstr>
      <vt:lpstr>Organic</vt:lpstr>
      <vt:lpstr>Diversity/Equity/Inclusion  and Students with Disabilities</vt:lpstr>
      <vt:lpstr>Video: Saturday Night Live Icebreaker</vt:lpstr>
      <vt:lpstr>A Few Demographics</vt:lpstr>
      <vt:lpstr>Accessibility as a Philosophy</vt:lpstr>
      <vt:lpstr>“Otherwise Qualified”  and “Qualified”</vt:lpstr>
      <vt:lpstr>Roleplay: Bad Response, Good Response</vt:lpstr>
      <vt:lpstr>Goal: Equal Access</vt:lpstr>
      <vt:lpstr>Two Ways to Ensure Inclusion</vt:lpstr>
      <vt:lpstr>Interpersonal </vt:lpstr>
      <vt:lpstr>Video: There’s No Need to be Awkward</vt:lpstr>
      <vt:lpstr>Technical </vt:lpstr>
      <vt:lpstr>Reasonable Accommodations</vt:lpstr>
      <vt:lpstr>Academic Adjustments NOT Required</vt:lpstr>
      <vt:lpstr>Institutional Obligations:</vt:lpstr>
      <vt:lpstr>Institutional Obligations (con’t):</vt:lpstr>
      <vt:lpstr>Graduate Level Student Accommodations:</vt:lpstr>
      <vt:lpstr>Resources</vt:lpstr>
      <vt:lpstr>Video: Think Beyond the Label</vt:lpstr>
      <vt:lpstr>References:</vt:lpstr>
      <vt:lpstr>References (con’t):</vt:lpstr>
      <vt:lpstr>Q&amp;A</vt:lpstr>
      <vt:lpstr>Thanks!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Diversity/Equity/Inclusion  and Students with Disabilities</dc:title>
  <dc:creator>Berliss-Vincent, Jane</dc:creator>
  <cp:lastModifiedBy>cgrawi</cp:lastModifiedBy>
  <cp:revision>33</cp:revision>
  <dcterms:created xsi:type="dcterms:W3CDTF">2016-02-16T12:46:00Z</dcterms:created>
  <dcterms:modified xsi:type="dcterms:W3CDTF">2016-04-07T18:47:16Z</dcterms:modified>
</cp:coreProperties>
</file>