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comments/comment2.xml" ContentType="application/vnd.openxmlformats-officedocument.presentationml.comments+xml"/>
  <Override PartName="/ppt/notesSlides/notesSlide7.xml" ContentType="application/vnd.openxmlformats-officedocument.presentationml.notesSlide+xml"/>
  <Default Extension="fntdata" ContentType="application/x-fontdata"/>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saveSubsetFonts="1" autoCompressPictures="0">
  <p:sldMasterIdLst>
    <p:sldMasterId id="2147483659" r:id="rId1"/>
  </p:sldMasterIdLst>
  <p:notesMasterIdLst>
    <p:notesMasterId r:id="rId43"/>
  </p:notesMasterIdLst>
  <p:sldIdLst>
    <p:sldId id="256" r:id="rId2"/>
    <p:sldId id="331" r:id="rId3"/>
    <p:sldId id="319" r:id="rId4"/>
    <p:sldId id="320" r:id="rId5"/>
    <p:sldId id="275" r:id="rId6"/>
    <p:sldId id="276" r:id="rId7"/>
    <p:sldId id="261" r:id="rId8"/>
    <p:sldId id="270" r:id="rId9"/>
    <p:sldId id="322" r:id="rId10"/>
    <p:sldId id="262" r:id="rId11"/>
    <p:sldId id="264" r:id="rId12"/>
    <p:sldId id="266" r:id="rId13"/>
    <p:sldId id="268" r:id="rId14"/>
    <p:sldId id="274" r:id="rId15"/>
    <p:sldId id="326" r:id="rId16"/>
    <p:sldId id="280" r:id="rId17"/>
    <p:sldId id="283" r:id="rId18"/>
    <p:sldId id="323" r:id="rId19"/>
    <p:sldId id="282" r:id="rId20"/>
    <p:sldId id="314" r:id="rId21"/>
    <p:sldId id="329" r:id="rId22"/>
    <p:sldId id="296" r:id="rId23"/>
    <p:sldId id="330" r:id="rId24"/>
    <p:sldId id="284" r:id="rId25"/>
    <p:sldId id="286" r:id="rId26"/>
    <p:sldId id="334" r:id="rId27"/>
    <p:sldId id="340" r:id="rId28"/>
    <p:sldId id="341" r:id="rId29"/>
    <p:sldId id="338" r:id="rId30"/>
    <p:sldId id="342" r:id="rId31"/>
    <p:sldId id="339" r:id="rId32"/>
    <p:sldId id="332" r:id="rId33"/>
    <p:sldId id="287" r:id="rId34"/>
    <p:sldId id="324" r:id="rId35"/>
    <p:sldId id="294" r:id="rId36"/>
    <p:sldId id="295" r:id="rId37"/>
    <p:sldId id="317" r:id="rId38"/>
    <p:sldId id="343" r:id="rId39"/>
    <p:sldId id="325" r:id="rId40"/>
    <p:sldId id="327" r:id="rId41"/>
    <p:sldId id="318" r:id="rId42"/>
  </p:sldIdLst>
  <p:sldSz cx="9144000" cy="5143500" type="screen16x9"/>
  <p:notesSz cx="6858000" cy="9144000"/>
  <p:embeddedFontLst>
    <p:embeddedFont>
      <p:font typeface="Proxima Nova"/>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Lance .H" initials="" lastIdx="4"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napToGrid="0">
      <p:cViewPr varScale="1">
        <p:scale>
          <a:sx n="117" d="100"/>
          <a:sy n="117" d="100"/>
        </p:scale>
        <p:origin x="-96" y="-256"/>
      </p:cViewPr>
      <p:guideLst>
        <p:guide orient="horz" pos="1620"/>
        <p:guide pos="2880"/>
      </p:guideLst>
    </p:cSldViewPr>
  </p:slideViewPr>
  <p:notesTextViewPr>
    <p:cViewPr>
      <p:scale>
        <a:sx n="100" d="100"/>
        <a:sy n="100" d="100"/>
      </p:scale>
      <p:origin x="0" y="0"/>
    </p:cViewPr>
  </p:notesTextViewPr>
  <p:sorterViewPr>
    <p:cViewPr>
      <p:scale>
        <a:sx n="150" d="100"/>
        <a:sy n="150" d="100"/>
      </p:scale>
      <p:origin x="0" y="1756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font" Target="fonts/font1.fntdata"/><Relationship Id="rId45" Type="http://schemas.openxmlformats.org/officeDocument/2006/relationships/font" Target="fonts/font2.fntdata"/><Relationship Id="rId46" Type="http://schemas.openxmlformats.org/officeDocument/2006/relationships/font" Target="fonts/font3.fntdata"/><Relationship Id="rId47" Type="http://schemas.openxmlformats.org/officeDocument/2006/relationships/font" Target="fonts/font4.fntdata"/><Relationship Id="rId48" Type="http://schemas.openxmlformats.org/officeDocument/2006/relationships/printerSettings" Target="printerSettings/printerSettings1.bin"/><Relationship Id="rId4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8-04-05T04:02:22.336" idx="2">
    <p:pos x="196" y="725"/>
    <p:text>Take out the video</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8-04-05T04:56:48.046" idx="3">
    <p:pos x="196" y="725"/>
    <p:text>I still take issue with "insistent persistent consistent."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Shape 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Shape 1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US" sz="1100" b="0" i="0" u="none" strike="noStrike" cap="none" dirty="0" smtClean="0">
                <a:solidFill>
                  <a:srgbClr val="000000"/>
                </a:solidFill>
                <a:latin typeface="Arial"/>
                <a:ea typeface="Arial"/>
                <a:cs typeface="Arial"/>
                <a:sym typeface="Arial"/>
              </a:rPr>
              <a:t>Susan</a:t>
            </a:r>
          </a:p>
          <a:p>
            <a:pPr marL="457200" marR="0" lvl="0" indent="-298450" algn="l" rtl="0">
              <a:lnSpc>
                <a:spcPct val="100000"/>
              </a:lnSpc>
              <a:spcBef>
                <a:spcPts val="0"/>
              </a:spcBef>
              <a:spcAft>
                <a:spcPts val="0"/>
              </a:spcAft>
              <a:buClr>
                <a:srgbClr val="000000"/>
              </a:buClr>
              <a:buSzPts val="1100"/>
              <a:buFont typeface="Arial"/>
              <a:buChar char="●"/>
            </a:pPr>
            <a:r>
              <a:rPr lang="en-US" sz="1100" b="0" i="0" u="none" strike="noStrike" cap="none" dirty="0" smtClean="0">
                <a:solidFill>
                  <a:srgbClr val="000000"/>
                </a:solidFill>
                <a:latin typeface="Arial"/>
                <a:ea typeface="Arial"/>
                <a:cs typeface="Arial"/>
                <a:sym typeface="Arial"/>
              </a:rPr>
              <a:t>1</a:t>
            </a:r>
            <a:r>
              <a:rPr lang="en" sz="1100" b="0" i="0" u="none" strike="noStrike" cap="none" dirty="0" smtClean="0">
                <a:solidFill>
                  <a:srgbClr val="000000"/>
                </a:solidFill>
                <a:latin typeface="Arial"/>
                <a:ea typeface="Arial"/>
                <a:cs typeface="Arial"/>
                <a:sym typeface="Arial"/>
              </a:rPr>
              <a:t>0:55 </a:t>
            </a:r>
            <a:r>
              <a:rPr lang="en" sz="1100" b="0" i="0" u="none" strike="noStrike" cap="none" dirty="0">
                <a:solidFill>
                  <a:srgbClr val="000000"/>
                </a:solidFill>
                <a:latin typeface="Arial"/>
                <a:ea typeface="Arial"/>
                <a:cs typeface="Arial"/>
                <a:sym typeface="Arial"/>
              </a:rPr>
              <a:t>- 1105</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None/>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dirty="0" smtClean="0"/>
              <a:t> 240</a:t>
            </a:r>
            <a:endParaRPr dirty="0"/>
          </a:p>
        </p:txBody>
      </p:sp>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8" name="Shape 20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a:solidFill>
                  <a:srgbClr val="000000"/>
                </a:solidFill>
                <a:latin typeface="Arial"/>
                <a:ea typeface="Arial"/>
                <a:cs typeface="Arial"/>
                <a:sym typeface="Arial"/>
              </a:rPr>
              <a:t>Susan  </a:t>
            </a:r>
            <a:r>
              <a:rPr lang="en" sz="1100" b="0" i="0" u="none" strike="noStrike" cap="none" dirty="0" smtClean="0">
                <a:solidFill>
                  <a:srgbClr val="000000"/>
                </a:solidFill>
                <a:latin typeface="Arial"/>
                <a:ea typeface="Arial"/>
                <a:cs typeface="Arial"/>
                <a:sym typeface="Arial"/>
              </a:rPr>
              <a:t>11</a:t>
            </a:r>
            <a:r>
              <a:rPr lang="en-US" sz="1100" b="0" i="0" u="none" strike="noStrike" cap="none" dirty="0" smtClean="0">
                <a:solidFill>
                  <a:srgbClr val="000000"/>
                </a:solidFill>
                <a:latin typeface="Arial"/>
                <a:ea typeface="Arial"/>
                <a:cs typeface="Arial"/>
                <a:sym typeface="Arial"/>
              </a:rPr>
              <a:t>:51</a:t>
            </a:r>
            <a:r>
              <a:rPr lang="en" sz="1100" b="0" i="0" u="none" strike="noStrike" cap="none" dirty="0" smtClean="0">
                <a:solidFill>
                  <a:srgbClr val="000000"/>
                </a:solidFill>
                <a:latin typeface="Arial"/>
                <a:ea typeface="Arial"/>
                <a:cs typeface="Arial"/>
                <a:sym typeface="Arial"/>
              </a:rPr>
              <a:t> </a:t>
            </a:r>
            <a:r>
              <a:rPr lang="en" sz="1100" b="0" i="0" u="none" strike="noStrike" cap="none" dirty="0">
                <a:solidFill>
                  <a:srgbClr val="000000"/>
                </a:solidFill>
                <a:latin typeface="Arial"/>
                <a:ea typeface="Arial"/>
                <a:cs typeface="Arial"/>
                <a:sym typeface="Arial"/>
              </a:rPr>
              <a:t>5 -7 minutes</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3" name="Shape 2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Shape 22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Susan The Shrine </a:t>
            </a:r>
            <a:r>
              <a:rPr lang="en-US" sz="1100" b="0" i="0" u="none" strike="noStrike" cap="none" dirty="0" smtClean="0">
                <a:solidFill>
                  <a:srgbClr val="000000"/>
                </a:solidFill>
                <a:latin typeface="Arial"/>
                <a:ea typeface="Arial"/>
                <a:cs typeface="Arial"/>
                <a:sym typeface="Arial"/>
              </a:rPr>
              <a:t>22-</a:t>
            </a:r>
            <a:r>
              <a:rPr lang="en-US" sz="1100" b="0" i="0" u="none" strike="noStrike" cap="none" baseline="0" dirty="0" smtClean="0">
                <a:solidFill>
                  <a:srgbClr val="000000"/>
                </a:solidFill>
                <a:latin typeface="Arial"/>
                <a:ea typeface="Arial"/>
                <a:cs typeface="Arial"/>
                <a:sym typeface="Arial"/>
              </a:rPr>
              <a:t> 230 </a:t>
            </a:r>
            <a:endParaRPr sz="1100" b="0" i="0" u="none" strike="noStrike" cap="none" dirty="0" smtClean="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10 minutes</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dirty="0" smtClean="0"/>
              <a:t>Susan</a:t>
            </a:r>
            <a:endParaRPr dirty="0"/>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8" name="Shape 23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smtClean="0">
                <a:solidFill>
                  <a:srgbClr val="000000"/>
                </a:solidFill>
                <a:latin typeface="Arial"/>
                <a:ea typeface="Arial"/>
                <a:cs typeface="Arial"/>
                <a:sym typeface="Arial"/>
              </a:rPr>
              <a:t> </a:t>
            </a:r>
            <a:r>
              <a:rPr lang="en-US" sz="1100" b="0" i="0" u="none" strike="noStrike" cap="none" dirty="0" smtClean="0">
                <a:solidFill>
                  <a:srgbClr val="000000"/>
                </a:solidFill>
                <a:latin typeface="Arial"/>
                <a:ea typeface="Arial"/>
                <a:cs typeface="Arial"/>
                <a:sym typeface="Arial"/>
              </a:rPr>
              <a:t>300</a:t>
            </a:r>
            <a:r>
              <a:rPr lang="en-US" sz="1100" b="0" i="0" u="none" strike="noStrike" cap="none" baseline="0" dirty="0" smtClean="0">
                <a:solidFill>
                  <a:srgbClr val="000000"/>
                </a:solidFill>
                <a:latin typeface="Arial"/>
                <a:ea typeface="Arial"/>
                <a:cs typeface="Arial"/>
                <a:sym typeface="Arial"/>
              </a:rPr>
              <a:t> </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Shape 28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Shape 16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a:solidFill>
                  <a:srgbClr val="000000"/>
                </a:solidFill>
                <a:latin typeface="Arial"/>
                <a:ea typeface="Arial"/>
                <a:cs typeface="Arial"/>
                <a:sym typeface="Arial"/>
              </a:rPr>
              <a:t>Susan 11:05 – 11:20</a:t>
            </a: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Shape 2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Shape 17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a:solidFill>
                  <a:srgbClr val="000000"/>
                </a:solidFill>
                <a:latin typeface="Arial"/>
                <a:ea typeface="Arial"/>
                <a:cs typeface="Arial"/>
                <a:sym typeface="Arial"/>
              </a:rPr>
              <a:t>Susan</a:t>
            </a: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Shape 8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Shape 1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smtClean="0">
                <a:solidFill>
                  <a:srgbClr val="000000"/>
                </a:solidFill>
                <a:latin typeface="Arial"/>
                <a:ea typeface="Arial"/>
                <a:cs typeface="Arial"/>
                <a:sym typeface="Arial"/>
              </a:rPr>
              <a:t>Susan</a:t>
            </a:r>
            <a:r>
              <a:rPr lang="en-US" sz="1100" b="0" i="0" u="none" strike="noStrike" cap="none" dirty="0" smtClean="0">
                <a:solidFill>
                  <a:srgbClr val="000000"/>
                </a:solidFill>
                <a:latin typeface="Arial"/>
                <a:ea typeface="Arial"/>
                <a:cs typeface="Arial"/>
                <a:sym typeface="Arial"/>
              </a:rPr>
              <a:t> 5 minutes</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Shape 9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Shape 1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US" sz="1100" b="0" i="0" u="none" strike="noStrike" cap="none" dirty="0" smtClean="0">
                <a:solidFill>
                  <a:srgbClr val="000000"/>
                </a:solidFill>
                <a:latin typeface="Arial"/>
                <a:ea typeface="Arial"/>
                <a:cs typeface="Arial"/>
                <a:sym typeface="Arial"/>
              </a:rPr>
              <a:t>Susan</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Shape 11"/>
          <p:cNvSpPr txBox="1">
            <a:spLocks noGrp="1"/>
          </p:cNvSpPr>
          <p:nvPr>
            <p:ph type="ctrTitle"/>
          </p:nvPr>
        </p:nvSpPr>
        <p:spPr>
          <a:xfrm>
            <a:off x="510450" y="1257300"/>
            <a:ext cx="8123100" cy="15885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1pPr>
            <a:lvl2pPr marR="0" lvl="1"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2pPr>
            <a:lvl3pPr marR="0" lvl="2"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3pPr>
            <a:lvl4pPr marR="0" lvl="3"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4pPr>
            <a:lvl5pPr marR="0" lvl="4"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5pPr>
            <a:lvl6pPr marR="0" lvl="5"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6pPr>
            <a:lvl7pPr marR="0" lvl="6"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7pPr>
            <a:lvl8pPr marR="0" lvl="7"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8pPr>
            <a:lvl9pPr marR="0" lvl="8" algn="l" rtl="0">
              <a:lnSpc>
                <a:spcPct val="100000"/>
              </a:lnSpc>
              <a:spcBef>
                <a:spcPts val="0"/>
              </a:spcBef>
              <a:spcAft>
                <a:spcPts val="0"/>
              </a:spcAft>
              <a:buClr>
                <a:schemeClr val="lt1"/>
              </a:buClr>
              <a:buSzPts val="4800"/>
              <a:buFont typeface="Proxima Nova"/>
              <a:buNone/>
              <a:defRPr sz="4800" b="0" i="0" u="none" strike="noStrike" cap="none">
                <a:solidFill>
                  <a:schemeClr val="lt1"/>
                </a:solidFill>
                <a:latin typeface="Proxima Nova"/>
                <a:ea typeface="Proxima Nova"/>
                <a:cs typeface="Proxima Nova"/>
                <a:sym typeface="Proxima Nova"/>
              </a:defRPr>
            </a:lvl9pPr>
          </a:lstStyle>
          <a:p>
            <a:endParaRPr/>
          </a:p>
        </p:txBody>
      </p:sp>
      <p:sp>
        <p:nvSpPr>
          <p:cNvPr id="12" name="Shape 12"/>
          <p:cNvSpPr txBox="1">
            <a:spLocks noGrp="1"/>
          </p:cNvSpPr>
          <p:nvPr>
            <p:ph type="subTitle" idx="1"/>
          </p:nvPr>
        </p:nvSpPr>
        <p:spPr>
          <a:xfrm>
            <a:off x="510450" y="3182313"/>
            <a:ext cx="8123100" cy="630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1pPr>
            <a:lvl2pPr marR="0" lvl="1"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2pPr>
            <a:lvl3pPr marR="0" lvl="2"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3pPr>
            <a:lvl4pPr marR="0" lvl="3"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4pPr>
            <a:lvl5pPr marR="0" lvl="4"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5pPr>
            <a:lvl6pPr marR="0" lvl="5"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6pPr>
            <a:lvl7pPr marR="0" lvl="6"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7pPr>
            <a:lvl8pPr marR="0" lvl="7"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8pPr>
            <a:lvl9pPr marR="0" lvl="8" algn="l" rtl="0">
              <a:lnSpc>
                <a:spcPct val="100000"/>
              </a:lnSpc>
              <a:spcBef>
                <a:spcPts val="0"/>
              </a:spcBef>
              <a:spcAft>
                <a:spcPts val="0"/>
              </a:spcAft>
              <a:buClr>
                <a:schemeClr val="lt1"/>
              </a:buClr>
              <a:buSzPts val="2400"/>
              <a:buFont typeface="Proxima Nova"/>
              <a:buNone/>
              <a:defRPr sz="2400" b="0" i="0" u="none" strike="noStrike" cap="none">
                <a:solidFill>
                  <a:schemeClr val="lt1"/>
                </a:solidFill>
                <a:latin typeface="Proxima Nova"/>
                <a:ea typeface="Proxima Nova"/>
                <a:cs typeface="Proxima Nova"/>
                <a:sym typeface="Proxima Nova"/>
              </a:defRPr>
            </a:lvl9pPr>
          </a:lstStyle>
          <a:p>
            <a:endParaRPr/>
          </a:p>
        </p:txBody>
      </p:sp>
      <p:sp>
        <p:nvSpPr>
          <p:cNvPr id="13" name="Shape 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ig number">
  <p:cSld name="BIG_NUMBER">
    <p:spTree>
      <p:nvGrpSpPr>
        <p:cNvPr id="1" name="Shape 50"/>
        <p:cNvGrpSpPr/>
        <p:nvPr/>
      </p:nvGrpSpPr>
      <p:grpSpPr>
        <a:xfrm>
          <a:off x="0" y="0"/>
          <a:ext cx="0" cy="0"/>
          <a:chOff x="0" y="0"/>
          <a:chExt cx="0" cy="0"/>
        </a:xfrm>
      </p:grpSpPr>
      <p:sp>
        <p:nvSpPr>
          <p:cNvPr id="51" name="Shape 5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Shape 52"/>
          <p:cNvSpPr txBox="1">
            <a:spLocks noGrp="1"/>
          </p:cNvSpPr>
          <p:nvPr>
            <p:ph type="title"/>
          </p:nvPr>
        </p:nvSpPr>
        <p:spPr>
          <a:xfrm>
            <a:off x="311700" y="991475"/>
            <a:ext cx="8520600" cy="1917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1pPr>
            <a:lvl2pPr marR="0" lvl="1"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2pPr>
            <a:lvl3pPr marR="0" lvl="2"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3pPr>
            <a:lvl4pPr marR="0" lvl="3"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4pPr>
            <a:lvl5pPr marR="0" lvl="4"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5pPr>
            <a:lvl6pPr marR="0" lvl="5"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6pPr>
            <a:lvl7pPr marR="0" lvl="6"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7pPr>
            <a:lvl8pPr marR="0" lvl="7"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8pPr>
            <a:lvl9pPr marR="0" lvl="8" algn="ctr" rtl="0">
              <a:lnSpc>
                <a:spcPct val="100000"/>
              </a:lnSpc>
              <a:spcBef>
                <a:spcPts val="0"/>
              </a:spcBef>
              <a:spcAft>
                <a:spcPts val="0"/>
              </a:spcAft>
              <a:buClr>
                <a:schemeClr val="dk1"/>
              </a:buClr>
              <a:buSzPts val="14000"/>
              <a:buFont typeface="Proxima Nova"/>
              <a:buNone/>
              <a:defRPr sz="14000" b="1" i="0" u="none" strike="noStrike" cap="none">
                <a:solidFill>
                  <a:schemeClr val="dk1"/>
                </a:solidFill>
                <a:latin typeface="Proxima Nova"/>
                <a:ea typeface="Proxima Nova"/>
                <a:cs typeface="Proxima Nova"/>
                <a:sym typeface="Proxima Nova"/>
              </a:defRPr>
            </a:lvl9pPr>
          </a:lstStyle>
          <a:p>
            <a:endParaRPr/>
          </a:p>
        </p:txBody>
      </p:sp>
      <p:sp>
        <p:nvSpPr>
          <p:cNvPr id="53" name="Shape 53"/>
          <p:cNvSpPr txBox="1">
            <a:spLocks noGrp="1"/>
          </p:cNvSpPr>
          <p:nvPr>
            <p:ph type="body" idx="1"/>
          </p:nvPr>
        </p:nvSpPr>
        <p:spPr>
          <a:xfrm>
            <a:off x="311700" y="3071300"/>
            <a:ext cx="8520600" cy="901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accent3"/>
              </a:buClr>
              <a:buSzPts val="1800"/>
              <a:buFont typeface="Proxima Nova"/>
              <a:buChar char="●"/>
              <a:defRPr sz="1800" b="0" i="0" u="none" strike="noStrike" cap="none">
                <a:solidFill>
                  <a:schemeClr val="accent3"/>
                </a:solidFill>
                <a:latin typeface="Proxima Nova"/>
                <a:ea typeface="Proxima Nova"/>
                <a:cs typeface="Proxima Nova"/>
                <a:sym typeface="Proxima Nova"/>
              </a:defRPr>
            </a:lvl1pPr>
            <a:lvl2pPr marL="914400" marR="0" lvl="1"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2pPr>
            <a:lvl3pPr marL="1371600" marR="0" lvl="2"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3pPr>
            <a:lvl4pPr marL="1828800" marR="0" lvl="3"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4pPr>
            <a:lvl5pPr marL="2286000" marR="0" lvl="4"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5pPr>
            <a:lvl6pPr marL="2743200" marR="0" lvl="5"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6pPr>
            <a:lvl7pPr marL="3200400" marR="0" lvl="6"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7pPr>
            <a:lvl8pPr marL="3657600" marR="0" lvl="7" indent="-317500" algn="ctr"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8pPr>
            <a:lvl9pPr marL="4114800" marR="0" lvl="8" indent="-317500" algn="ctr" rtl="0">
              <a:lnSpc>
                <a:spcPct val="115000"/>
              </a:lnSpc>
              <a:spcBef>
                <a:spcPts val="1600"/>
              </a:spcBef>
              <a:spcAft>
                <a:spcPts val="160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9pPr>
          </a:lstStyle>
          <a:p>
            <a:endParaRPr/>
          </a:p>
        </p:txBody>
      </p:sp>
      <p:sp>
        <p:nvSpPr>
          <p:cNvPr id="54" name="Shape 5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body" type="tx">
  <p:cSld name="TITLE_AND_BODY">
    <p:spTree>
      <p:nvGrpSpPr>
        <p:cNvPr id="1" name="Shape 14"/>
        <p:cNvGrpSpPr/>
        <p:nvPr/>
      </p:nvGrpSpPr>
      <p:grpSpPr>
        <a:xfrm>
          <a:off x="0" y="0"/>
          <a:ext cx="0" cy="0"/>
          <a:chOff x="0" y="0"/>
          <a:chExt cx="0" cy="0"/>
        </a:xfrm>
      </p:grpSpPr>
      <p:sp>
        <p:nvSpPr>
          <p:cNvPr id="15" name="Shape 15"/>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Shape 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9pPr>
          </a:lstStyle>
          <a:p>
            <a:endParaRPr/>
          </a:p>
        </p:txBody>
      </p:sp>
      <p:sp>
        <p:nvSpPr>
          <p:cNvPr id="17" name="Shape 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accent3"/>
              </a:buClr>
              <a:buSzPts val="1800"/>
              <a:buFont typeface="Proxima Nova"/>
              <a:buChar char="●"/>
              <a:defRPr sz="1800" b="0" i="0" u="none" strike="noStrike" cap="none">
                <a:solidFill>
                  <a:schemeClr val="accent3"/>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9pPr>
          </a:lstStyle>
          <a:p>
            <a:endParaRPr/>
          </a:p>
        </p:txBody>
      </p:sp>
      <p:sp>
        <p:nvSpPr>
          <p:cNvPr id="18" name="Shape 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Content" type="obj">
  <p:cSld name="OBJEC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9pPr>
          </a:lstStyle>
          <a:p>
            <a:endParaRPr/>
          </a:p>
        </p:txBody>
      </p:sp>
      <p:sp>
        <p:nvSpPr>
          <p:cNvPr id="21" name="Shape 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accent3"/>
              </a:buClr>
              <a:buSzPts val="1800"/>
              <a:buFont typeface="Proxima Nova"/>
              <a:buChar char="●"/>
              <a:defRPr sz="1800" b="0" i="0" u="none" strike="noStrike" cap="none">
                <a:solidFill>
                  <a:schemeClr val="accent3"/>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9pPr>
          </a:lstStyle>
          <a:p>
            <a:endParaRPr/>
          </a:p>
        </p:txBody>
      </p:sp>
      <p:sp>
        <p:nvSpPr>
          <p:cNvPr id="22" name="Shape 22"/>
          <p:cNvSpPr txBox="1">
            <a:spLocks noGrp="1"/>
          </p:cNvSpPr>
          <p:nvPr>
            <p:ph type="dt" idx="10"/>
          </p:nvPr>
        </p:nvSpPr>
        <p:spPr>
          <a:xfrm>
            <a:off x="5629835" y="4706751"/>
            <a:ext cx="2133600" cy="273844"/>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ftr" idx="11"/>
          </p:nvPr>
        </p:nvSpPr>
        <p:spPr>
          <a:xfrm>
            <a:off x="264459" y="4706751"/>
            <a:ext cx="4840941" cy="273844"/>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two columns" type="twoColTx">
  <p:cSld name="TITLE_AND_TWO_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9pPr>
          </a:lstStyle>
          <a:p>
            <a:endParaRPr/>
          </a:p>
        </p:txBody>
      </p:sp>
      <p:sp>
        <p:nvSpPr>
          <p:cNvPr id="27" name="Shape 2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1pPr>
            <a:lvl2pPr marL="914400" marR="0" lvl="1"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2pPr>
            <a:lvl3pPr marL="1371600" marR="0" lvl="2"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3pPr>
            <a:lvl4pPr marL="1828800" marR="0" lvl="3"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4pPr>
            <a:lvl5pPr marL="2286000" marR="0" lvl="4"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5pPr>
            <a:lvl6pPr marL="2743200" marR="0" lvl="5"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6pPr>
            <a:lvl7pPr marL="3200400" marR="0" lvl="6"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7pPr>
            <a:lvl8pPr marL="3657600" marR="0" lvl="7"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8pPr>
            <a:lvl9pPr marL="4114800" marR="0" lvl="8" indent="-304800" algn="l" rtl="0">
              <a:lnSpc>
                <a:spcPct val="115000"/>
              </a:lnSpc>
              <a:spcBef>
                <a:spcPts val="1600"/>
              </a:spcBef>
              <a:spcAft>
                <a:spcPts val="160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9pPr>
          </a:lstStyle>
          <a:p>
            <a:endParaRPr/>
          </a:p>
        </p:txBody>
      </p:sp>
      <p:sp>
        <p:nvSpPr>
          <p:cNvPr id="28" name="Shape 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1pPr>
            <a:lvl2pPr marL="914400" marR="0" lvl="1"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2pPr>
            <a:lvl3pPr marL="1371600" marR="0" lvl="2"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3pPr>
            <a:lvl4pPr marL="1828800" marR="0" lvl="3"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4pPr>
            <a:lvl5pPr marL="2286000" marR="0" lvl="4"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5pPr>
            <a:lvl6pPr marL="2743200" marR="0" lvl="5"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6pPr>
            <a:lvl7pPr marL="3200400" marR="0" lvl="6"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7pPr>
            <a:lvl8pPr marL="3657600" marR="0" lvl="7"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8pPr>
            <a:lvl9pPr marL="4114800" marR="0" lvl="8" indent="-304800" algn="l" rtl="0">
              <a:lnSpc>
                <a:spcPct val="115000"/>
              </a:lnSpc>
              <a:spcBef>
                <a:spcPts val="1600"/>
              </a:spcBef>
              <a:spcAft>
                <a:spcPts val="160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9pPr>
          </a:lstStyle>
          <a:p>
            <a:endParaRPr/>
          </a:p>
        </p:txBody>
      </p:sp>
      <p:sp>
        <p:nvSpPr>
          <p:cNvPr id="29" name="Shape 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9pPr>
          </a:lstStyle>
          <a:p>
            <a:endParaRPr/>
          </a:p>
        </p:txBody>
      </p:sp>
      <p:sp>
        <p:nvSpPr>
          <p:cNvPr id="32" name="Shape 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400"/>
              <a:buFont typeface="Proxima Nova"/>
              <a:buNone/>
              <a:defRPr sz="2400" b="0" i="0" u="none" strike="noStrike" cap="none">
                <a:solidFill>
                  <a:schemeClr val="dk1"/>
                </a:solidFill>
                <a:latin typeface="Proxima Nova"/>
                <a:ea typeface="Proxima Nova"/>
                <a:cs typeface="Proxima Nova"/>
                <a:sym typeface="Proxima Nova"/>
              </a:defRPr>
            </a:lvl9pPr>
          </a:lstStyle>
          <a:p>
            <a:endParaRPr/>
          </a:p>
        </p:txBody>
      </p:sp>
      <p:sp>
        <p:nvSpPr>
          <p:cNvPr id="35" name="Shape 35"/>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1pPr>
            <a:lvl2pPr marL="914400" marR="0" lvl="1"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2pPr>
            <a:lvl3pPr marL="1371600" marR="0" lvl="2"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3pPr>
            <a:lvl4pPr marL="1828800" marR="0" lvl="3"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4pPr>
            <a:lvl5pPr marL="2286000" marR="0" lvl="4"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5pPr>
            <a:lvl6pPr marL="2743200" marR="0" lvl="5"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6pPr>
            <a:lvl7pPr marL="3200400" marR="0" lvl="6"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7pPr>
            <a:lvl8pPr marL="3657600" marR="0" lvl="7" indent="-304800" algn="l" rtl="0">
              <a:lnSpc>
                <a:spcPct val="115000"/>
              </a:lnSpc>
              <a:spcBef>
                <a:spcPts val="1600"/>
              </a:spcBef>
              <a:spcAft>
                <a:spcPts val="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8pPr>
            <a:lvl9pPr marL="4114800" marR="0" lvl="8" indent="-304800" algn="l" rtl="0">
              <a:lnSpc>
                <a:spcPct val="115000"/>
              </a:lnSpc>
              <a:spcBef>
                <a:spcPts val="1600"/>
              </a:spcBef>
              <a:spcAft>
                <a:spcPts val="1600"/>
              </a:spcAft>
              <a:buClr>
                <a:schemeClr val="accent3"/>
              </a:buClr>
              <a:buSzPts val="1200"/>
              <a:buFont typeface="Proxima Nova"/>
              <a:buChar char="■"/>
              <a:defRPr sz="1200" b="0" i="0" u="none" strike="noStrike" cap="none">
                <a:solidFill>
                  <a:schemeClr val="accent3"/>
                </a:solidFill>
                <a:latin typeface="Proxima Nova"/>
                <a:ea typeface="Proxima Nova"/>
                <a:cs typeface="Proxima Nova"/>
                <a:sym typeface="Proxima Nova"/>
              </a:defRPr>
            </a:lvl9pPr>
          </a:lstStyle>
          <a:p>
            <a:endParaRPr/>
          </a:p>
        </p:txBody>
      </p:sp>
      <p:sp>
        <p:nvSpPr>
          <p:cNvPr id="36" name="Shape 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Main point">
  <p:cSld name="MAIN_POINT">
    <p:bg>
      <p:bgPr>
        <a:solidFill>
          <a:schemeClr val="lt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526350"/>
            <a:ext cx="57975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4800"/>
              <a:buFont typeface="Proxima Nova"/>
              <a:buNone/>
              <a:defRPr sz="4800" b="0" i="0" u="none" strike="noStrike" cap="none">
                <a:solidFill>
                  <a:schemeClr val="dk1"/>
                </a:solidFill>
                <a:latin typeface="Proxima Nova"/>
                <a:ea typeface="Proxima Nova"/>
                <a:cs typeface="Proxima Nova"/>
                <a:sym typeface="Proxima Nova"/>
              </a:defRPr>
            </a:lvl9pPr>
          </a:lstStyle>
          <a:p>
            <a:endParaRPr/>
          </a:p>
        </p:txBody>
      </p:sp>
      <p:sp>
        <p:nvSpPr>
          <p:cNvPr id="39" name="Shape 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Section title and description">
  <p:cSld name="SECTION_TITLE_AND_DESCRIPTION">
    <p:spTree>
      <p:nvGrpSpPr>
        <p:cNvPr id="1" name="Shape 40"/>
        <p:cNvGrpSpPr/>
        <p:nvPr/>
      </p:nvGrpSpPr>
      <p:grpSpPr>
        <a:xfrm>
          <a:off x="0" y="0"/>
          <a:ext cx="0" cy="0"/>
          <a:chOff x="0" y="0"/>
          <a:chExt cx="0" cy="0"/>
        </a:xfrm>
      </p:grpSpPr>
      <p:sp>
        <p:nvSpPr>
          <p:cNvPr id="41" name="Shape 41"/>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42" name="Shape 42"/>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3" name="Shape 43"/>
          <p:cNvSpPr txBox="1">
            <a:spLocks noGrp="1"/>
          </p:cNvSpPr>
          <p:nvPr>
            <p:ph type="title"/>
          </p:nvPr>
        </p:nvSpPr>
        <p:spPr>
          <a:xfrm>
            <a:off x="265500" y="1205825"/>
            <a:ext cx="4045200" cy="1509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1pPr>
            <a:lvl2pPr marR="0" lvl="1"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2pPr>
            <a:lvl3pPr marR="0" lvl="2"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3pPr>
            <a:lvl4pPr marR="0" lvl="3"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4pPr>
            <a:lvl5pPr marR="0" lvl="4"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5pPr>
            <a:lvl6pPr marR="0" lvl="5"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6pPr>
            <a:lvl7pPr marR="0" lvl="6"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7pPr>
            <a:lvl8pPr marR="0" lvl="7"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8pPr>
            <a:lvl9pPr marR="0" lvl="8" algn="ctr" rtl="0">
              <a:lnSpc>
                <a:spcPct val="100000"/>
              </a:lnSpc>
              <a:spcBef>
                <a:spcPts val="0"/>
              </a:spcBef>
              <a:spcAft>
                <a:spcPts val="0"/>
              </a:spcAft>
              <a:buClr>
                <a:schemeClr val="dk1"/>
              </a:buClr>
              <a:buSzPts val="4200"/>
              <a:buFont typeface="Proxima Nova"/>
              <a:buNone/>
              <a:defRPr sz="4200" b="0" i="0" u="none" strike="noStrike" cap="none">
                <a:solidFill>
                  <a:schemeClr val="dk1"/>
                </a:solidFill>
                <a:latin typeface="Proxima Nova"/>
                <a:ea typeface="Proxima Nova"/>
                <a:cs typeface="Proxima Nova"/>
                <a:sym typeface="Proxima Nova"/>
              </a:defRPr>
            </a:lvl9pPr>
          </a:lstStyle>
          <a:p>
            <a:endParaRPr/>
          </a:p>
        </p:txBody>
      </p:sp>
      <p:sp>
        <p:nvSpPr>
          <p:cNvPr id="44" name="Shape 44"/>
          <p:cNvSpPr txBox="1">
            <a:spLocks noGrp="1"/>
          </p:cNvSpPr>
          <p:nvPr>
            <p:ph type="subTitle" idx="1"/>
          </p:nvPr>
        </p:nvSpPr>
        <p:spPr>
          <a:xfrm>
            <a:off x="265500" y="2769001"/>
            <a:ext cx="4045200" cy="13455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1pPr>
            <a:lvl2pPr marR="0" lvl="1"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2pPr>
            <a:lvl3pPr marR="0" lvl="2"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3pPr>
            <a:lvl4pPr marR="0" lvl="3"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4pPr>
            <a:lvl5pPr marR="0" lvl="4"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5pPr>
            <a:lvl6pPr marR="0" lvl="5"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6pPr>
            <a:lvl7pPr marR="0" lvl="6"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7pPr>
            <a:lvl8pPr marR="0" lvl="7"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8pPr>
            <a:lvl9pPr marR="0" lvl="8" algn="ctr"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9pPr>
          </a:lstStyle>
          <a:p>
            <a:endParaRPr/>
          </a:p>
        </p:txBody>
      </p:sp>
      <p:sp>
        <p:nvSpPr>
          <p:cNvPr id="45" name="Shape 45"/>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lt1"/>
              </a:buClr>
              <a:buSzPts val="1800"/>
              <a:buFont typeface="Proxima Nova"/>
              <a:buChar char="●"/>
              <a:defRPr sz="1800" b="0" i="0" u="none" strike="noStrike" cap="none">
                <a:solidFill>
                  <a:schemeClr val="lt1"/>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lt1"/>
              </a:buClr>
              <a:buSzPts val="1400"/>
              <a:buFont typeface="Proxima Nova"/>
              <a:buChar char="■"/>
              <a:defRPr sz="1400" b="0" i="0" u="none" strike="noStrike" cap="none">
                <a:solidFill>
                  <a:schemeClr val="lt1"/>
                </a:solidFill>
                <a:latin typeface="Proxima Nova"/>
                <a:ea typeface="Proxima Nova"/>
                <a:cs typeface="Proxima Nova"/>
                <a:sym typeface="Proxima Nova"/>
              </a:defRPr>
            </a:lvl9pPr>
          </a:lstStyle>
          <a:p>
            <a:endParaRPr/>
          </a:p>
        </p:txBody>
      </p:sp>
      <p:sp>
        <p:nvSpPr>
          <p:cNvPr id="46" name="Shape 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
  <p:cSld name="CAPTION_ONLY">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4236825"/>
            <a:ext cx="5998800" cy="5988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accent3"/>
              </a:buClr>
              <a:buSzPts val="2100"/>
              <a:buFont typeface="Proxima Nova"/>
              <a:buNone/>
              <a:defRPr sz="2100" b="0" i="0" u="none" strike="noStrike" cap="none">
                <a:solidFill>
                  <a:schemeClr val="accent3"/>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9pPr>
          </a:lstStyle>
          <a:p>
            <a:endParaRPr/>
          </a:p>
        </p:txBody>
      </p:sp>
      <p:sp>
        <p:nvSpPr>
          <p:cNvPr id="49" name="Shape 4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spearmin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accent3"/>
              </a:buClr>
              <a:buSzPts val="1800"/>
              <a:buFont typeface="Proxima Nova"/>
              <a:buChar char="●"/>
              <a:defRPr sz="1800" b="0" i="0" u="none" strike="noStrike" cap="none">
                <a:solidFill>
                  <a:schemeClr val="accent3"/>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youtube.com/watch?v=cAUDKEI4QKI&amp;t=120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omments" Target="../comments/commen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ustenhartke.com/trans-faith-resources/"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jtRJsC16HE"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socialworkers.org/diversity/new/documents/HRIA_PRO_18315_SOCE_June_2015.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510450" y="1257300"/>
            <a:ext cx="8123100" cy="15885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chemeClr val="lt1"/>
              </a:buClr>
              <a:buSzPts val="4800"/>
              <a:buFont typeface="Proxima Nova"/>
              <a:buNone/>
            </a:pPr>
            <a:r>
              <a:rPr lang="en-US" sz="3200" b="0" i="0" u="none" strike="noStrike" cap="none" dirty="0" smtClean="0">
                <a:solidFill>
                  <a:schemeClr val="lt1"/>
                </a:solidFill>
                <a:latin typeface="Proxima Nova"/>
                <a:ea typeface="Proxima Nova"/>
                <a:cs typeface="Proxima Nova"/>
                <a:sym typeface="Proxima Nova"/>
              </a:rPr>
              <a:t>Support Services </a:t>
            </a:r>
            <a:r>
              <a:rPr lang="en-US" sz="3200" dirty="0" smtClean="0"/>
              <a:t>for Transgender and Gender Nonconforming Children and Families</a:t>
            </a:r>
            <a:endParaRPr sz="3200" b="0" i="0" u="none" strike="noStrike" cap="none" dirty="0">
              <a:solidFill>
                <a:schemeClr val="lt1"/>
              </a:solidFill>
              <a:latin typeface="Proxima Nova"/>
              <a:ea typeface="Proxima Nova"/>
              <a:cs typeface="Proxima Nova"/>
              <a:sym typeface="Proxima Nova"/>
            </a:endParaRPr>
          </a:p>
        </p:txBody>
      </p:sp>
      <p:sp>
        <p:nvSpPr>
          <p:cNvPr id="62" name="Shape 62"/>
          <p:cNvSpPr txBox="1">
            <a:spLocks noGrp="1"/>
          </p:cNvSpPr>
          <p:nvPr>
            <p:ph type="subTitle" idx="1"/>
          </p:nvPr>
        </p:nvSpPr>
        <p:spPr>
          <a:xfrm>
            <a:off x="510450" y="3182313"/>
            <a:ext cx="8123100" cy="630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1"/>
              </a:buClr>
              <a:buSzPts val="2400"/>
              <a:buFont typeface="Proxima Nova"/>
              <a:buNone/>
            </a:pPr>
            <a:r>
              <a:rPr lang="en" sz="2400" b="0" i="0" u="none" strike="noStrike" cap="none" dirty="0" smtClean="0">
                <a:solidFill>
                  <a:schemeClr val="lt1"/>
                </a:solidFill>
                <a:latin typeface="Proxima Nova"/>
                <a:ea typeface="Proxima Nova"/>
                <a:cs typeface="Proxima Nova"/>
                <a:sym typeface="Proxima Nova"/>
              </a:rPr>
              <a:t>Susan </a:t>
            </a:r>
            <a:r>
              <a:rPr lang="en" sz="2400" b="0" i="0" u="none" strike="noStrike" cap="none" dirty="0">
                <a:solidFill>
                  <a:schemeClr val="lt1"/>
                </a:solidFill>
                <a:latin typeface="Proxima Nova"/>
                <a:ea typeface="Proxima Nova"/>
                <a:cs typeface="Proxima Nova"/>
                <a:sym typeface="Proxima Nova"/>
              </a:rPr>
              <a:t>Radzilowski, LMSW, </a:t>
            </a:r>
            <a:r>
              <a:rPr lang="en" sz="2400" b="0" i="0" u="none" strike="noStrike" cap="none" dirty="0" smtClean="0">
                <a:solidFill>
                  <a:schemeClr val="lt1"/>
                </a:solidFill>
                <a:latin typeface="Proxima Nova"/>
                <a:ea typeface="Proxima Nova"/>
                <a:cs typeface="Proxima Nova"/>
                <a:sym typeface="Proxima Nova"/>
              </a:rPr>
              <a:t>ACSW</a:t>
            </a:r>
            <a:endParaRPr sz="2400" b="0" i="0" u="none" strike="noStrike" cap="none" dirty="0">
              <a:solidFill>
                <a:schemeClr val="lt1"/>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US" sz="2800" b="0" i="0" u="none" strike="noStrike" cap="none" dirty="0" smtClean="0">
                <a:solidFill>
                  <a:schemeClr val="dk1"/>
                </a:solidFill>
                <a:latin typeface="Proxima Nova"/>
                <a:ea typeface="Proxima Nova"/>
                <a:cs typeface="Proxima Nova"/>
                <a:sym typeface="Proxima Nova"/>
              </a:rPr>
              <a:t>A Few More </a:t>
            </a:r>
            <a:r>
              <a:rPr lang="en" sz="2800" b="0" i="0" u="none" strike="noStrike" cap="none" dirty="0" smtClean="0">
                <a:solidFill>
                  <a:schemeClr val="dk1"/>
                </a:solidFill>
                <a:latin typeface="Proxima Nova"/>
                <a:ea typeface="Proxima Nova"/>
                <a:cs typeface="Proxima Nova"/>
                <a:sym typeface="Proxima Nova"/>
              </a:rPr>
              <a:t>Definitions</a:t>
            </a:r>
            <a:endParaRPr sz="2800" b="0" i="0" u="none" strike="noStrike" cap="none" dirty="0">
              <a:solidFill>
                <a:schemeClr val="dk1"/>
              </a:solidFill>
              <a:latin typeface="Proxima Nova"/>
              <a:ea typeface="Proxima Nova"/>
              <a:cs typeface="Proxima Nova"/>
              <a:sym typeface="Proxima Nova"/>
            </a:endParaRPr>
          </a:p>
        </p:txBody>
      </p:sp>
      <p:sp>
        <p:nvSpPr>
          <p:cNvPr id="98" name="Shape 98"/>
          <p:cNvSpPr txBox="1">
            <a:spLocks noGrp="1"/>
          </p:cNvSpPr>
          <p:nvPr>
            <p:ph type="body" idx="1"/>
          </p:nvPr>
        </p:nvSpPr>
        <p:spPr>
          <a:xfrm>
            <a:off x="0" y="1152475"/>
            <a:ext cx="8975838"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600" b="1" i="0" u="none" strike="noStrike" cap="none" dirty="0">
                <a:solidFill>
                  <a:schemeClr val="accent3"/>
                </a:solidFill>
                <a:latin typeface="Proxima Nova"/>
                <a:ea typeface="Proxima Nova"/>
                <a:cs typeface="Proxima Nova"/>
                <a:sym typeface="Proxima Nova"/>
              </a:rPr>
              <a:t>Gender</a:t>
            </a:r>
            <a:r>
              <a:rPr lang="en" sz="1600" b="0" i="0" u="none" strike="noStrike" cap="none" dirty="0">
                <a:solidFill>
                  <a:schemeClr val="accent3"/>
                </a:solidFill>
                <a:latin typeface="Proxima Nova"/>
                <a:ea typeface="Proxima Nova"/>
                <a:cs typeface="Proxima Nova"/>
                <a:sym typeface="Proxima Nova"/>
              </a:rPr>
              <a:t> – A socially constructed system of classification that ascribes qualities of masculinity and femininity to people. Gender characteristics can change over time and are different </a:t>
            </a:r>
            <a:r>
              <a:rPr lang="en" sz="1600" b="0" i="0" u="none" strike="noStrike" cap="none" dirty="0" smtClean="0">
                <a:solidFill>
                  <a:schemeClr val="accent3"/>
                </a:solidFill>
                <a:latin typeface="Proxima Nova"/>
                <a:ea typeface="Proxima Nova"/>
                <a:cs typeface="Proxima Nova"/>
                <a:sym typeface="Proxima Nova"/>
              </a:rPr>
              <a:t>between</a:t>
            </a:r>
            <a:r>
              <a:rPr lang="en-US" sz="1600" b="0" i="0" u="none" strike="noStrike" cap="none" dirty="0" smtClean="0">
                <a:solidFill>
                  <a:schemeClr val="accent3"/>
                </a:solidFill>
                <a:latin typeface="Proxima Nova"/>
                <a:ea typeface="Proxima Nova"/>
                <a:cs typeface="Proxima Nova"/>
                <a:sym typeface="Proxima Nova"/>
              </a:rPr>
              <a:t> and among</a:t>
            </a:r>
            <a:r>
              <a:rPr lang="en" sz="1600" b="0" i="0" u="none" strike="noStrike" cap="none" dirty="0" smtClean="0">
                <a:solidFill>
                  <a:schemeClr val="accent3"/>
                </a:solidFill>
                <a:latin typeface="Proxima Nova"/>
                <a:ea typeface="Proxima Nova"/>
                <a:cs typeface="Proxima Nova"/>
                <a:sym typeface="Proxima Nova"/>
              </a:rPr>
              <a:t> </a:t>
            </a:r>
            <a:r>
              <a:rPr lang="en" sz="1600" b="0" i="0" u="none" strike="noStrike" cap="none" dirty="0">
                <a:solidFill>
                  <a:schemeClr val="accent3"/>
                </a:solidFill>
                <a:latin typeface="Proxima Nova"/>
                <a:ea typeface="Proxima Nova"/>
                <a:cs typeface="Proxima Nova"/>
                <a:sym typeface="Proxima Nova"/>
              </a:rPr>
              <a:t>cultures. </a:t>
            </a:r>
            <a:endParaRPr dirty="0"/>
          </a:p>
          <a:p>
            <a:pPr marL="457200" marR="0" lvl="0" indent="-228600" algn="l" rtl="0">
              <a:lnSpc>
                <a:spcPct val="115000"/>
              </a:lnSpc>
              <a:spcBef>
                <a:spcPts val="0"/>
              </a:spcBef>
              <a:spcAft>
                <a:spcPts val="0"/>
              </a:spcAft>
              <a:buClr>
                <a:schemeClr val="accent3"/>
              </a:buClr>
              <a:buSzPts val="1800"/>
              <a:buFont typeface="Proxima Nova"/>
              <a:buNone/>
            </a:pPr>
            <a:endParaRPr sz="16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600" b="1" i="0" u="none" strike="noStrike" cap="none" dirty="0">
                <a:solidFill>
                  <a:schemeClr val="accent3"/>
                </a:solidFill>
                <a:latin typeface="Proxima Nova"/>
                <a:ea typeface="Proxima Nova"/>
                <a:cs typeface="Proxima Nova"/>
                <a:sym typeface="Proxima Nova"/>
              </a:rPr>
              <a:t>Nonbinary, Genderqueer </a:t>
            </a:r>
            <a:r>
              <a:rPr lang="en" sz="1600" b="0" i="0" u="none" strike="noStrike" cap="none" dirty="0">
                <a:solidFill>
                  <a:schemeClr val="accent3"/>
                </a:solidFill>
                <a:latin typeface="Proxima Nova"/>
                <a:ea typeface="Proxima Nova"/>
                <a:cs typeface="Proxima Nova"/>
                <a:sym typeface="Proxima Nova"/>
              </a:rPr>
              <a:t>– </a:t>
            </a:r>
            <a:r>
              <a:rPr lang="en" sz="1600" dirty="0"/>
              <a:t>A person whose gender cannot be accurately and/or fully defined by the terms, “male” or “female.” While a nonbinary or genderqueer person may</a:t>
            </a:r>
            <a:r>
              <a:rPr lang="en" sz="1600" i="1" dirty="0"/>
              <a:t> also</a:t>
            </a:r>
            <a:r>
              <a:rPr lang="en" sz="1600" dirty="0"/>
              <a:t> identify as male and/or female, many do </a:t>
            </a:r>
            <a:r>
              <a:rPr lang="en" sz="1600" dirty="0" smtClean="0"/>
              <a:t>not. </a:t>
            </a:r>
            <a:r>
              <a:rPr lang="en" sz="1600" dirty="0"/>
              <a:t>Nonbinary or genderqueer people may or may not be transgender. </a:t>
            </a:r>
            <a:endParaRPr dirty="0"/>
          </a:p>
          <a:p>
            <a:pPr marL="457200" marR="0" lvl="0" indent="-228600" algn="l" rtl="0">
              <a:lnSpc>
                <a:spcPct val="115000"/>
              </a:lnSpc>
              <a:spcBef>
                <a:spcPts val="0"/>
              </a:spcBef>
              <a:spcAft>
                <a:spcPts val="0"/>
              </a:spcAft>
              <a:buClr>
                <a:schemeClr val="accent3"/>
              </a:buClr>
              <a:buSzPts val="1800"/>
              <a:buFont typeface="Proxima Nova"/>
              <a:buNone/>
            </a:pPr>
            <a:endParaRPr sz="16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600" b="1" i="0" u="none" strike="noStrike" cap="none" dirty="0">
                <a:solidFill>
                  <a:schemeClr val="accent3"/>
                </a:solidFill>
                <a:latin typeface="Proxima Nova"/>
                <a:ea typeface="Proxima Nova"/>
                <a:cs typeface="Proxima Nova"/>
                <a:sym typeface="Proxima Nova"/>
              </a:rPr>
              <a:t>Cis</a:t>
            </a:r>
            <a:r>
              <a:rPr lang="en" sz="1600" b="1" dirty="0"/>
              <a:t>g</a:t>
            </a:r>
            <a:r>
              <a:rPr lang="en" sz="1600" b="1" i="0" u="none" strike="noStrike" cap="none" dirty="0">
                <a:solidFill>
                  <a:schemeClr val="accent3"/>
                </a:solidFill>
                <a:latin typeface="Proxima Nova"/>
                <a:ea typeface="Proxima Nova"/>
                <a:cs typeface="Proxima Nova"/>
                <a:sym typeface="Proxima Nova"/>
              </a:rPr>
              <a:t>ender </a:t>
            </a:r>
            <a:r>
              <a:rPr lang="en" sz="1600" b="0" i="0" u="none" strike="noStrike" cap="none" dirty="0">
                <a:solidFill>
                  <a:schemeClr val="accent3"/>
                </a:solidFill>
                <a:latin typeface="Proxima Nova"/>
                <a:ea typeface="Proxima Nova"/>
                <a:cs typeface="Proxima Nova"/>
                <a:sym typeface="Proxima Nova"/>
              </a:rPr>
              <a:t>- A person who </a:t>
            </a:r>
            <a:r>
              <a:rPr lang="en" sz="1600" dirty="0"/>
              <a:t>is not transgender</a:t>
            </a:r>
            <a:r>
              <a:rPr lang="en" sz="1600" dirty="0" smtClean="0"/>
              <a:t>.</a:t>
            </a:r>
            <a:endParaRPr lang="en-US" sz="1600" dirty="0" smtClean="0"/>
          </a:p>
          <a:p>
            <a:pPr marL="457200" marR="0" lvl="0" indent="-342900" algn="l" rtl="0">
              <a:lnSpc>
                <a:spcPct val="115000"/>
              </a:lnSpc>
              <a:spcBef>
                <a:spcPts val="0"/>
              </a:spcBef>
              <a:spcAft>
                <a:spcPts val="0"/>
              </a:spcAft>
              <a:buClr>
                <a:schemeClr val="accent3"/>
              </a:buClr>
              <a:buSzPts val="1800"/>
              <a:buFont typeface="Proxima Nova"/>
              <a:buChar char="●"/>
            </a:pPr>
            <a:endParaRPr lang="en-US" sz="1600" dirty="0" smtClean="0"/>
          </a:p>
          <a:p>
            <a:r>
              <a:rPr lang="en-US" sz="1600" b="1" dirty="0" smtClean="0"/>
              <a:t>MAAB / FAAB </a:t>
            </a:r>
            <a:r>
              <a:rPr lang="en-US" sz="1600" dirty="0" smtClean="0"/>
              <a:t>– male-assigned at birth / female-assigned at birth</a:t>
            </a:r>
          </a:p>
          <a:p>
            <a:pPr marL="457200" marR="0" lvl="0" indent="-342900" algn="l" rtl="0">
              <a:lnSpc>
                <a:spcPct val="115000"/>
              </a:lnSpc>
              <a:spcBef>
                <a:spcPts val="0"/>
              </a:spcBef>
              <a:spcAft>
                <a:spcPts val="0"/>
              </a:spcAft>
              <a:buClr>
                <a:schemeClr val="accent3"/>
              </a:buClr>
              <a:buSzPts val="1800"/>
              <a:buFont typeface="Proxima Nova"/>
              <a:buChar char="●"/>
            </a:pPr>
            <a:endParaRPr lang="en-US" sz="1600" dirty="0" smtClean="0"/>
          </a:p>
          <a:p>
            <a:pPr marL="0" lvl="0" indent="0">
              <a:buNone/>
            </a:pPr>
            <a:endParaRPr lang="en-US" dirty="0" smtClean="0"/>
          </a:p>
          <a:p>
            <a:pPr marL="457200" marR="0" lvl="0" indent="-342900" algn="l" rtl="0">
              <a:lnSpc>
                <a:spcPct val="115000"/>
              </a:lnSpc>
              <a:spcBef>
                <a:spcPts val="0"/>
              </a:spcBef>
              <a:spcAft>
                <a:spcPts val="0"/>
              </a:spcAft>
              <a:buClr>
                <a:schemeClr val="accent3"/>
              </a:buClr>
              <a:buSzPts val="1800"/>
              <a:buFont typeface="Proxima Nova"/>
              <a:buChar char="●"/>
            </a:pPr>
            <a:endParaRPr dirty="0" smtClean="0"/>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SzPts val="1600"/>
              <a:buChar char="●"/>
            </a:pPr>
            <a:r>
              <a:rPr lang="en" sz="1400" b="1" dirty="0"/>
              <a:t>Assigned sex / gender </a:t>
            </a:r>
            <a:r>
              <a:rPr lang="en" sz="1400" dirty="0"/>
              <a:t>– The sex / gender that was ascribed to a person at birth, which may or may not align with that person’s true sex / gender. </a:t>
            </a:r>
            <a:endParaRPr sz="1400" dirty="0"/>
          </a:p>
          <a:p>
            <a:pPr marL="0" lvl="0" indent="0" rtl="0">
              <a:spcBef>
                <a:spcPts val="0"/>
              </a:spcBef>
              <a:spcAft>
                <a:spcPts val="0"/>
              </a:spcAft>
              <a:buNone/>
            </a:pPr>
            <a:endParaRPr sz="1400" dirty="0"/>
          </a:p>
          <a:p>
            <a:pPr marL="457200" lvl="0" indent="-330200" rtl="0">
              <a:spcBef>
                <a:spcPts val="0"/>
              </a:spcBef>
              <a:spcAft>
                <a:spcPts val="0"/>
              </a:spcAft>
              <a:buSzPts val="1600"/>
              <a:buChar char="●"/>
            </a:pPr>
            <a:r>
              <a:rPr lang="en" sz="1400" b="1" dirty="0"/>
              <a:t>Gatekeeping </a:t>
            </a:r>
            <a:r>
              <a:rPr lang="en" sz="1400" dirty="0"/>
              <a:t>– The practice by which professionals (including social workers) have been empowered by the medical industrial complex, legal and government systems, and other members of society to decide the validity of a trans or gender nonconforming person’s identity, and to authorize or deny necessary steps in transition.</a:t>
            </a:r>
            <a:endParaRPr sz="1400" dirty="0"/>
          </a:p>
          <a:p>
            <a:pPr marL="0" lvl="0" indent="0" rtl="0">
              <a:spcBef>
                <a:spcPts val="0"/>
              </a:spcBef>
              <a:spcAft>
                <a:spcPts val="0"/>
              </a:spcAft>
              <a:buNone/>
            </a:pPr>
            <a:endParaRPr sz="1400" dirty="0"/>
          </a:p>
          <a:p>
            <a:pPr marL="457200" lvl="0" indent="-330200" rtl="0">
              <a:spcBef>
                <a:spcPts val="0"/>
              </a:spcBef>
              <a:spcAft>
                <a:spcPts val="0"/>
              </a:spcAft>
              <a:buSzPts val="1600"/>
              <a:buChar char="●"/>
            </a:pPr>
            <a:r>
              <a:rPr lang="en" sz="1400" b="1" dirty="0"/>
              <a:t>Transition</a:t>
            </a:r>
            <a:r>
              <a:rPr lang="en" sz="1400" dirty="0"/>
              <a:t>– The process by which a trans or gender nonconforming person makes medical, legal, and/or social changes in order to affirm their gender identity and/or to alleviate dysphoria. </a:t>
            </a:r>
            <a:endParaRPr lang="en-US" sz="1400" dirty="0" smtClean="0"/>
          </a:p>
          <a:p>
            <a:pPr marL="457200" lvl="0" indent="-330200" rtl="0">
              <a:spcBef>
                <a:spcPts val="0"/>
              </a:spcBef>
              <a:spcAft>
                <a:spcPts val="0"/>
              </a:spcAft>
              <a:buSzPts val="1600"/>
              <a:buChar char="●"/>
            </a:pPr>
            <a:endParaRPr lang="en-US" sz="1400" dirty="0" smtClean="0"/>
          </a:p>
          <a:p>
            <a:pPr indent="-330200">
              <a:buSzPts val="1600"/>
            </a:pPr>
            <a:r>
              <a:rPr lang="en-US" sz="1400" b="1" dirty="0" smtClean="0"/>
              <a:t>Gender Expression</a:t>
            </a:r>
            <a:r>
              <a:rPr lang="en-US" sz="1400" dirty="0" smtClean="0"/>
              <a:t> – the way that a person uses appearance, mannerisms and other personal traits to communicate their gender. </a:t>
            </a:r>
            <a:r>
              <a:rPr lang="en-US" sz="1400" b="1" dirty="0" smtClean="0"/>
              <a:t>Gender expression</a:t>
            </a:r>
            <a:r>
              <a:rPr lang="en-US" sz="1400" dirty="0" smtClean="0"/>
              <a:t> can be any combination of traditional masculine, feminine, and androgynous traits </a:t>
            </a:r>
          </a:p>
          <a:p>
            <a:pPr marL="457200" lvl="0" indent="-330200" rtl="0">
              <a:spcBef>
                <a:spcPts val="0"/>
              </a:spcBef>
              <a:spcAft>
                <a:spcPts val="0"/>
              </a:spcAft>
              <a:buSzPts val="1600"/>
              <a:buChar char="●"/>
            </a:pPr>
            <a:endParaRPr sz="1600" dirty="0" smtClean="0"/>
          </a:p>
          <a:p>
            <a:pPr marL="0" lvl="0" indent="0" rtl="0">
              <a:spcBef>
                <a:spcPts val="0"/>
              </a:spcBef>
              <a:spcAft>
                <a:spcPts val="0"/>
              </a:spcAft>
              <a:buNone/>
            </a:pPr>
            <a:endParaRPr sz="1600" dirty="0"/>
          </a:p>
          <a:p>
            <a:pPr marL="0" lvl="0" indent="0" rtl="0">
              <a:spcBef>
                <a:spcPts val="0"/>
              </a:spcBef>
              <a:spcAft>
                <a:spcPts val="0"/>
              </a:spcAft>
              <a:buNone/>
            </a:pPr>
            <a:endParaRPr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311700" y="445025"/>
            <a:ext cx="8520600" cy="41238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SzPts val="1600"/>
              <a:buChar char="●"/>
            </a:pPr>
            <a:endParaRPr sz="1600" dirty="0" smtClean="0"/>
          </a:p>
          <a:p>
            <a:pPr marL="457200" lvl="0" indent="-330200" rtl="0">
              <a:spcBef>
                <a:spcPts val="0"/>
              </a:spcBef>
              <a:spcAft>
                <a:spcPts val="0"/>
              </a:spcAft>
              <a:buSzPts val="1600"/>
              <a:buChar char="●"/>
            </a:pPr>
            <a:r>
              <a:rPr lang="en" sz="1600" b="1" dirty="0"/>
              <a:t>Binary gender system / the gender binary </a:t>
            </a:r>
            <a:r>
              <a:rPr lang="en" sz="1600" dirty="0"/>
              <a:t>– The social construct of two specific and exclusive categories of gender: masculine men who are physically male, and feminine women who are physically female. </a:t>
            </a:r>
            <a:endParaRPr lang="en-US" sz="1600" dirty="0" smtClean="0"/>
          </a:p>
          <a:p>
            <a:pPr marL="457200" lvl="0" indent="-330200" rtl="0">
              <a:spcBef>
                <a:spcPts val="0"/>
              </a:spcBef>
              <a:spcAft>
                <a:spcPts val="0"/>
              </a:spcAft>
              <a:buSzPts val="1600"/>
              <a:buChar char="●"/>
            </a:pPr>
            <a:endParaRPr sz="1600" dirty="0" smtClean="0"/>
          </a:p>
          <a:p>
            <a:pPr marL="457200" lvl="0" indent="-330200" rtl="0">
              <a:spcBef>
                <a:spcPts val="0"/>
              </a:spcBef>
              <a:spcAft>
                <a:spcPts val="0"/>
              </a:spcAft>
              <a:buSzPts val="1600"/>
              <a:buChar char="●"/>
            </a:pPr>
            <a:r>
              <a:rPr lang="en" sz="1600" b="1" dirty="0"/>
              <a:t>Affirmed gender</a:t>
            </a:r>
            <a:r>
              <a:rPr lang="en" sz="1600" dirty="0"/>
              <a:t>– The gender a trans person’s self-identified gender. </a:t>
            </a:r>
            <a:endParaRPr lang="en-US" sz="1600" dirty="0" smtClean="0"/>
          </a:p>
          <a:p>
            <a:pPr marL="457200" lvl="0" indent="-330200" rtl="0">
              <a:spcBef>
                <a:spcPts val="0"/>
              </a:spcBef>
              <a:spcAft>
                <a:spcPts val="0"/>
              </a:spcAft>
              <a:buSzPts val="1600"/>
              <a:buChar char="●"/>
            </a:pPr>
            <a:endParaRPr lang="en-US" sz="1600" b="1" dirty="0" smtClean="0"/>
          </a:p>
          <a:p>
            <a:pPr marL="457200" lvl="0" indent="-330200" rtl="0">
              <a:spcBef>
                <a:spcPts val="0"/>
              </a:spcBef>
              <a:spcAft>
                <a:spcPts val="0"/>
              </a:spcAft>
              <a:buSzPts val="1600"/>
              <a:buChar char="●"/>
            </a:pPr>
            <a:r>
              <a:rPr lang="en" sz="1600" b="1" dirty="0" smtClean="0"/>
              <a:t>Gender pronouns / personal pronouns </a:t>
            </a:r>
            <a:r>
              <a:rPr lang="en" sz="1600" dirty="0" smtClean="0"/>
              <a:t>– She/her/hers, he/him/his, they/them/theirs, ze/hir/hirs, etc. - Terms to substitute a person’s name, that (in English) usually denote gender. Gender-neutral pronouns should be used for any individual who requests them</a:t>
            </a:r>
            <a:r>
              <a:rPr lang="en-US" sz="1600" dirty="0" smtClean="0"/>
              <a:t>.</a:t>
            </a:r>
          </a:p>
          <a:p>
            <a:pPr marL="457200" lvl="0" indent="-330200" rtl="0">
              <a:spcBef>
                <a:spcPts val="0"/>
              </a:spcBef>
              <a:spcAft>
                <a:spcPts val="0"/>
              </a:spcAft>
              <a:buSzPts val="1600"/>
              <a:buChar char="●"/>
            </a:pPr>
            <a:endParaRPr lang="en-US" sz="1600" dirty="0" smtClean="0"/>
          </a:p>
          <a:p>
            <a:pPr indent="-330200">
              <a:buSzPts val="1600"/>
            </a:pPr>
            <a:r>
              <a:rPr lang="en-US" sz="1600" b="1" dirty="0" smtClean="0"/>
              <a:t>Gender nonconforming </a:t>
            </a:r>
            <a:r>
              <a:rPr lang="en-US" sz="1600" dirty="0" smtClean="0"/>
              <a:t>– A person whose gender identity or expression does not conform to societal ideas about what a man/boy or woman/girl should be like. </a:t>
            </a:r>
          </a:p>
          <a:p>
            <a:pPr marL="457200" lvl="0" indent="-330200" rtl="0">
              <a:spcBef>
                <a:spcPts val="0"/>
              </a:spcBef>
              <a:spcAft>
                <a:spcPts val="0"/>
              </a:spcAft>
              <a:buSzPts val="1600"/>
              <a:buChar char="●"/>
            </a:pPr>
            <a:endParaRPr lang="en-US" sz="1600" dirty="0" smtClean="0"/>
          </a:p>
          <a:p>
            <a:pPr marL="457200" lvl="0" indent="-330200" rtl="0">
              <a:spcBef>
                <a:spcPts val="0"/>
              </a:spcBef>
              <a:spcAft>
                <a:spcPts val="0"/>
              </a:spcAft>
              <a:buSzPts val="1600"/>
              <a:buChar char="●"/>
            </a:pPr>
            <a:endParaRPr lang="en-US" sz="1600" dirty="0" smtClean="0"/>
          </a:p>
          <a:p>
            <a:pPr marL="457200" lvl="0" indent="-330200" rtl="0">
              <a:spcBef>
                <a:spcPts val="0"/>
              </a:spcBef>
              <a:spcAft>
                <a:spcPts val="0"/>
              </a:spcAft>
              <a:buSzPts val="1600"/>
              <a:buChar char="●"/>
            </a:pPr>
            <a:endParaRPr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182961" y="445025"/>
            <a:ext cx="9094223" cy="412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1" i="0" u="none" strike="noStrike" cap="none" dirty="0">
                <a:solidFill>
                  <a:schemeClr val="accent3"/>
                </a:solidFill>
              </a:rPr>
              <a:t>Gender /body dysphoria </a:t>
            </a:r>
            <a:r>
              <a:rPr lang="en" sz="1800" b="0" i="0" u="none" strike="noStrike" cap="none" dirty="0" smtClean="0">
                <a:solidFill>
                  <a:schemeClr val="accent3"/>
                </a:solidFill>
                <a:latin typeface="Proxima Nova"/>
                <a:ea typeface="Proxima Nova"/>
                <a:cs typeface="Proxima Nova"/>
                <a:sym typeface="Proxima Nova"/>
              </a:rPr>
              <a:t>– extreme </a:t>
            </a:r>
            <a:r>
              <a:rPr lang="en" sz="1800" b="0" i="0" u="none" strike="noStrike" cap="none" dirty="0">
                <a:solidFill>
                  <a:schemeClr val="accent3"/>
                </a:solidFill>
                <a:latin typeface="Proxima Nova"/>
                <a:ea typeface="Proxima Nova"/>
                <a:cs typeface="Proxima Nova"/>
                <a:sym typeface="Proxima Nova"/>
              </a:rPr>
              <a:t>discomfort or distress </a:t>
            </a:r>
            <a:r>
              <a:rPr lang="en" dirty="0"/>
              <a:t> due to being misgendered or an unmet need for gender-affirming medical care. This experienced is pathologized in the </a:t>
            </a:r>
            <a:r>
              <a:rPr lang="en" dirty="0" smtClean="0"/>
              <a:t>DSM</a:t>
            </a:r>
            <a:r>
              <a:rPr lang="en-US" dirty="0" smtClean="0"/>
              <a:t>;</a:t>
            </a:r>
            <a:r>
              <a:rPr lang="en" dirty="0" smtClean="0"/>
              <a:t> </a:t>
            </a:r>
            <a:r>
              <a:rPr lang="en" dirty="0"/>
              <a:t>gender dysphoria is a prerequisite diagnosis for individuals in need of gender-affirming medical care. </a:t>
            </a:r>
            <a:endParaRPr lang="en-US" dirty="0" smtClean="0"/>
          </a:p>
          <a:p>
            <a:pPr marL="457200" marR="0" lvl="0" indent="-342900" algn="l" rtl="0">
              <a:lnSpc>
                <a:spcPct val="115000"/>
              </a:lnSpc>
              <a:spcBef>
                <a:spcPts val="0"/>
              </a:spcBef>
              <a:spcAft>
                <a:spcPts val="0"/>
              </a:spcAft>
              <a:buClr>
                <a:schemeClr val="accent3"/>
              </a:buClr>
              <a:buSzPts val="1800"/>
              <a:buFont typeface="Proxima Nova"/>
              <a:buChar char="●"/>
            </a:pPr>
            <a:r>
              <a:rPr lang="en-US" b="1" dirty="0" smtClean="0"/>
              <a:t>Queer</a:t>
            </a:r>
            <a:r>
              <a:rPr lang="en-US" dirty="0" smtClean="0"/>
              <a:t> – A term with 3 meanings: (1) A hurtful slur used to degrade LGBTQ people. (2) A more inclusive term for any person who is not </a:t>
            </a:r>
            <a:r>
              <a:rPr lang="en-US" i="1" dirty="0" smtClean="0"/>
              <a:t>both</a:t>
            </a:r>
            <a:r>
              <a:rPr lang="en-US" dirty="0" smtClean="0"/>
              <a:t> heterosexual and cisgender, but who may not identify with any other existing label in the “alphabet soup.” (3) A reclaimed and celebratory term</a:t>
            </a:r>
          </a:p>
          <a:p>
            <a:r>
              <a:rPr lang="en-US" b="1" dirty="0" smtClean="0"/>
              <a:t>Gender Fluid</a:t>
            </a:r>
            <a:r>
              <a:rPr lang="en-US" dirty="0" smtClean="0"/>
              <a:t> – A person whose gender identity shifts and changes over time. Gender fluid people may sometimes feel male, and other times feel female, but gender identities experienced by gender fluid people are not limited to the binary. </a:t>
            </a:r>
          </a:p>
          <a:p>
            <a:pPr marL="457200" marR="0" lvl="0" indent="-342900" algn="l" rtl="0">
              <a:lnSpc>
                <a:spcPct val="115000"/>
              </a:lnSpc>
              <a:spcBef>
                <a:spcPts val="0"/>
              </a:spcBef>
              <a:spcAft>
                <a:spcPts val="0"/>
              </a:spcAft>
              <a:buClr>
                <a:schemeClr val="accent3"/>
              </a:buClr>
              <a:buSzPts val="1800"/>
              <a:buFont typeface="Proxima Nova"/>
              <a:buChar char="●"/>
            </a:pPr>
            <a:endParaRPr lang="en-US" dirty="0" smtClean="0"/>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dirty="0">
                <a:solidFill>
                  <a:schemeClr val="dk1"/>
                </a:solidFill>
                <a:latin typeface="Proxima Nova"/>
                <a:ea typeface="Proxima Nova"/>
                <a:cs typeface="Proxima Nova"/>
                <a:sym typeface="Proxima Nova"/>
              </a:rPr>
              <a:t>What Is Intersex &amp; How It Differs From Transgender</a:t>
            </a:r>
            <a:endParaRPr sz="2800" b="0" i="0" u="none" strike="noStrike" cap="none" dirty="0">
              <a:solidFill>
                <a:schemeClr val="dk1"/>
              </a:solidFill>
              <a:latin typeface="Proxima Nova"/>
              <a:ea typeface="Proxima Nova"/>
              <a:cs typeface="Proxima Nova"/>
              <a:sym typeface="Proxima Nova"/>
            </a:endParaRPr>
          </a:p>
        </p:txBody>
      </p:sp>
      <p:sp>
        <p:nvSpPr>
          <p:cNvPr id="163" name="Shape 16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None/>
            </a:pPr>
            <a:endParaRPr sz="1800" b="0" i="0" u="none" strike="noStrike" cap="none" dirty="0" smtClean="0">
              <a:solidFill>
                <a:schemeClr val="accent3"/>
              </a:solidFill>
              <a:latin typeface="Proxima Nova"/>
              <a:ea typeface="Proxima Nova"/>
              <a:cs typeface="Proxima Nova"/>
              <a:sym typeface="Proxima Nova"/>
            </a:endParaRPr>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
        <p:nvSpPr>
          <p:cNvPr id="4" name="Shape 123"/>
          <p:cNvSpPr txBox="1">
            <a:spLocks/>
          </p:cNvSpPr>
          <p:nvPr/>
        </p:nvSpPr>
        <p:spPr>
          <a:xfrm>
            <a:off x="311700" y="445025"/>
            <a:ext cx="8520600" cy="4123800"/>
          </a:xfrm>
          <a:prstGeom prst="rect">
            <a:avLst/>
          </a:prstGeom>
          <a:noFill/>
          <a:ln>
            <a:noFill/>
          </a:ln>
        </p:spPr>
        <p:txBody>
          <a:bodyPr spcFirstLastPara="1" wrap="square" lIns="91425" tIns="91425" rIns="91425" bIns="91425" anchor="t" anchorCtr="0">
            <a:noAutofit/>
          </a:bodyPr>
          <a:lstStyle/>
          <a:p>
            <a:pPr marL="457200" marR="0" lvl="0" indent="-228600" algn="l" defTabSz="914400" rtl="0" eaLnBrk="1" fontAlgn="auto" latinLnBrk="0" hangingPunct="1">
              <a:lnSpc>
                <a:spcPct val="115000"/>
              </a:lnSpc>
              <a:spcBef>
                <a:spcPts val="0"/>
              </a:spcBef>
              <a:spcAft>
                <a:spcPts val="0"/>
              </a:spcAft>
              <a:buClr>
                <a:schemeClr val="accent3"/>
              </a:buClr>
              <a:buSzPts val="1800"/>
              <a:buFont typeface="Proxima Nova"/>
              <a:buNone/>
              <a:tabLst/>
              <a:defRPr/>
            </a:pPr>
            <a:endParaRPr kumimoji="0" lang="en-US" sz="1800" b="0" i="0" u="none" strike="noStrike" kern="0" cap="none" spc="0" normalizeH="0" baseline="0" noProof="0" dirty="0" smtClean="0">
              <a:ln>
                <a:noFill/>
              </a:ln>
              <a:solidFill>
                <a:schemeClr val="accent3"/>
              </a:solidFill>
              <a:effectLst/>
              <a:uLnTx/>
              <a:uFillTx/>
              <a:latin typeface="Proxima Nova"/>
              <a:ea typeface="Proxima Nova"/>
              <a:cs typeface="Proxima Nova"/>
              <a:sym typeface="Proxima Nova"/>
            </a:endParaRPr>
          </a:p>
          <a:p>
            <a:pPr marL="457200" marR="0" lvl="0" indent="-342900" algn="l" defTabSz="914400" rtl="0" eaLnBrk="1" fontAlgn="auto" latinLnBrk="0" hangingPunct="1">
              <a:lnSpc>
                <a:spcPct val="115000"/>
              </a:lnSpc>
              <a:spcBef>
                <a:spcPts val="0"/>
              </a:spcBef>
              <a:spcAft>
                <a:spcPts val="0"/>
              </a:spcAft>
              <a:buClr>
                <a:schemeClr val="accent3"/>
              </a:buClr>
              <a:buSzPts val="1800"/>
              <a:tabLst/>
              <a:defRPr/>
            </a:pPr>
            <a:endParaRPr kumimoji="0" lang="en-US" sz="1800" b="0" i="0" u="none" strike="noStrike" kern="0" cap="none" spc="0" normalizeH="0" baseline="0" noProof="0" dirty="0" smtClean="0">
              <a:ln>
                <a:noFill/>
              </a:ln>
              <a:solidFill>
                <a:schemeClr val="accent3"/>
              </a:solidFill>
              <a:effectLst/>
              <a:uLnTx/>
              <a:uFillTx/>
              <a:latin typeface="Proxima Nova"/>
              <a:ea typeface="Proxima Nova"/>
              <a:cs typeface="Proxima Nova"/>
              <a:sym typeface="Proxima Nova"/>
            </a:endParaRPr>
          </a:p>
          <a:p>
            <a:pPr marL="457200" marR="0" lvl="0" indent="-342900" algn="l" defTabSz="914400" rtl="0" eaLnBrk="1" fontAlgn="auto" latinLnBrk="0" hangingPunct="1">
              <a:lnSpc>
                <a:spcPct val="115000"/>
              </a:lnSpc>
              <a:spcBef>
                <a:spcPts val="0"/>
              </a:spcBef>
              <a:spcAft>
                <a:spcPts val="0"/>
              </a:spcAft>
              <a:buClr>
                <a:schemeClr val="accent3"/>
              </a:buClr>
              <a:buSzPts val="1800"/>
              <a:buFont typeface="Proxima Nova"/>
              <a:buChar char="●"/>
              <a:tabLst/>
              <a:defRPr/>
            </a:pPr>
            <a:r>
              <a:rPr kumimoji="0" lang="en-US" sz="1800" b="0" i="0" u="none" strike="noStrike" kern="0" cap="none" spc="0" normalizeH="0" baseline="0" noProof="0" dirty="0" smtClean="0">
                <a:ln>
                  <a:noFill/>
                </a:ln>
                <a:solidFill>
                  <a:schemeClr val="accent3"/>
                </a:solidFill>
                <a:effectLst/>
                <a:uLnTx/>
                <a:uFillTx/>
                <a:latin typeface="Proxima Nova"/>
                <a:ea typeface="Proxima Nova"/>
                <a:cs typeface="Proxima Nova"/>
                <a:sym typeface="Proxima Nova"/>
              </a:rPr>
              <a:t>a set of medical conditions that feature congenital anomaly of the reproductive and sexual system. Intersex people are born with "sex chromosomes," external genitalia, or internal reproductive systems that are not considered "standard" for either male or female. </a:t>
            </a:r>
            <a:endParaRPr lang="en-US" sz="1800" dirty="0" smtClean="0">
              <a:solidFill>
                <a:schemeClr val="accent3"/>
              </a:solidFill>
              <a:latin typeface="Proxima Nova"/>
              <a:ea typeface="Proxima Nova"/>
              <a:cs typeface="Proxima Nova"/>
              <a:sym typeface="Proxima Nova"/>
            </a:endParaRPr>
          </a:p>
          <a:p>
            <a:pPr marL="457200" marR="0" lvl="0" indent="-342900" algn="l" defTabSz="914400" rtl="0" eaLnBrk="1" fontAlgn="auto" latinLnBrk="0" hangingPunct="1">
              <a:lnSpc>
                <a:spcPct val="115000"/>
              </a:lnSpc>
              <a:spcBef>
                <a:spcPts val="0"/>
              </a:spcBef>
              <a:spcAft>
                <a:spcPts val="0"/>
              </a:spcAft>
              <a:buClr>
                <a:schemeClr val="accent3"/>
              </a:buClr>
              <a:buSzPts val="1800"/>
              <a:buFont typeface="Proxima Nova"/>
              <a:buChar char="●"/>
              <a:tabLst/>
              <a:defRPr/>
            </a:pPr>
            <a:endParaRPr kumimoji="0" lang="en-US" sz="1800" b="0" i="0" u="none" strike="noStrike" kern="0" cap="none" spc="0" normalizeH="0" baseline="0" noProof="0" dirty="0" smtClean="0">
              <a:ln>
                <a:noFill/>
              </a:ln>
              <a:solidFill>
                <a:schemeClr val="accent3"/>
              </a:solidFill>
              <a:effectLst/>
              <a:uLnTx/>
              <a:uFillTx/>
              <a:latin typeface="Proxima Nova"/>
              <a:ea typeface="Proxima Nova"/>
              <a:cs typeface="Proxima Nova"/>
              <a:sym typeface="Proxima Nova"/>
            </a:endParaRPr>
          </a:p>
          <a:p>
            <a:pPr marL="457200" marR="0" lvl="0" indent="-342900" algn="l" defTabSz="914400" rtl="0" eaLnBrk="1" fontAlgn="auto" latinLnBrk="0" hangingPunct="1">
              <a:lnSpc>
                <a:spcPct val="115000"/>
              </a:lnSpc>
              <a:spcBef>
                <a:spcPts val="0"/>
              </a:spcBef>
              <a:spcAft>
                <a:spcPts val="0"/>
              </a:spcAft>
              <a:buClr>
                <a:schemeClr val="accent3"/>
              </a:buClr>
              <a:buSzPts val="1800"/>
              <a:buFont typeface="Proxima Nova"/>
              <a:buChar char="●"/>
              <a:tabLst/>
              <a:defRPr/>
            </a:pPr>
            <a:r>
              <a:rPr lang="en-US" sz="1800" dirty="0" smtClean="0">
                <a:solidFill>
                  <a:schemeClr val="accent3"/>
                </a:solidFill>
                <a:latin typeface="Proxima Nova"/>
                <a:ea typeface="Proxima Nova"/>
                <a:cs typeface="Proxima Nova"/>
                <a:sym typeface="Proxima Nova"/>
              </a:rPr>
              <a:t>Secrecy, shame, and lack of agency over one’s own body are shared experiences by people who are intersex and TGNC.</a:t>
            </a:r>
          </a:p>
          <a:p>
            <a:pPr marL="457200" marR="0" lvl="0" indent="-342900" algn="l" defTabSz="914400" rtl="0" eaLnBrk="1" fontAlgn="auto" latinLnBrk="0" hangingPunct="1">
              <a:lnSpc>
                <a:spcPct val="115000"/>
              </a:lnSpc>
              <a:spcBef>
                <a:spcPts val="0"/>
              </a:spcBef>
              <a:spcAft>
                <a:spcPts val="0"/>
              </a:spcAft>
              <a:buClr>
                <a:schemeClr val="accent3"/>
              </a:buClr>
              <a:buSzPts val="1800"/>
              <a:buFont typeface="Proxima Nova"/>
              <a:buChar char="●"/>
              <a:tabLst/>
              <a:defRPr/>
            </a:pPr>
            <a:endParaRPr lang="en-US" sz="1800" dirty="0" smtClean="0">
              <a:solidFill>
                <a:schemeClr val="accent3"/>
              </a:solidFill>
              <a:latin typeface="Proxima Nova"/>
              <a:ea typeface="Proxima Nova"/>
              <a:cs typeface="Proxima Nova"/>
              <a:sym typeface="Proxima Nova"/>
            </a:endParaRPr>
          </a:p>
          <a:p>
            <a:pPr marL="457200" lvl="0" indent="-342900">
              <a:lnSpc>
                <a:spcPct val="115000"/>
              </a:lnSpc>
              <a:buClr>
                <a:schemeClr val="accent3"/>
              </a:buClr>
              <a:buSzPts val="1800"/>
              <a:buFont typeface="Proxima Nova"/>
              <a:buChar char="●"/>
              <a:defRPr/>
            </a:pPr>
            <a:r>
              <a:rPr lang="en-US" sz="1800" dirty="0" smtClean="0">
                <a:solidFill>
                  <a:schemeClr val="accent3"/>
                </a:solidFill>
                <a:latin typeface="Proxima Nova"/>
                <a:ea typeface="Proxima Nova"/>
                <a:cs typeface="Proxima Nova"/>
                <a:sym typeface="Proxima Nova"/>
                <a:hlinkClick r:id="rId3"/>
              </a:rPr>
              <a:t>https://www.youtube.com/watch?v=cAUDKEI4QKI&amp;t=120s</a:t>
            </a:r>
            <a:endParaRPr lang="en-US" sz="1800" dirty="0" smtClean="0">
              <a:solidFill>
                <a:schemeClr val="accent3"/>
              </a:solidFill>
              <a:latin typeface="Proxima Nova"/>
              <a:ea typeface="Proxima Nova"/>
              <a:cs typeface="Proxima Nova"/>
              <a:sym typeface="Proxima Nova"/>
            </a:endParaRPr>
          </a:p>
          <a:p>
            <a:pPr marL="457200" lvl="0" indent="-342900">
              <a:lnSpc>
                <a:spcPct val="115000"/>
              </a:lnSpc>
              <a:buClr>
                <a:schemeClr val="accent3"/>
              </a:buClr>
              <a:buSzPts val="1800"/>
              <a:buFont typeface="Proxima Nova"/>
              <a:buChar char="●"/>
              <a:defRPr/>
            </a:pPr>
            <a:endParaRPr lang="en-US" sz="1800" dirty="0" smtClean="0">
              <a:solidFill>
                <a:schemeClr val="accent3"/>
              </a:solidFill>
              <a:latin typeface="Proxima Nova"/>
              <a:ea typeface="Proxima Nova"/>
              <a:cs typeface="Proxima Nova"/>
              <a:sym typeface="Proxima Nova"/>
            </a:endParaRPr>
          </a:p>
          <a:p>
            <a:pPr marL="457200" marR="0" lvl="0" indent="-342900" algn="l" defTabSz="914400" rtl="0" eaLnBrk="1" fontAlgn="auto" latinLnBrk="0" hangingPunct="1">
              <a:lnSpc>
                <a:spcPct val="115000"/>
              </a:lnSpc>
              <a:spcBef>
                <a:spcPts val="0"/>
              </a:spcBef>
              <a:spcAft>
                <a:spcPts val="0"/>
              </a:spcAft>
              <a:buClr>
                <a:schemeClr val="accent3"/>
              </a:buClr>
              <a:buSzPts val="1800"/>
              <a:buFont typeface="Proxima Nova"/>
              <a:buChar char="●"/>
              <a:tabLst/>
              <a:defRPr/>
            </a:pPr>
            <a:endParaRPr lang="en-US" sz="1800" dirty="0" smtClean="0">
              <a:solidFill>
                <a:schemeClr val="accent3"/>
              </a:solidFill>
              <a:latin typeface="Proxima Nova"/>
              <a:ea typeface="Proxima Nova"/>
              <a:cs typeface="Proxima Nova"/>
              <a:sym typeface="Proxima Nova"/>
            </a:endParaRPr>
          </a:p>
          <a:p>
            <a:pPr marL="457200" marR="0" lvl="0" indent="-342900" algn="l" defTabSz="914400" rtl="0" eaLnBrk="1" fontAlgn="auto" latinLnBrk="0" hangingPunct="1">
              <a:lnSpc>
                <a:spcPct val="115000"/>
              </a:lnSpc>
              <a:spcBef>
                <a:spcPts val="0"/>
              </a:spcBef>
              <a:spcAft>
                <a:spcPts val="0"/>
              </a:spcAft>
              <a:buClr>
                <a:schemeClr val="accent3"/>
              </a:buClr>
              <a:buSzPts val="1800"/>
              <a:buFont typeface="Proxima Nova"/>
              <a:buChar char="●"/>
              <a:tabLst/>
              <a:defRPr/>
            </a:pPr>
            <a:endParaRPr kumimoji="0" lang="en-US" sz="1800" b="0" i="0" u="none" strike="noStrike" kern="0" cap="none" spc="0" normalizeH="0" baseline="0" noProof="0" dirty="0" smtClean="0">
              <a:ln>
                <a:noFill/>
              </a:ln>
              <a:solidFill>
                <a:schemeClr val="accent3"/>
              </a:solidFill>
              <a:effectLst/>
              <a:uLnTx/>
              <a:uFillTx/>
              <a:latin typeface="Proxima Nova"/>
              <a:ea typeface="Proxima Nova"/>
              <a:cs typeface="Proxima Nova"/>
              <a:sym typeface="Proxima Nova"/>
            </a:endParaRPr>
          </a:p>
          <a:p>
            <a:pPr marL="0" marR="0" lvl="0" indent="0" algn="l" defTabSz="914400" rtl="0" eaLnBrk="1" fontAlgn="auto" latinLnBrk="0" hangingPunct="1">
              <a:lnSpc>
                <a:spcPct val="115000"/>
              </a:lnSpc>
              <a:spcBef>
                <a:spcPts val="0"/>
              </a:spcBef>
              <a:spcAft>
                <a:spcPts val="0"/>
              </a:spcAft>
              <a:buClr>
                <a:schemeClr val="accent3"/>
              </a:buClr>
              <a:buSzPts val="1800"/>
              <a:buFont typeface="Proxima Nova"/>
              <a:buNone/>
              <a:tabLst/>
              <a:defRPr/>
            </a:pPr>
            <a:endParaRPr kumimoji="0" lang="en-US" sz="1800" b="1" i="0" u="none" strike="noStrike" kern="0" cap="none" spc="0" normalizeH="0" baseline="0" noProof="0" dirty="0" smtClean="0">
              <a:ln>
                <a:noFill/>
              </a:ln>
              <a:solidFill>
                <a:schemeClr val="accent3"/>
              </a:solidFill>
              <a:effectLst/>
              <a:uLnTx/>
              <a:uFillTx/>
              <a:latin typeface="Proxima Nova"/>
              <a:ea typeface="Proxima Nova"/>
              <a:cs typeface="Proxima Nova"/>
              <a:sym typeface="Proxima Nova"/>
            </a:endParaRPr>
          </a:p>
          <a:p>
            <a:pPr marL="457200" marR="0" lvl="0" indent="-228600" algn="l" defTabSz="914400" rtl="0" eaLnBrk="1" fontAlgn="auto" latinLnBrk="0" hangingPunct="1">
              <a:lnSpc>
                <a:spcPct val="115000"/>
              </a:lnSpc>
              <a:spcBef>
                <a:spcPts val="0"/>
              </a:spcBef>
              <a:spcAft>
                <a:spcPts val="0"/>
              </a:spcAft>
              <a:buClr>
                <a:schemeClr val="accent3"/>
              </a:buClr>
              <a:buSzPts val="1800"/>
              <a:buFont typeface="Proxima Nova"/>
              <a:buNone/>
              <a:tabLst/>
              <a:defRPr/>
            </a:pPr>
            <a:endParaRPr kumimoji="0" lang="en-US" sz="1800" b="0" i="0" u="none" strike="noStrike" kern="0" cap="none" spc="0" normalizeH="0" baseline="0" noProof="0" dirty="0">
              <a:ln>
                <a:noFill/>
              </a:ln>
              <a:solidFill>
                <a:schemeClr val="accent3"/>
              </a:solidFill>
              <a:effectLst/>
              <a:uLnTx/>
              <a:uFillTx/>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36792"/>
            <a:ext cx="8520600" cy="1227013"/>
          </a:xfrm>
        </p:spPr>
        <p:txBody>
          <a:bodyPr/>
          <a:lstStyle/>
          <a:p>
            <a:r>
              <a:rPr lang="en-US" dirty="0" smtClean="0"/>
              <a:t>What does is mean to when children gender expansive or  gender creative, gender diverse?</a:t>
            </a:r>
            <a:endParaRPr lang="en-US" dirty="0"/>
          </a:p>
        </p:txBody>
      </p:sp>
      <p:sp>
        <p:nvSpPr>
          <p:cNvPr id="3" name="Text Placeholder 2"/>
          <p:cNvSpPr>
            <a:spLocks noGrp="1"/>
          </p:cNvSpPr>
          <p:nvPr>
            <p:ph type="body" idx="1"/>
          </p:nvPr>
        </p:nvSpPr>
        <p:spPr>
          <a:xfrm>
            <a:off x="311700" y="1334645"/>
            <a:ext cx="8520600" cy="3234229"/>
          </a:xfrm>
        </p:spPr>
        <p:txBody>
          <a:bodyPr/>
          <a:lstStyle/>
          <a:p>
            <a:pPr>
              <a:buNone/>
            </a:pPr>
            <a:r>
              <a:rPr lang="en-US" b="1" dirty="0" smtClean="0"/>
              <a:t>Gender Expansive</a:t>
            </a:r>
            <a:r>
              <a:rPr lang="en-US" dirty="0" smtClean="0"/>
              <a:t>: Umbrella term used for individuals that broaden their own culture’s commonly held definitions of gender, including expectations for its expression, identities, roles, and/or other perceived gender norms. </a:t>
            </a:r>
          </a:p>
          <a:p>
            <a:r>
              <a:rPr lang="en-US" dirty="0" smtClean="0"/>
              <a:t>Gender-expansive individuals </a:t>
            </a:r>
            <a:r>
              <a:rPr lang="en-US" b="1" i="1" dirty="0" smtClean="0"/>
              <a:t>may include </a:t>
            </a:r>
            <a:r>
              <a:rPr lang="en-US" dirty="0" smtClean="0"/>
              <a:t>those with transgender and non-binary identities, as well as those whose gender in some way is seen to be stretching society’s notions of gender. </a:t>
            </a:r>
          </a:p>
          <a:p>
            <a:r>
              <a:rPr lang="en-US" dirty="0" smtClean="0"/>
              <a:t>Children who do not conform to their culture’s expectations for boys or girls.</a:t>
            </a:r>
          </a:p>
          <a:p>
            <a:r>
              <a:rPr lang="en-US" dirty="0" smtClean="0"/>
              <a:t>Being transgender is one way of being gender-expansive, but not all gender-expansive children are transgender!</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182976"/>
            <a:ext cx="8832300" cy="10870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dirty="0">
                <a:solidFill>
                  <a:schemeClr val="dk1"/>
                </a:solidFill>
                <a:latin typeface="Proxima Nova"/>
                <a:ea typeface="Proxima Nova"/>
                <a:cs typeface="Proxima Nova"/>
                <a:sym typeface="Proxima Nova"/>
              </a:rPr>
              <a:t>How do </a:t>
            </a:r>
            <a:r>
              <a:rPr lang="en" sz="2800" b="0" i="0" u="none" strike="noStrike" cap="none" dirty="0" smtClean="0">
                <a:solidFill>
                  <a:schemeClr val="dk1"/>
                </a:solidFill>
                <a:latin typeface="Proxima Nova"/>
                <a:ea typeface="Proxima Nova"/>
                <a:cs typeface="Proxima Nova"/>
                <a:sym typeface="Proxima Nova"/>
              </a:rPr>
              <a:t>S</a:t>
            </a:r>
            <a:r>
              <a:rPr lang="en-US" sz="2800" b="0" i="0" u="none" strike="noStrike" cap="none" dirty="0" smtClean="0">
                <a:solidFill>
                  <a:schemeClr val="dk1"/>
                </a:solidFill>
                <a:latin typeface="Proxima Nova"/>
                <a:ea typeface="Proxima Nova"/>
                <a:cs typeface="Proxima Nova"/>
                <a:sym typeface="Proxima Nova"/>
              </a:rPr>
              <a:t>ocial</a:t>
            </a:r>
            <a:r>
              <a:rPr lang="en-US" dirty="0" smtClean="0"/>
              <a:t> Workers</a:t>
            </a:r>
            <a:r>
              <a:rPr lang="en" sz="2800" b="0" i="0" u="none" strike="noStrike" cap="none" dirty="0" smtClean="0">
                <a:solidFill>
                  <a:schemeClr val="dk1"/>
                </a:solidFill>
                <a:latin typeface="Proxima Nova"/>
                <a:ea typeface="Proxima Nova"/>
                <a:cs typeface="Proxima Nova"/>
                <a:sym typeface="Proxima Nova"/>
              </a:rPr>
              <a:t> </a:t>
            </a:r>
            <a:r>
              <a:rPr lang="en-US" sz="2800" b="0" i="0" u="none" strike="noStrike" cap="none" dirty="0" smtClean="0">
                <a:solidFill>
                  <a:schemeClr val="dk1"/>
                </a:solidFill>
                <a:latin typeface="Proxima Nova"/>
                <a:ea typeface="Proxima Nova"/>
                <a:cs typeface="Proxima Nova"/>
                <a:sym typeface="Proxima Nova"/>
              </a:rPr>
              <a:t>Intervene </a:t>
            </a:r>
            <a:r>
              <a:rPr lang="en-US" dirty="0" smtClean="0"/>
              <a:t>with </a:t>
            </a:r>
            <a:br>
              <a:rPr lang="en-US" dirty="0" smtClean="0"/>
            </a:br>
            <a:r>
              <a:rPr lang="en" sz="2800" b="0" i="0" u="none" strike="noStrike" cap="none" dirty="0" smtClean="0">
                <a:solidFill>
                  <a:schemeClr val="dk1"/>
                </a:solidFill>
                <a:latin typeface="Proxima Nova"/>
                <a:ea typeface="Proxima Nova"/>
                <a:cs typeface="Proxima Nova"/>
                <a:sym typeface="Proxima Nova"/>
              </a:rPr>
              <a:t>Children </a:t>
            </a:r>
            <a:r>
              <a:rPr lang="en-US" sz="2800" b="0" i="0" u="none" strike="noStrike" cap="none" dirty="0" smtClean="0">
                <a:solidFill>
                  <a:schemeClr val="dk1"/>
                </a:solidFill>
                <a:latin typeface="Proxima Nova"/>
                <a:ea typeface="Proxima Nova"/>
                <a:cs typeface="Proxima Nova"/>
                <a:sym typeface="Proxima Nova"/>
              </a:rPr>
              <a:t>&amp; </a:t>
            </a:r>
            <a:r>
              <a:rPr lang="en" sz="2800" b="0" i="0" u="none" strike="noStrike" cap="none" dirty="0" smtClean="0">
                <a:solidFill>
                  <a:schemeClr val="dk1"/>
                </a:solidFill>
                <a:latin typeface="Proxima Nova"/>
                <a:ea typeface="Proxima Nova"/>
                <a:cs typeface="Proxima Nova"/>
                <a:sym typeface="Proxima Nova"/>
              </a:rPr>
              <a:t> </a:t>
            </a:r>
            <a:r>
              <a:rPr lang="en" sz="2800" b="0" i="0" u="none" strike="noStrike" cap="none" dirty="0">
                <a:solidFill>
                  <a:schemeClr val="dk1"/>
                </a:solidFill>
                <a:latin typeface="Proxima Nova"/>
                <a:ea typeface="Proxima Nova"/>
                <a:cs typeface="Proxima Nova"/>
                <a:sym typeface="Proxima Nova"/>
              </a:rPr>
              <a:t>Families?</a:t>
            </a:r>
            <a:endParaRPr sz="2800" b="0" i="0" u="none" strike="noStrike" cap="none" dirty="0">
              <a:solidFill>
                <a:schemeClr val="dk1"/>
              </a:solidFill>
              <a:latin typeface="Proxima Nova"/>
              <a:ea typeface="Proxima Nova"/>
              <a:cs typeface="Proxima Nova"/>
              <a:sym typeface="Proxima Nova"/>
            </a:endParaRPr>
          </a:p>
        </p:txBody>
      </p:sp>
      <p:sp>
        <p:nvSpPr>
          <p:cNvPr id="199" name="Shape 199"/>
          <p:cNvSpPr txBox="1">
            <a:spLocks noGrp="1"/>
          </p:cNvSpPr>
          <p:nvPr>
            <p:ph type="body" idx="1"/>
          </p:nvPr>
        </p:nvSpPr>
        <p:spPr>
          <a:xfrm>
            <a:off x="311700" y="1152475"/>
            <a:ext cx="8832300" cy="3734052"/>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US" dirty="0" smtClean="0"/>
              <a:t>R</a:t>
            </a:r>
            <a:r>
              <a:rPr lang="en" sz="1800" b="0" i="0" u="none" strike="noStrike" cap="none" dirty="0" smtClean="0">
                <a:solidFill>
                  <a:schemeClr val="accent3"/>
                </a:solidFill>
                <a:latin typeface="Proxima Nova"/>
                <a:ea typeface="Proxima Nova"/>
                <a:cs typeface="Proxima Nova"/>
                <a:sym typeface="Proxima Nova"/>
              </a:rPr>
              <a:t>ole </a:t>
            </a:r>
            <a:r>
              <a:rPr lang="en" sz="1800" b="0" i="0" u="none" strike="noStrike" cap="none" dirty="0">
                <a:solidFill>
                  <a:schemeClr val="accent3"/>
                </a:solidFill>
                <a:latin typeface="Proxima Nova"/>
                <a:ea typeface="Proxima Nova"/>
                <a:cs typeface="Proxima Nova"/>
                <a:sym typeface="Proxima Nova"/>
              </a:rPr>
              <a:t>of the SW with:</a:t>
            </a:r>
            <a:endParaRPr dirty="0"/>
          </a:p>
          <a:p>
            <a:pPr marL="914400" marR="0" lvl="1" indent="-342900" algn="l" rtl="0">
              <a:lnSpc>
                <a:spcPct val="115000"/>
              </a:lnSpc>
              <a:spcBef>
                <a:spcPts val="0"/>
              </a:spcBef>
              <a:spcAft>
                <a:spcPts val="0"/>
              </a:spcAft>
              <a:buClr>
                <a:schemeClr val="accent3"/>
              </a:buClr>
              <a:buSzPts val="1800"/>
              <a:buFont typeface="Proxima Nova"/>
              <a:buChar char="○"/>
            </a:pPr>
            <a:r>
              <a:rPr lang="en" dirty="0"/>
              <a:t>T</a:t>
            </a:r>
            <a:r>
              <a:rPr lang="en" sz="1800" b="0" i="0" u="none" strike="noStrike" cap="none" dirty="0">
                <a:solidFill>
                  <a:schemeClr val="accent3"/>
                </a:solidFill>
                <a:latin typeface="Proxima Nova"/>
                <a:ea typeface="Proxima Nova"/>
                <a:cs typeface="Proxima Nova"/>
                <a:sym typeface="Proxima Nova"/>
              </a:rPr>
              <a:t>he child</a:t>
            </a:r>
            <a:endParaRPr dirty="0"/>
          </a:p>
          <a:p>
            <a:pPr marL="914400" marR="0" lvl="1" indent="-342900" algn="l" rtl="0">
              <a:lnSpc>
                <a:spcPct val="115000"/>
              </a:lnSpc>
              <a:spcBef>
                <a:spcPts val="0"/>
              </a:spcBef>
              <a:spcAft>
                <a:spcPts val="0"/>
              </a:spcAft>
              <a:buClr>
                <a:schemeClr val="accent3"/>
              </a:buClr>
              <a:buSzPts val="1800"/>
              <a:buFont typeface="Proxima Nova"/>
              <a:buChar char="○"/>
            </a:pPr>
            <a:r>
              <a:rPr lang="en" dirty="0"/>
              <a:t>T</a:t>
            </a:r>
            <a:r>
              <a:rPr lang="en" sz="1800" b="0" i="0" u="none" strike="noStrike" cap="none" dirty="0">
                <a:solidFill>
                  <a:schemeClr val="accent3"/>
                </a:solidFill>
                <a:latin typeface="Proxima Nova"/>
                <a:ea typeface="Proxima Nova"/>
                <a:cs typeface="Proxima Nova"/>
                <a:sym typeface="Proxima Nova"/>
              </a:rPr>
              <a:t>he parent or caregiver</a:t>
            </a:r>
            <a:endParaRPr dirty="0"/>
          </a:p>
          <a:p>
            <a:pPr marL="914400" marR="0" lvl="1"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The family </a:t>
            </a:r>
            <a:r>
              <a:rPr lang="en" sz="1800" b="0" i="0" u="none" strike="noStrike" cap="none" dirty="0" smtClean="0">
                <a:solidFill>
                  <a:schemeClr val="accent3"/>
                </a:solidFill>
                <a:latin typeface="Proxima Nova"/>
                <a:ea typeface="Proxima Nova"/>
                <a:cs typeface="Proxima Nova"/>
                <a:sym typeface="Proxima Nova"/>
              </a:rPr>
              <a:t>unit</a:t>
            </a:r>
            <a:endParaRPr lang="en-US" sz="1800" b="0" i="0" u="none" strike="noStrike" cap="none" dirty="0" smtClean="0">
              <a:solidFill>
                <a:schemeClr val="accent3"/>
              </a:solidFill>
              <a:latin typeface="Proxima Nova"/>
              <a:ea typeface="Proxima Nova"/>
              <a:cs typeface="Proxima Nova"/>
              <a:sym typeface="Proxima Nova"/>
            </a:endParaRPr>
          </a:p>
          <a:p>
            <a:pPr marL="914400" marR="0" lvl="1" indent="-342900" algn="l" rtl="0">
              <a:lnSpc>
                <a:spcPct val="115000"/>
              </a:lnSpc>
              <a:spcBef>
                <a:spcPts val="0"/>
              </a:spcBef>
              <a:spcAft>
                <a:spcPts val="0"/>
              </a:spcAft>
              <a:buClr>
                <a:schemeClr val="accent3"/>
              </a:buClr>
              <a:buSzPts val="1800"/>
              <a:buFont typeface="Proxima Nova"/>
              <a:buChar char="○"/>
            </a:pPr>
            <a:r>
              <a:rPr lang="en-US" sz="1800" dirty="0" smtClean="0"/>
              <a:t>Advocating &amp; educating with schools and other community entities</a:t>
            </a:r>
            <a:endParaRPr dirty="0" smtClean="0"/>
          </a:p>
          <a:p>
            <a:pPr marL="457200" marR="0" lvl="0" indent="-228600" algn="l" rtl="0">
              <a:lnSpc>
                <a:spcPct val="115000"/>
              </a:lnSpc>
              <a:spcBef>
                <a:spcPts val="0"/>
              </a:spcBef>
              <a:spcAft>
                <a:spcPts val="0"/>
              </a:spcAft>
              <a:buClr>
                <a:schemeClr val="accent3"/>
              </a:buClr>
              <a:buSzPts val="1800"/>
              <a:buFont typeface="Proxima Nova"/>
              <a:buNone/>
            </a:pPr>
            <a:r>
              <a:rPr lang="en" dirty="0"/>
              <a:t>Providing services to young children and teens in the context of the family is a paradigm </a:t>
            </a:r>
            <a:r>
              <a:rPr lang="en" dirty="0" smtClean="0"/>
              <a:t>shift</a:t>
            </a:r>
            <a:r>
              <a:rPr lang="en-US" dirty="0" smtClean="0"/>
              <a:t> that helps families resolve conflict and stay together. </a:t>
            </a:r>
          </a:p>
          <a:p>
            <a:pPr marL="457200" marR="0" lvl="0" indent="-228600" algn="l" rtl="0">
              <a:lnSpc>
                <a:spcPct val="115000"/>
              </a:lnSpc>
              <a:spcBef>
                <a:spcPts val="0"/>
              </a:spcBef>
              <a:spcAft>
                <a:spcPts val="0"/>
              </a:spcAft>
              <a:buClr>
                <a:schemeClr val="accent3"/>
              </a:buClr>
              <a:buSzPts val="1800"/>
              <a:buFont typeface="Proxima Nova"/>
              <a:buNone/>
            </a:pPr>
            <a:r>
              <a:rPr lang="en-US" dirty="0" smtClean="0"/>
              <a:t>This method of service delivery yields significant for everyone and leads to improved outcomes the the child across all domains!</a:t>
            </a:r>
          </a:p>
          <a:p>
            <a:pPr marL="457200" marR="0" lvl="0" indent="-228600" algn="l" rtl="0">
              <a:lnSpc>
                <a:spcPct val="115000"/>
              </a:lnSpc>
              <a:spcBef>
                <a:spcPts val="0"/>
              </a:spcBef>
              <a:spcAft>
                <a:spcPts val="0"/>
              </a:spcAft>
              <a:buClr>
                <a:schemeClr val="accent3"/>
              </a:buClr>
              <a:buSzPts val="1800"/>
              <a:buFont typeface="Proxima Nova"/>
              <a:buNone/>
            </a:pPr>
            <a:r>
              <a:rPr lang="en-US" dirty="0" smtClean="0"/>
              <a:t>Best Practice for TGNC children and youth is to provide Gender Affirming Care (more on this later)</a:t>
            </a:r>
            <a:endParaRPr dirty="0" smtClean="0"/>
          </a:p>
          <a:p>
            <a:pPr marL="457200" marR="0" lvl="0" indent="-342900" algn="l" rtl="0">
              <a:lnSpc>
                <a:spcPct val="115000"/>
              </a:lnSpc>
              <a:spcBef>
                <a:spcPts val="0"/>
              </a:spcBef>
              <a:spcAft>
                <a:spcPts val="0"/>
              </a:spcAft>
              <a:buClr>
                <a:schemeClr val="accent3"/>
              </a:buClr>
              <a:buSzPts val="1800"/>
              <a:buFont typeface="Proxima Nova"/>
              <a:buNone/>
            </a:pPr>
            <a:endParaRPr sz="1800" b="0" i="0" u="none" strike="noStrike" cap="none" dirty="0" smtClean="0">
              <a:solidFill>
                <a:schemeClr val="accent3"/>
              </a:solidFill>
              <a:latin typeface="Proxima Nova"/>
              <a:ea typeface="Proxima Nova"/>
              <a:cs typeface="Proxima Nova"/>
              <a:sym typeface="Proxima Nova"/>
            </a:endParaRPr>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smtClean="0">
              <a:solidFill>
                <a:schemeClr val="accent3"/>
              </a:solidFill>
              <a:latin typeface="Proxima Nova"/>
              <a:ea typeface="Proxima Nova"/>
              <a:cs typeface="Proxima Nova"/>
              <a:sym typeface="Proxima Nova"/>
            </a:endParaRPr>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US" sz="2800" b="0" i="0" u="none" strike="noStrike" cap="none" dirty="0" smtClean="0">
                <a:solidFill>
                  <a:schemeClr val="dk1"/>
                </a:solidFill>
                <a:latin typeface="Proxima Nova"/>
                <a:ea typeface="Proxima Nova"/>
                <a:cs typeface="Proxima Nova"/>
                <a:sym typeface="Proxima Nova"/>
              </a:rPr>
              <a:t>Conducting a </a:t>
            </a:r>
            <a:r>
              <a:rPr lang="en" sz="2800" b="0" i="0" u="none" strike="noStrike" cap="none" dirty="0" smtClean="0">
                <a:solidFill>
                  <a:schemeClr val="dk1"/>
                </a:solidFill>
                <a:latin typeface="Proxima Nova"/>
                <a:ea typeface="Proxima Nova"/>
                <a:cs typeface="Proxima Nova"/>
                <a:sym typeface="Proxima Nova"/>
              </a:rPr>
              <a:t>Culturally Sensitive </a:t>
            </a:r>
            <a:r>
              <a:rPr lang="en" sz="2800" b="0" i="0" u="none" strike="noStrike" cap="none" dirty="0">
                <a:solidFill>
                  <a:schemeClr val="dk1"/>
                </a:solidFill>
                <a:latin typeface="Proxima Nova"/>
                <a:ea typeface="Proxima Nova"/>
                <a:cs typeface="Proxima Nova"/>
                <a:sym typeface="Proxima Nova"/>
              </a:rPr>
              <a:t>MH </a:t>
            </a:r>
            <a:r>
              <a:rPr lang="en" sz="2800" b="0" i="0" u="none" strike="noStrike" cap="none" dirty="0" smtClean="0">
                <a:solidFill>
                  <a:schemeClr val="dk1"/>
                </a:solidFill>
                <a:latin typeface="Proxima Nova"/>
                <a:ea typeface="Proxima Nova"/>
                <a:cs typeface="Proxima Nova"/>
                <a:sym typeface="Proxima Nova"/>
              </a:rPr>
              <a:t>Assessment</a:t>
            </a:r>
            <a:endParaRPr sz="2800" b="0" i="0" u="none" strike="noStrike" cap="none" dirty="0">
              <a:solidFill>
                <a:schemeClr val="dk1"/>
              </a:solidFill>
              <a:latin typeface="Proxima Nova"/>
              <a:ea typeface="Proxima Nova"/>
              <a:cs typeface="Proxima Nova"/>
              <a:sym typeface="Proxima Nova"/>
            </a:endParaRPr>
          </a:p>
        </p:txBody>
      </p:sp>
      <p:sp>
        <p:nvSpPr>
          <p:cNvPr id="217" name="Shape 2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smtClean="0">
                <a:solidFill>
                  <a:schemeClr val="accent3"/>
                </a:solidFill>
                <a:latin typeface="Proxima Nova"/>
                <a:ea typeface="Proxima Nova"/>
                <a:cs typeface="Proxima Nova"/>
                <a:sym typeface="Proxima Nova"/>
              </a:rPr>
              <a:t>What </a:t>
            </a:r>
            <a:r>
              <a:rPr lang="en" sz="1800" b="0" i="0" u="none" strike="noStrike" cap="none" dirty="0">
                <a:solidFill>
                  <a:schemeClr val="accent3"/>
                </a:solidFill>
                <a:latin typeface="Proxima Nova"/>
                <a:ea typeface="Proxima Nova"/>
                <a:cs typeface="Proxima Nova"/>
                <a:sym typeface="Proxima Nova"/>
              </a:rPr>
              <a:t>is involved in a culturally sensitive mental health assessment</a:t>
            </a:r>
            <a:r>
              <a:rPr lang="en" sz="1800" b="0" i="0" u="none" strike="noStrike" cap="none" dirty="0" smtClean="0">
                <a:solidFill>
                  <a:schemeClr val="accent3"/>
                </a:solidFill>
                <a:latin typeface="Proxima Nova"/>
                <a:ea typeface="Proxima Nova"/>
                <a:cs typeface="Proxima Nova"/>
                <a:sym typeface="Proxima Nova"/>
              </a:rPr>
              <a:t>?</a:t>
            </a:r>
            <a:endParaRPr lang="en-US"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Which questions are relevant? Which are irrelevant? Harmful? </a:t>
            </a:r>
            <a:endParaRPr lang="en-US"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How do we determine when and how to ask questions about trans people’s bodies? </a:t>
            </a:r>
            <a:r>
              <a:rPr lang="en-US" sz="1800" b="0" i="0" u="none" strike="noStrike" cap="none" dirty="0" smtClean="0">
                <a:solidFill>
                  <a:schemeClr val="accent3"/>
                </a:solidFill>
                <a:latin typeface="Proxima Nova"/>
                <a:ea typeface="Proxima Nova"/>
                <a:cs typeface="Proxima Nova"/>
                <a:sym typeface="Proxima Nova"/>
              </a:rPr>
              <a:t>Short answer:  Don’t!  Unless directly relevant to a service you are actually providing.</a:t>
            </a:r>
          </a:p>
          <a:p>
            <a:pPr marL="457200" marR="0" lvl="0" indent="-342900" algn="l" rtl="0">
              <a:lnSpc>
                <a:spcPct val="115000"/>
              </a:lnSpc>
              <a:spcBef>
                <a:spcPts val="0"/>
              </a:spcBef>
              <a:spcAft>
                <a:spcPts val="0"/>
              </a:spcAft>
              <a:buClr>
                <a:schemeClr val="accent3"/>
              </a:buClr>
              <a:buSzPts val="1800"/>
              <a:buFont typeface="Proxima Nova"/>
              <a:buChar char="●"/>
            </a:pPr>
            <a:endParaRPr lang="en-US"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US" dirty="0" smtClean="0"/>
              <a:t>Education helps to ensure that</a:t>
            </a:r>
            <a:r>
              <a:rPr lang="en" sz="1800" b="0" i="0" u="none" strike="noStrike" cap="none" dirty="0" smtClean="0">
                <a:solidFill>
                  <a:schemeClr val="accent3"/>
                </a:solidFill>
                <a:latin typeface="Proxima Nova"/>
                <a:ea typeface="Proxima Nova"/>
                <a:cs typeface="Proxima Nova"/>
                <a:sym typeface="Proxima Nova"/>
              </a:rPr>
              <a:t> </a:t>
            </a:r>
            <a:r>
              <a:rPr lang="en" sz="1800" b="0" i="0" u="none" strike="noStrike" cap="none" dirty="0">
                <a:solidFill>
                  <a:schemeClr val="accent3"/>
                </a:solidFill>
                <a:latin typeface="Proxima Nova"/>
                <a:ea typeface="Proxima Nova"/>
                <a:cs typeface="Proxima Nova"/>
                <a:sym typeface="Proxima Nova"/>
              </a:rPr>
              <a:t>our questions are </a:t>
            </a:r>
            <a:r>
              <a:rPr lang="en-US" sz="1800" b="0" i="0" u="none" strike="noStrike" cap="none" dirty="0" smtClean="0">
                <a:solidFill>
                  <a:schemeClr val="accent3"/>
                </a:solidFill>
                <a:latin typeface="Proxima Nova"/>
                <a:ea typeface="Proxima Nova"/>
                <a:cs typeface="Proxima Nova"/>
                <a:sym typeface="Proxima Nova"/>
              </a:rPr>
              <a:t>culturally sensitive</a:t>
            </a:r>
            <a:r>
              <a:rPr lang="en-US" dirty="0" smtClean="0"/>
              <a:t>, </a:t>
            </a:r>
            <a:r>
              <a:rPr lang="en" sz="1800" b="0" i="0" u="none" strike="noStrike" cap="none" dirty="0" smtClean="0">
                <a:solidFill>
                  <a:schemeClr val="accent3"/>
                </a:solidFill>
                <a:latin typeface="Proxima Nova"/>
                <a:ea typeface="Proxima Nova"/>
                <a:cs typeface="Proxima Nova"/>
                <a:sym typeface="Proxima Nova"/>
              </a:rPr>
              <a:t>respectful </a:t>
            </a:r>
            <a:r>
              <a:rPr lang="en" sz="1800" b="0" i="0" u="none" strike="noStrike" cap="none" dirty="0">
                <a:solidFill>
                  <a:schemeClr val="accent3"/>
                </a:solidFill>
                <a:latin typeface="Proxima Nova"/>
                <a:ea typeface="Proxima Nova"/>
                <a:cs typeface="Proxima Nova"/>
                <a:sym typeface="Proxima Nova"/>
              </a:rPr>
              <a:t>and not overly </a:t>
            </a:r>
            <a:r>
              <a:rPr lang="en" sz="1800" b="0" i="0" u="none" strike="noStrike" cap="none" dirty="0" smtClean="0">
                <a:solidFill>
                  <a:schemeClr val="accent3"/>
                </a:solidFill>
                <a:latin typeface="Proxima Nova"/>
                <a:ea typeface="Proxima Nova"/>
                <a:cs typeface="Proxima Nova"/>
                <a:sym typeface="Proxima Nova"/>
              </a:rPr>
              <a:t>invasive</a:t>
            </a:r>
            <a:r>
              <a:rPr lang="en-US" dirty="0" smtClean="0"/>
              <a:t>!</a:t>
            </a:r>
            <a:endParaRPr dirty="0" smtClean="0"/>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a Culturally Sensitive Assessment</a:t>
            </a:r>
            <a:endParaRPr lang="en-US" dirty="0"/>
          </a:p>
        </p:txBody>
      </p:sp>
      <p:sp>
        <p:nvSpPr>
          <p:cNvPr id="3" name="Text Placeholder 2"/>
          <p:cNvSpPr>
            <a:spLocks noGrp="1"/>
          </p:cNvSpPr>
          <p:nvPr>
            <p:ph type="body" idx="1"/>
          </p:nvPr>
        </p:nvSpPr>
        <p:spPr/>
        <p:txBody>
          <a:bodyPr/>
          <a:lstStyle/>
          <a:p>
            <a:r>
              <a:rPr lang="en-US" dirty="0" smtClean="0"/>
              <a:t>Use affirming language</a:t>
            </a:r>
          </a:p>
          <a:p>
            <a:r>
              <a:rPr lang="en-US" dirty="0" smtClean="0"/>
              <a:t>Remember to be aware of any implicit bias to guard against allowing bias to influence your work</a:t>
            </a:r>
          </a:p>
          <a:p>
            <a:r>
              <a:rPr lang="en-US" dirty="0" smtClean="0"/>
              <a:t>Don’t “out” your client unless you have their consent</a:t>
            </a:r>
          </a:p>
          <a:p>
            <a:r>
              <a:rPr lang="en-US" dirty="0" smtClean="0"/>
              <a:t>Understand how gender dyphoria can mimic and/or exacerbate other MH issues such as depression and anxiety</a:t>
            </a:r>
          </a:p>
          <a:p>
            <a:r>
              <a:rPr lang="en-US" dirty="0" smtClean="0"/>
              <a:t>When interviewing, use gender affirming language (and gender neutral) and on forms </a:t>
            </a:r>
          </a:p>
          <a:p>
            <a:r>
              <a:rPr lang="en-US" dirty="0" smtClean="0"/>
              <a:t>Normalize your client’s experience to reduce feelings of shame</a:t>
            </a:r>
          </a:p>
          <a:p>
            <a:r>
              <a:rPr lang="en-US" dirty="0" smtClean="0"/>
              <a:t>Connect with others to reduce isolation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a:solidFill>
                  <a:schemeClr val="dk1"/>
                </a:solidFill>
                <a:latin typeface="Proxima Nova"/>
                <a:ea typeface="Proxima Nova"/>
                <a:cs typeface="Proxima Nova"/>
                <a:sym typeface="Proxima Nova"/>
              </a:rPr>
              <a:t>Assessment Criteria When Working with Children</a:t>
            </a:r>
            <a:endParaRPr sz="2800" b="0" i="0" u="none" strike="noStrike" cap="none">
              <a:solidFill>
                <a:schemeClr val="dk1"/>
              </a:solidFill>
              <a:latin typeface="Proxima Nova"/>
              <a:ea typeface="Proxima Nova"/>
              <a:cs typeface="Proxima Nova"/>
              <a:sym typeface="Proxima Nova"/>
            </a:endParaRPr>
          </a:p>
        </p:txBody>
      </p:sp>
      <p:sp>
        <p:nvSpPr>
          <p:cNvPr id="211" name="Shape 2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Consider/rule out other MH issues. </a:t>
            </a:r>
            <a:r>
              <a:rPr lang="en" sz="1800" i="1" u="none" strike="noStrike" cap="none" dirty="0">
                <a:solidFill>
                  <a:schemeClr val="accent3"/>
                </a:solidFill>
                <a:latin typeface="Proxima Nova"/>
                <a:ea typeface="Proxima Nova"/>
                <a:cs typeface="Proxima Nova"/>
                <a:sym typeface="Proxima Nova"/>
              </a:rPr>
              <a:t>Assess for trauma, suicidal </a:t>
            </a:r>
            <a:r>
              <a:rPr lang="en" sz="1800" i="1" u="none" strike="noStrike" cap="none" dirty="0" smtClean="0">
                <a:solidFill>
                  <a:schemeClr val="accent3"/>
                </a:solidFill>
                <a:latin typeface="Proxima Nova"/>
                <a:ea typeface="Proxima Nova"/>
                <a:cs typeface="Proxima Nova"/>
                <a:sym typeface="Proxima Nova"/>
              </a:rPr>
              <a:t>ideation</a:t>
            </a:r>
            <a:r>
              <a:rPr lang="en-US" sz="1800" i="1" u="none" strike="noStrike" cap="none" dirty="0" smtClean="0">
                <a:solidFill>
                  <a:schemeClr val="accent3"/>
                </a:solidFill>
                <a:latin typeface="Proxima Nova"/>
                <a:ea typeface="Proxima Nova"/>
                <a:cs typeface="Proxima Nova"/>
                <a:sym typeface="Proxima Nova"/>
              </a:rPr>
              <a:t>, depression (not related to gender </a:t>
            </a:r>
            <a:r>
              <a:rPr lang="en-US" i="1" dirty="0" smtClean="0"/>
              <a:t>dsyphoria)</a:t>
            </a:r>
            <a:endParaRPr i="1"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Gender expansive / creative or transgender</a:t>
            </a:r>
            <a:r>
              <a:rPr lang="en" sz="1800" b="0" i="0" u="none" strike="noStrike" cap="none" dirty="0" smtClean="0">
                <a:solidFill>
                  <a:schemeClr val="accent3"/>
                </a:solidFill>
                <a:latin typeface="Proxima Nova"/>
                <a:ea typeface="Proxima Nova"/>
                <a:cs typeface="Proxima Nova"/>
                <a:sym typeface="Proxima Nova"/>
              </a:rPr>
              <a:t>?</a:t>
            </a:r>
            <a:r>
              <a:rPr lang="en-US" sz="1800" b="0" i="0" u="none" strike="noStrike" cap="none" dirty="0" smtClean="0">
                <a:solidFill>
                  <a:schemeClr val="accent3"/>
                </a:solidFill>
                <a:latin typeface="Proxima Nova"/>
                <a:ea typeface="Proxima Nova"/>
                <a:cs typeface="Proxima Nova"/>
                <a:sym typeface="Proxima Nova"/>
              </a:rPr>
              <a:t> </a:t>
            </a:r>
            <a:r>
              <a:rPr lang="en-US" dirty="0" smtClean="0"/>
              <a:t>How to know?</a:t>
            </a:r>
          </a:p>
          <a:p>
            <a:pPr marL="457200" marR="0" lvl="0" indent="-342900" algn="l" rtl="0">
              <a:lnSpc>
                <a:spcPct val="115000"/>
              </a:lnSpc>
              <a:spcBef>
                <a:spcPts val="0"/>
              </a:spcBef>
              <a:spcAft>
                <a:spcPts val="0"/>
              </a:spcAft>
              <a:buClr>
                <a:schemeClr val="accent3"/>
              </a:buClr>
              <a:buSzPts val="1800"/>
              <a:buFont typeface="Proxima Nova"/>
              <a:buChar char="●"/>
            </a:pPr>
            <a:r>
              <a:rPr lang="en-US" i="1" dirty="0" smtClean="0"/>
              <a:t>Remember, a child who is gender expansive is not necessarily a trans child!</a:t>
            </a:r>
          </a:p>
          <a:p>
            <a:pPr marL="457200" marR="0" lvl="0" indent="-342900" algn="l" rtl="0">
              <a:lnSpc>
                <a:spcPct val="115000"/>
              </a:lnSpc>
              <a:spcBef>
                <a:spcPts val="0"/>
              </a:spcBef>
              <a:spcAft>
                <a:spcPts val="0"/>
              </a:spcAft>
              <a:buClr>
                <a:schemeClr val="accent3"/>
              </a:buClr>
              <a:buSzPts val="1800"/>
              <a:buFont typeface="Proxima Nova"/>
              <a:buChar char="●"/>
            </a:pPr>
            <a:r>
              <a:rPr lang="en-US" dirty="0" smtClean="0"/>
              <a:t>Look for</a:t>
            </a:r>
            <a:r>
              <a:rPr lang="en-US" sz="1800" b="0" i="0" u="none" strike="noStrike" cap="none" dirty="0" smtClean="0">
                <a:solidFill>
                  <a:schemeClr val="accent3"/>
                </a:solidFill>
                <a:latin typeface="Proxima Nova"/>
                <a:ea typeface="Proxima Nova"/>
                <a:cs typeface="Proxima Nova"/>
                <a:sym typeface="Proxima Nova"/>
              </a:rPr>
              <a:t>: Insistent, Consistent, Persistent</a:t>
            </a:r>
            <a:r>
              <a:rPr lang="en-US" sz="1800" i="1" u="none" strike="noStrike" cap="none" dirty="0" smtClean="0">
                <a:solidFill>
                  <a:schemeClr val="accent3"/>
                </a:solidFill>
                <a:latin typeface="Proxima Nova"/>
                <a:ea typeface="Proxima Nova"/>
                <a:cs typeface="Proxima Nova"/>
                <a:sym typeface="Proxima Nova"/>
              </a:rPr>
              <a:t>.  </a:t>
            </a:r>
            <a:r>
              <a:rPr lang="en-US" i="1" dirty="0" smtClean="0"/>
              <a:t>R</a:t>
            </a:r>
            <a:r>
              <a:rPr lang="en-US" sz="1800" i="1" u="none" strike="noStrike" cap="none" dirty="0" smtClean="0">
                <a:solidFill>
                  <a:schemeClr val="accent3"/>
                </a:solidFill>
                <a:latin typeface="Proxima Nova"/>
                <a:ea typeface="Proxima Nova"/>
                <a:cs typeface="Proxima Nova"/>
                <a:sym typeface="Proxima Nova"/>
              </a:rPr>
              <a:t>emember, </a:t>
            </a:r>
            <a:r>
              <a:rPr lang="en-US" i="1" dirty="0" smtClean="0"/>
              <a:t>young children may communicate more with behavior than words.</a:t>
            </a:r>
            <a:endParaRPr sz="1800" i="1"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Affirmative therapy </a:t>
            </a:r>
            <a:r>
              <a:rPr lang="en" sz="1800" b="0" i="0" u="none" strike="noStrike" cap="none" dirty="0" smtClean="0">
                <a:solidFill>
                  <a:schemeClr val="accent3"/>
                </a:solidFill>
                <a:latin typeface="Proxima Nova"/>
                <a:ea typeface="Proxima Nova"/>
                <a:cs typeface="Proxima Nova"/>
                <a:sym typeface="Proxima Nova"/>
              </a:rPr>
              <a:t>– </a:t>
            </a:r>
            <a:r>
              <a:rPr lang="en-US" sz="1800" b="0" i="0" u="none" strike="noStrike" cap="none" dirty="0" smtClean="0">
                <a:solidFill>
                  <a:schemeClr val="accent3"/>
                </a:solidFill>
                <a:latin typeface="Proxima Nova"/>
                <a:ea typeface="Proxima Nova"/>
                <a:cs typeface="Proxima Nova"/>
                <a:sym typeface="Proxima Nova"/>
              </a:rPr>
              <a:t>Listen to the </a:t>
            </a:r>
            <a:r>
              <a:rPr lang="en-US" dirty="0" smtClean="0"/>
              <a:t>child. </a:t>
            </a:r>
            <a:r>
              <a:rPr lang="en" sz="1800" b="0" i="0" u="none" strike="noStrike" cap="none" dirty="0" smtClean="0">
                <a:solidFill>
                  <a:schemeClr val="accent3"/>
                </a:solidFill>
                <a:latin typeface="Proxima Nova"/>
                <a:ea typeface="Proxima Nova"/>
                <a:cs typeface="Proxima Nova"/>
                <a:sym typeface="Proxima Nova"/>
              </a:rPr>
              <a:t>Take </a:t>
            </a:r>
            <a:r>
              <a:rPr lang="en" sz="1800" b="0" i="0" u="none" strike="noStrike" cap="none" dirty="0">
                <a:solidFill>
                  <a:schemeClr val="accent3"/>
                </a:solidFill>
                <a:latin typeface="Proxima Nova"/>
                <a:ea typeface="Proxima Nova"/>
                <a:cs typeface="Proxima Nova"/>
                <a:sym typeface="Proxima Nova"/>
              </a:rPr>
              <a:t>the child’s </a:t>
            </a:r>
            <a:r>
              <a:rPr lang="en" sz="1800" b="0" i="0" u="none" strike="noStrike" cap="none" dirty="0" smtClean="0">
                <a:solidFill>
                  <a:schemeClr val="accent3"/>
                </a:solidFill>
                <a:latin typeface="Proxima Nova"/>
                <a:ea typeface="Proxima Nova"/>
                <a:cs typeface="Proxima Nova"/>
                <a:sym typeface="Proxima Nova"/>
              </a:rPr>
              <a:t>lead</a:t>
            </a:r>
            <a:r>
              <a:rPr lang="en-US" sz="1800" b="0" i="0" u="none" strike="noStrike" cap="none" dirty="0" smtClean="0">
                <a:solidFill>
                  <a:schemeClr val="accent3"/>
                </a:solidFill>
                <a:latin typeface="Proxima Nova"/>
                <a:ea typeface="Proxima Nova"/>
                <a:cs typeface="Proxima Nova"/>
                <a:sym typeface="Proxima Nova"/>
              </a:rPr>
              <a:t>. </a:t>
            </a:r>
            <a:r>
              <a:rPr lang="en-US" i="1" dirty="0" smtClean="0"/>
              <a:t>Remember, social transitions are completely r</a:t>
            </a:r>
            <a:r>
              <a:rPr lang="en" sz="1800" i="1" u="none" strike="noStrike" cap="none" dirty="0" smtClean="0">
                <a:solidFill>
                  <a:schemeClr val="accent3"/>
                </a:solidFill>
                <a:latin typeface="Proxima Nova"/>
                <a:ea typeface="Proxima Nova"/>
                <a:cs typeface="Proxima Nova"/>
                <a:sym typeface="Proxima Nova"/>
              </a:rPr>
              <a:t>eversible</a:t>
            </a:r>
            <a:r>
              <a:rPr lang="en-US" i="1" dirty="0" smtClean="0"/>
              <a:t> (more on social transition later).</a:t>
            </a:r>
            <a:endParaRPr sz="1800" i="1" u="none" strike="noStrike" cap="none" dirty="0" smtClean="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Text Placeholder 2"/>
          <p:cNvSpPr>
            <a:spLocks noGrp="1"/>
          </p:cNvSpPr>
          <p:nvPr>
            <p:ph type="body" idx="1"/>
          </p:nvPr>
        </p:nvSpPr>
        <p:spPr>
          <a:xfrm>
            <a:off x="311700" y="1152474"/>
            <a:ext cx="8832300" cy="3742737"/>
          </a:xfrm>
        </p:spPr>
        <p:txBody>
          <a:bodyPr/>
          <a:lstStyle/>
          <a:p>
            <a:r>
              <a:rPr lang="en-US" dirty="0" smtClean="0"/>
              <a:t>LEO Lecturer and Field </a:t>
            </a:r>
            <a:r>
              <a:rPr lang="en-US" dirty="0" smtClean="0"/>
              <a:t>Instructor; I teach SW790 </a:t>
            </a:r>
            <a:r>
              <a:rPr lang="en-US" dirty="0" smtClean="0"/>
              <a:t>12 in Winter: Social </a:t>
            </a:r>
            <a:r>
              <a:rPr lang="en-US" dirty="0" smtClean="0"/>
              <a:t>Work Services That Make a Difference: Meaningful Supports for Transgender Youth and Their Families</a:t>
            </a:r>
            <a:r>
              <a:rPr lang="en-US" dirty="0" smtClean="0"/>
              <a:t> </a:t>
            </a:r>
            <a:endParaRPr lang="en-US" dirty="0" smtClean="0"/>
          </a:p>
          <a:p>
            <a:endParaRPr lang="en-US" dirty="0" smtClean="0"/>
          </a:p>
          <a:p>
            <a:r>
              <a:rPr lang="en-US" dirty="0" smtClean="0"/>
              <a:t>Mother  of someone who is </a:t>
            </a:r>
            <a:r>
              <a:rPr lang="en-US" dirty="0" smtClean="0"/>
              <a:t>transgender; this prompted my parallel journey back in 2005</a:t>
            </a:r>
          </a:p>
          <a:p>
            <a:pPr>
              <a:buNone/>
            </a:pPr>
            <a:endParaRPr lang="en-US" dirty="0" smtClean="0"/>
          </a:p>
          <a:p>
            <a:r>
              <a:rPr lang="en-US" dirty="0" smtClean="0"/>
              <a:t>Chair of NASW MI Chapter Ethics Committee</a:t>
            </a:r>
          </a:p>
          <a:p>
            <a:endParaRPr lang="en-US" dirty="0" smtClean="0"/>
          </a:p>
          <a:p>
            <a:r>
              <a:rPr lang="en-US" dirty="0" smtClean="0"/>
              <a:t>Private </a:t>
            </a:r>
            <a:r>
              <a:rPr lang="en-US" dirty="0" smtClean="0"/>
              <a:t>Practice in Farmington Hills Michigan where I offer</a:t>
            </a:r>
            <a:r>
              <a:rPr lang="en-US" dirty="0" smtClean="0"/>
              <a:t> </a:t>
            </a:r>
            <a:r>
              <a:rPr lang="en-US" dirty="0" smtClean="0"/>
              <a:t>services</a:t>
            </a:r>
            <a:r>
              <a:rPr lang="en-US" dirty="0" smtClean="0"/>
              <a:t> </a:t>
            </a:r>
            <a:r>
              <a:rPr lang="en-US" dirty="0" smtClean="0"/>
              <a:t>to children who are TGNC and</a:t>
            </a:r>
            <a:r>
              <a:rPr lang="en-US" dirty="0" smtClean="0"/>
              <a:t> </a:t>
            </a:r>
            <a:r>
              <a:rPr lang="en-US" dirty="0" smtClean="0"/>
              <a:t>their p</a:t>
            </a:r>
            <a:r>
              <a:rPr lang="en-US" dirty="0" smtClean="0"/>
              <a:t>arent</a:t>
            </a:r>
            <a:r>
              <a:rPr lang="en-US" dirty="0" smtClean="0"/>
              <a:t>s</a:t>
            </a:r>
            <a:r>
              <a:rPr lang="en-US" dirty="0" smtClean="0"/>
              <a:t> </a:t>
            </a:r>
            <a:r>
              <a:rPr lang="en-US" dirty="0" smtClean="0"/>
              <a:t>(Susanradzilowski.com)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(Part 2)</a:t>
            </a:r>
            <a:endParaRPr lang="en-US" dirty="0"/>
          </a:p>
        </p:txBody>
      </p:sp>
      <p:sp>
        <p:nvSpPr>
          <p:cNvPr id="3" name="Text Placeholder 2"/>
          <p:cNvSpPr>
            <a:spLocks noGrp="1"/>
          </p:cNvSpPr>
          <p:nvPr>
            <p:ph type="body" idx="1"/>
          </p:nvPr>
        </p:nvSpPr>
        <p:spPr/>
        <p:txBody>
          <a:bodyPr/>
          <a:lstStyle/>
          <a:p>
            <a:pPr lvl="0"/>
            <a:r>
              <a:rPr lang="en-US" dirty="0" smtClean="0"/>
              <a:t>For children approaching puberty, medical monitoring is needed to avoid the child going through the wrong puberty</a:t>
            </a:r>
          </a:p>
          <a:p>
            <a:pPr lvl="0"/>
            <a:r>
              <a:rPr lang="en-US" dirty="0" smtClean="0"/>
              <a:t>Be aware of elevated risk of MH issues in TGNC but also know that studies show trans children who are affirmed have similar outcomes to cisgender children according to the Family Acceptance Project.</a:t>
            </a:r>
          </a:p>
          <a:p>
            <a:pPr lvl="0"/>
            <a:r>
              <a:rPr lang="en-US" dirty="0" smtClean="0"/>
              <a:t>Social issues and/or School advocacy – awareness and advocacy is key.</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Suicide Attempt Rate and Other MH Issues</a:t>
            </a:r>
            <a:endParaRPr lang="en-US" dirty="0"/>
          </a:p>
        </p:txBody>
      </p:sp>
      <p:sp>
        <p:nvSpPr>
          <p:cNvPr id="3" name="Text Placeholder 2"/>
          <p:cNvSpPr>
            <a:spLocks noGrp="1"/>
          </p:cNvSpPr>
          <p:nvPr>
            <p:ph type="body" idx="1"/>
          </p:nvPr>
        </p:nvSpPr>
        <p:spPr/>
        <p:txBody>
          <a:bodyPr/>
          <a:lstStyle/>
          <a:p>
            <a:r>
              <a:rPr lang="en-US" dirty="0" smtClean="0"/>
              <a:t>40 percent attempt rate</a:t>
            </a:r>
          </a:p>
          <a:p>
            <a:r>
              <a:rPr lang="en-US" dirty="0" smtClean="0"/>
              <a:t>MH status is adversely impacted by rejection, oppression, isolation, internalized transphobia</a:t>
            </a:r>
          </a:p>
          <a:p>
            <a:pPr fontAlgn="base"/>
            <a:r>
              <a:rPr lang="en-US" dirty="0" smtClean="0"/>
              <a:t>What is internalized transphobia? Feelings of self hatred of shame some TGNC people that they might not even be aware of.  </a:t>
            </a:r>
          </a:p>
          <a:p>
            <a:pPr fontAlgn="base"/>
            <a:r>
              <a:rPr lang="en-US" dirty="0" smtClean="0"/>
              <a:t>It is the result of discrimination, ignorance and stigma in society against people who display gender non-conforming behavior.   </a:t>
            </a:r>
          </a:p>
          <a:p>
            <a:r>
              <a:rPr lang="en-US" b="1" i="1" dirty="0" smtClean="0"/>
              <a:t>Remember:  Children who are accepted have MH outcomes similar to their cisgender peers.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US" sz="2800" b="0" i="0" u="none" strike="noStrike" cap="none" dirty="0" smtClean="0">
                <a:solidFill>
                  <a:schemeClr val="dk1"/>
                </a:solidFill>
                <a:latin typeface="Proxima Nova"/>
                <a:ea typeface="Proxima Nova"/>
                <a:cs typeface="Proxima Nova"/>
                <a:sym typeface="Proxima Nova"/>
              </a:rPr>
              <a:t>Other </a:t>
            </a:r>
            <a:r>
              <a:rPr lang="en" sz="2800" b="0" i="0" u="none" strike="noStrike" cap="none" dirty="0" smtClean="0">
                <a:solidFill>
                  <a:schemeClr val="dk1"/>
                </a:solidFill>
                <a:latin typeface="Proxima Nova"/>
                <a:ea typeface="Proxima Nova"/>
                <a:cs typeface="Proxima Nova"/>
                <a:sym typeface="Proxima Nova"/>
              </a:rPr>
              <a:t>Risk Factors</a:t>
            </a:r>
            <a:endParaRPr sz="2800" b="0" i="0" u="none" strike="noStrike" cap="none" dirty="0">
              <a:solidFill>
                <a:schemeClr val="dk1"/>
              </a:solidFill>
              <a:latin typeface="Proxima Nova"/>
              <a:ea typeface="Proxima Nova"/>
              <a:cs typeface="Proxima Nova"/>
              <a:sym typeface="Proxima Nova"/>
            </a:endParaRPr>
          </a:p>
        </p:txBody>
      </p:sp>
      <p:sp>
        <p:nvSpPr>
          <p:cNvPr id="296" name="Shape 296"/>
          <p:cNvSpPr txBox="1">
            <a:spLocks noGrp="1"/>
          </p:cNvSpPr>
          <p:nvPr>
            <p:ph type="body" idx="1"/>
          </p:nvPr>
        </p:nvSpPr>
        <p:spPr>
          <a:xfrm>
            <a:off x="311699" y="1152475"/>
            <a:ext cx="7447987"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Increased incidence of MH </a:t>
            </a:r>
            <a:r>
              <a:rPr lang="en" sz="1800" b="0" i="0" u="none" strike="noStrike" cap="none" dirty="0" smtClean="0">
                <a:solidFill>
                  <a:schemeClr val="accent3"/>
                </a:solidFill>
                <a:latin typeface="Proxima Nova"/>
                <a:ea typeface="Proxima Nova"/>
                <a:cs typeface="Proxima Nova"/>
                <a:sym typeface="Proxima Nova"/>
              </a:rPr>
              <a:t>issues</a:t>
            </a:r>
            <a:r>
              <a:rPr lang="en-US" dirty="0" smtClean="0"/>
              <a:t> </a:t>
            </a:r>
            <a:r>
              <a:rPr lang="en" sz="1800" b="0" i="0" u="none" strike="noStrike" cap="none" dirty="0" smtClean="0">
                <a:solidFill>
                  <a:schemeClr val="accent3"/>
                </a:solidFill>
                <a:latin typeface="Proxima Nova"/>
                <a:ea typeface="Proxima Nova"/>
                <a:cs typeface="Proxima Nova"/>
                <a:sym typeface="Proxima Nova"/>
              </a:rPr>
              <a:t>including </a:t>
            </a:r>
            <a:r>
              <a:rPr lang="en-US" sz="1800" b="0" i="0" u="none" strike="noStrike" cap="none" dirty="0" smtClean="0">
                <a:solidFill>
                  <a:schemeClr val="accent3"/>
                </a:solidFill>
                <a:latin typeface="Proxima Nova"/>
                <a:ea typeface="Proxima Nova"/>
                <a:cs typeface="Proxima Nova"/>
                <a:sym typeface="Proxima Nova"/>
              </a:rPr>
              <a:t>40 percent </a:t>
            </a:r>
            <a:r>
              <a:rPr lang="en" sz="1800" b="0" i="0" u="none" strike="noStrike" cap="none" dirty="0" smtClean="0">
                <a:solidFill>
                  <a:schemeClr val="accent3"/>
                </a:solidFill>
                <a:latin typeface="Proxima Nova"/>
                <a:ea typeface="Proxima Nova"/>
                <a:cs typeface="Proxima Nova"/>
                <a:sym typeface="Proxima Nova"/>
              </a:rPr>
              <a:t>suicide</a:t>
            </a:r>
            <a:r>
              <a:rPr lang="en-US" sz="1800" b="0" i="0" u="none" strike="noStrike" cap="none" dirty="0" smtClean="0">
                <a:solidFill>
                  <a:schemeClr val="accent3"/>
                </a:solidFill>
                <a:latin typeface="Proxima Nova"/>
                <a:ea typeface="Proxima Nova"/>
                <a:cs typeface="Proxima Nova"/>
                <a:sym typeface="Proxima Nova"/>
              </a:rPr>
              <a:t> rate</a:t>
            </a:r>
            <a:endParaRPr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Bullying</a:t>
            </a:r>
            <a:endParaRPr sz="18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Homelessness</a:t>
            </a:r>
            <a:endParaRPr sz="18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Family / Caregiver and Peer rejection</a:t>
            </a:r>
            <a:endParaRPr sz="18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Isolation</a:t>
            </a:r>
            <a:endParaRPr sz="18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Criminalization </a:t>
            </a:r>
            <a:endParaRPr sz="18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Medical neglect </a:t>
            </a:r>
            <a:endParaRPr sz="1800" b="0" i="0" u="none" strike="noStrike" cap="none" dirty="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Dating violence and abuse</a:t>
            </a:r>
            <a:endParaRPr sz="1800" b="0" i="0" u="none" strike="noStrike" cap="none" dirty="0">
              <a:solidFill>
                <a:schemeClr val="accent3"/>
              </a:solidFill>
              <a:latin typeface="Proxima Nova"/>
              <a:ea typeface="Proxima Nova"/>
              <a:cs typeface="Proxima Nova"/>
              <a:sym typeface="Proxima Nova"/>
            </a:endParaRPr>
          </a:p>
          <a:p>
            <a:pPr marL="0" marR="0" lvl="0" indent="0" algn="l" rtl="0">
              <a:lnSpc>
                <a:spcPct val="115000"/>
              </a:lnSpc>
              <a:spcBef>
                <a:spcPts val="1600"/>
              </a:spcBef>
              <a:spcAft>
                <a:spcPts val="160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
        <p:nvSpPr>
          <p:cNvPr id="297" name="Shape 297"/>
          <p:cNvSpPr txBox="1"/>
          <p:nvPr/>
        </p:nvSpPr>
        <p:spPr>
          <a:xfrm>
            <a:off x="4590900" y="1147725"/>
            <a:ext cx="4236600" cy="3457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800"/>
              <a:buFont typeface="Arial"/>
              <a:buNone/>
            </a:pPr>
            <a:endParaRPr sz="1800" b="0" i="0" u="none" strike="noStrike" cap="none">
              <a:solidFill>
                <a:schemeClr val="lt2"/>
              </a:solidFill>
              <a:latin typeface="Arial"/>
              <a:ea typeface="Arial"/>
              <a:cs typeface="Arial"/>
              <a:sym typeface="Arial"/>
            </a:endParaRPr>
          </a:p>
          <a:p>
            <a:pPr marL="0" marR="0" lvl="0" indent="0" algn="l" rtl="0">
              <a:lnSpc>
                <a:spcPct val="115000"/>
              </a:lnSpc>
              <a:spcBef>
                <a:spcPts val="1600"/>
              </a:spcBef>
              <a:spcAft>
                <a:spcPts val="0"/>
              </a:spcAft>
              <a:buClr>
                <a:srgbClr val="000000"/>
              </a:buClr>
              <a:buSzPts val="1800"/>
              <a:buFont typeface="Arial"/>
              <a:buNone/>
            </a:pPr>
            <a:endParaRPr sz="1800" b="0" i="0" u="none" strike="noStrike" cap="none">
              <a:solidFill>
                <a:schemeClr val="lt2"/>
              </a:solidFill>
              <a:latin typeface="Arial"/>
              <a:ea typeface="Arial"/>
              <a:cs typeface="Arial"/>
              <a:sym typeface="Arial"/>
            </a:endParaRPr>
          </a:p>
          <a:p>
            <a:pPr marL="0" marR="0" lvl="0" indent="0" algn="l" rtl="0">
              <a:lnSpc>
                <a:spcPct val="115000"/>
              </a:lnSpc>
              <a:spcBef>
                <a:spcPts val="1600"/>
              </a:spcBef>
              <a:spcAft>
                <a:spcPts val="0"/>
              </a:spcAft>
              <a:buClr>
                <a:srgbClr val="000000"/>
              </a:buClr>
              <a:buSzPts val="1800"/>
              <a:buFont typeface="Arial"/>
              <a:buNone/>
            </a:pPr>
            <a:endParaRPr sz="1800" b="0" i="0" u="none" strike="noStrike" cap="none">
              <a:solidFill>
                <a:schemeClr val="lt2"/>
              </a:solidFill>
              <a:latin typeface="Arial"/>
              <a:ea typeface="Arial"/>
              <a:cs typeface="Arial"/>
              <a:sym typeface="Arial"/>
            </a:endParaRPr>
          </a:p>
          <a:p>
            <a:pPr marL="0" marR="0" lvl="0" indent="0" algn="l" rtl="0">
              <a:lnSpc>
                <a:spcPct val="100000"/>
              </a:lnSpc>
              <a:spcBef>
                <a:spcPts val="160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Factors</a:t>
            </a:r>
            <a:endParaRPr lang="en-US" dirty="0"/>
          </a:p>
        </p:txBody>
      </p:sp>
      <p:sp>
        <p:nvSpPr>
          <p:cNvPr id="3" name="Text Placeholder 2"/>
          <p:cNvSpPr>
            <a:spLocks noGrp="1"/>
          </p:cNvSpPr>
          <p:nvPr>
            <p:ph type="body" idx="1"/>
          </p:nvPr>
        </p:nvSpPr>
        <p:spPr/>
        <p:txBody>
          <a:bodyPr/>
          <a:lstStyle/>
          <a:p>
            <a:r>
              <a:rPr lang="en-US" dirty="0" smtClean="0"/>
              <a:t>Parental behavior – accepting – even small changes help</a:t>
            </a:r>
          </a:p>
          <a:p>
            <a:r>
              <a:rPr lang="en-US" dirty="0" smtClean="0"/>
              <a:t>Social groups (such as  Gay Straight Alliances - GSAs) to reduce isolation</a:t>
            </a:r>
          </a:p>
          <a:p>
            <a:r>
              <a:rPr lang="en-US" dirty="0" smtClean="0"/>
              <a:t>Gender affirming care</a:t>
            </a:r>
          </a:p>
          <a:p>
            <a:r>
              <a:rPr lang="en-US" dirty="0" smtClean="0"/>
              <a:t>An adult role model who is trans (gives a sense of hope)</a:t>
            </a:r>
          </a:p>
          <a:p>
            <a:r>
              <a:rPr lang="en-US" dirty="0" smtClean="0"/>
              <a:t>Trans representation in society, movies and television, and in school lessons</a:t>
            </a:r>
          </a:p>
          <a:p>
            <a:r>
              <a:rPr lang="en-US" dirty="0" smtClean="0"/>
              <a:t>Being able to transition in ways that affirm the youth’s gender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a:solidFill>
                  <a:schemeClr val="dk1"/>
                </a:solidFill>
                <a:latin typeface="Proxima Nova"/>
                <a:ea typeface="Proxima Nova"/>
                <a:cs typeface="Proxima Nova"/>
                <a:sym typeface="Proxima Nova"/>
              </a:rPr>
              <a:t>Working with Parents / Caregivers</a:t>
            </a:r>
            <a:endParaRPr sz="2800" b="0" i="0" u="none" strike="noStrike" cap="none">
              <a:solidFill>
                <a:schemeClr val="dk1"/>
              </a:solidFill>
              <a:latin typeface="Proxima Nova"/>
              <a:ea typeface="Proxima Nova"/>
              <a:cs typeface="Proxima Nova"/>
              <a:sym typeface="Proxima Nova"/>
            </a:endParaRPr>
          </a:p>
        </p:txBody>
      </p:sp>
      <p:sp>
        <p:nvSpPr>
          <p:cNvPr id="223" name="Shape 223"/>
          <p:cNvSpPr txBox="1">
            <a:spLocks noGrp="1"/>
          </p:cNvSpPr>
          <p:nvPr>
            <p:ph type="body" idx="1"/>
          </p:nvPr>
        </p:nvSpPr>
        <p:spPr>
          <a:xfrm>
            <a:off x="311700" y="1152475"/>
            <a:ext cx="8832300" cy="3766342"/>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Coaching parents about the impact of parent responses to transgender children’s identity </a:t>
            </a:r>
            <a:r>
              <a:rPr lang="en-US" sz="1800" b="0" i="0" u="none" strike="noStrike" cap="none" dirty="0" smtClean="0">
                <a:solidFill>
                  <a:schemeClr val="accent3"/>
                </a:solidFill>
                <a:latin typeface="Proxima Nova"/>
                <a:ea typeface="Proxima Nova"/>
                <a:cs typeface="Proxima Nova"/>
                <a:sym typeface="Proxima Nova"/>
              </a:rPr>
              <a:t>and the impact on th</a:t>
            </a:r>
            <a:r>
              <a:rPr lang="en-US" dirty="0" smtClean="0"/>
              <a:t>e child.</a:t>
            </a:r>
            <a:endParaRPr sz="14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What are rejecting behaviors? </a:t>
            </a:r>
            <a:r>
              <a:rPr lang="en" sz="1800" b="0" i="0" u="none" strike="noStrike" cap="none" dirty="0" smtClean="0">
                <a:solidFill>
                  <a:schemeClr val="accent3"/>
                </a:solidFill>
                <a:latin typeface="Proxima Nova"/>
                <a:ea typeface="Proxima Nova"/>
                <a:cs typeface="Proxima Nova"/>
                <a:sym typeface="Proxima Nova"/>
              </a:rPr>
              <a:t>What </a:t>
            </a:r>
            <a:r>
              <a:rPr lang="en" sz="1800" b="0" i="0" u="none" strike="noStrike" cap="none" dirty="0">
                <a:solidFill>
                  <a:schemeClr val="accent3"/>
                </a:solidFill>
                <a:latin typeface="Proxima Nova"/>
                <a:ea typeface="Proxima Nova"/>
                <a:cs typeface="Proxima Nova"/>
                <a:sym typeface="Proxima Nova"/>
              </a:rPr>
              <a:t>are accepting behaviors? </a:t>
            </a:r>
            <a:endParaRPr lang="en-US" dirty="0" smtClean="0"/>
          </a:p>
          <a:p>
            <a:pPr marL="457200" marR="0" lvl="0" indent="-342900" algn="l" rtl="0">
              <a:lnSpc>
                <a:spcPct val="115000"/>
              </a:lnSpc>
              <a:spcBef>
                <a:spcPts val="0"/>
              </a:spcBef>
              <a:spcAft>
                <a:spcPts val="0"/>
              </a:spcAft>
              <a:buClr>
                <a:schemeClr val="accent3"/>
              </a:buClr>
              <a:buSzPts val="1800"/>
              <a:buFont typeface="Proxima Nova"/>
              <a:buChar char="●"/>
            </a:pPr>
            <a:r>
              <a:rPr lang="en-US" dirty="0" smtClean="0"/>
              <a:t>Ideally we want to help parent m</a:t>
            </a:r>
            <a:r>
              <a:rPr lang="en" sz="1800" b="0" i="0" u="none" strike="noStrike" cap="none" dirty="0" smtClean="0">
                <a:solidFill>
                  <a:schemeClr val="accent3"/>
                </a:solidFill>
                <a:latin typeface="Proxima Nova"/>
                <a:ea typeface="Proxima Nova"/>
                <a:cs typeface="Proxima Nova"/>
                <a:sym typeface="Proxima Nova"/>
              </a:rPr>
              <a:t>ov</a:t>
            </a:r>
            <a:r>
              <a:rPr lang="en-US" sz="1800" b="0" i="0" u="none" strike="noStrike" cap="none" dirty="0" smtClean="0">
                <a:solidFill>
                  <a:schemeClr val="accent3"/>
                </a:solidFill>
                <a:latin typeface="Proxima Nova"/>
                <a:ea typeface="Proxima Nova"/>
                <a:cs typeface="Proxima Nova"/>
                <a:sym typeface="Proxima Nova"/>
              </a:rPr>
              <a:t>e</a:t>
            </a:r>
            <a:r>
              <a:rPr lang="en" sz="1800" b="0" i="0" u="none" strike="noStrike" cap="none" dirty="0" smtClean="0">
                <a:solidFill>
                  <a:schemeClr val="accent3"/>
                </a:solidFill>
                <a:latin typeface="Proxima Nova"/>
                <a:ea typeface="Proxima Nova"/>
                <a:cs typeface="Proxima Nova"/>
                <a:sym typeface="Proxima Nova"/>
              </a:rPr>
              <a:t> </a:t>
            </a:r>
            <a:r>
              <a:rPr lang="en" sz="1800" b="0" i="0" u="none" strike="noStrike" cap="none" dirty="0">
                <a:solidFill>
                  <a:schemeClr val="accent3"/>
                </a:solidFill>
                <a:latin typeface="Proxima Nova"/>
                <a:ea typeface="Proxima Nova"/>
                <a:cs typeface="Proxima Nova"/>
                <a:sym typeface="Proxima Nova"/>
              </a:rPr>
              <a:t>from acceptance to </a:t>
            </a:r>
            <a:r>
              <a:rPr lang="en" sz="1800" b="0" i="0" u="none" strike="noStrike" cap="none" dirty="0" smtClean="0">
                <a:solidFill>
                  <a:schemeClr val="accent3"/>
                </a:solidFill>
                <a:latin typeface="Proxima Nova"/>
                <a:ea typeface="Proxima Nova"/>
                <a:cs typeface="Proxima Nova"/>
                <a:sym typeface="Proxima Nova"/>
              </a:rPr>
              <a:t>celebration</a:t>
            </a:r>
            <a:r>
              <a:rPr lang="en-US" sz="1800" b="0" i="0" u="none" strike="noStrike" cap="none" dirty="0" smtClean="0">
                <a:solidFill>
                  <a:schemeClr val="accent3"/>
                </a:solidFill>
                <a:latin typeface="Proxima Nova"/>
                <a:ea typeface="Proxima Nova"/>
                <a:cs typeface="Proxima Nova"/>
                <a:sym typeface="Proxima Nova"/>
              </a:rPr>
              <a:t>. Some of the greatest allies for </a:t>
            </a:r>
            <a:r>
              <a:rPr lang="en-US" dirty="0" smtClean="0"/>
              <a:t>TGNC children are moms and dads!</a:t>
            </a: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US" sz="2800" b="0" i="0" u="none" strike="noStrike" cap="none" dirty="0" smtClean="0">
                <a:solidFill>
                  <a:schemeClr val="dk1"/>
                </a:solidFill>
                <a:latin typeface="Proxima Nova"/>
                <a:ea typeface="Proxima Nova"/>
                <a:cs typeface="Proxima Nova"/>
                <a:sym typeface="Proxima Nova"/>
              </a:rPr>
              <a:t>Common </a:t>
            </a:r>
            <a:r>
              <a:rPr lang="en" sz="2800" b="0" i="0" u="none" strike="noStrike" cap="none" dirty="0" smtClean="0">
                <a:solidFill>
                  <a:schemeClr val="dk1"/>
                </a:solidFill>
                <a:latin typeface="Proxima Nova"/>
                <a:ea typeface="Proxima Nova"/>
                <a:cs typeface="Proxima Nova"/>
                <a:sym typeface="Proxima Nova"/>
              </a:rPr>
              <a:t>Parent </a:t>
            </a:r>
            <a:r>
              <a:rPr lang="en" sz="2800" b="0" i="0" u="none" strike="noStrike" cap="none" dirty="0">
                <a:solidFill>
                  <a:schemeClr val="dk1"/>
                </a:solidFill>
                <a:latin typeface="Proxima Nova"/>
                <a:ea typeface="Proxima Nova"/>
                <a:cs typeface="Proxima Nova"/>
                <a:sym typeface="Proxima Nova"/>
              </a:rPr>
              <a:t>Concerns</a:t>
            </a:r>
            <a:endParaRPr sz="2800" b="0" i="0" u="none" strike="noStrike" cap="none" dirty="0">
              <a:solidFill>
                <a:schemeClr val="dk1"/>
              </a:solidFill>
              <a:latin typeface="Proxima Nova"/>
              <a:ea typeface="Proxima Nova"/>
              <a:cs typeface="Proxima Nova"/>
              <a:sym typeface="Proxima Nova"/>
            </a:endParaRPr>
          </a:p>
        </p:txBody>
      </p:sp>
      <p:sp>
        <p:nvSpPr>
          <p:cNvPr id="235" name="Shape 2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accent3"/>
              </a:buClr>
              <a:buSzPts val="1800"/>
              <a:buFont typeface="Proxima Nova"/>
              <a:buNone/>
            </a:pPr>
            <a:r>
              <a:rPr lang="en" sz="1600" b="0" i="0" u="none" strike="noStrike" cap="none" dirty="0">
                <a:solidFill>
                  <a:schemeClr val="accent3"/>
                </a:solidFill>
                <a:latin typeface="Proxima Nova"/>
                <a:ea typeface="Proxima Nova"/>
                <a:cs typeface="Proxima Nova"/>
                <a:sym typeface="Proxima Nova"/>
              </a:rPr>
              <a:t>Feelings &amp; </a:t>
            </a:r>
            <a:r>
              <a:rPr lang="en" sz="1600" b="0" i="0" u="none" strike="noStrike" cap="none" dirty="0" smtClean="0">
                <a:solidFill>
                  <a:schemeClr val="accent3"/>
                </a:solidFill>
                <a:latin typeface="Proxima Nova"/>
                <a:ea typeface="Proxima Nova"/>
                <a:cs typeface="Proxima Nova"/>
                <a:sym typeface="Proxima Nova"/>
              </a:rPr>
              <a:t>Fears</a:t>
            </a:r>
            <a:r>
              <a:rPr lang="en-US" sz="1600" b="0" i="0" u="none" strike="noStrike" cap="none" dirty="0" smtClean="0">
                <a:solidFill>
                  <a:schemeClr val="accent3"/>
                </a:solidFill>
                <a:latin typeface="Proxima Nova"/>
                <a:ea typeface="Proxima Nova"/>
                <a:cs typeface="Proxima Nova"/>
                <a:sym typeface="Proxima Nova"/>
              </a:rPr>
              <a:t> for their child’s</a:t>
            </a:r>
            <a:r>
              <a:rPr lang="en" sz="1600" b="0" i="0" u="none" strike="noStrike" cap="none" dirty="0" smtClean="0">
                <a:solidFill>
                  <a:schemeClr val="accent3"/>
                </a:solidFill>
                <a:latin typeface="Proxima Nova"/>
                <a:ea typeface="Proxima Nova"/>
                <a:cs typeface="Proxima Nova"/>
                <a:sym typeface="Proxima Nova"/>
              </a:rPr>
              <a:t> health </a:t>
            </a:r>
            <a:r>
              <a:rPr lang="en" sz="1600" b="0" i="0" u="none" strike="noStrike" cap="none" dirty="0">
                <a:solidFill>
                  <a:schemeClr val="accent3"/>
                </a:solidFill>
                <a:latin typeface="Proxima Nova"/>
                <a:ea typeface="Proxima Nova"/>
                <a:cs typeface="Proxima Nova"/>
                <a:sym typeface="Proxima Nova"/>
              </a:rPr>
              <a:t>and </a:t>
            </a:r>
            <a:r>
              <a:rPr lang="en" sz="1600" b="0" i="0" u="none" strike="noStrike" cap="none" dirty="0" smtClean="0">
                <a:solidFill>
                  <a:schemeClr val="accent3"/>
                </a:solidFill>
                <a:latin typeface="Proxima Nova"/>
                <a:ea typeface="Proxima Nova"/>
                <a:cs typeface="Proxima Nova"/>
                <a:sym typeface="Proxima Nova"/>
              </a:rPr>
              <a:t>safet</a:t>
            </a:r>
            <a:r>
              <a:rPr lang="en-US" sz="1600" b="0" i="0" u="none" strike="noStrike" cap="none" dirty="0" smtClean="0">
                <a:solidFill>
                  <a:schemeClr val="accent3"/>
                </a:solidFill>
                <a:latin typeface="Proxima Nova"/>
                <a:ea typeface="Proxima Nova"/>
                <a:cs typeface="Proxima Nova"/>
                <a:sym typeface="Proxima Nova"/>
              </a:rPr>
              <a:t>y</a:t>
            </a:r>
            <a:endParaRPr sz="1600" dirty="0" smtClean="0"/>
          </a:p>
          <a:p>
            <a:pPr marL="0" marR="0" lvl="0" indent="0" algn="l" rtl="0">
              <a:lnSpc>
                <a:spcPct val="115000"/>
              </a:lnSpc>
              <a:spcBef>
                <a:spcPts val="1600"/>
              </a:spcBef>
              <a:spcAft>
                <a:spcPts val="0"/>
              </a:spcAft>
              <a:buClr>
                <a:schemeClr val="accent3"/>
              </a:buClr>
              <a:buSzPts val="1800"/>
              <a:buFont typeface="Proxima Nova"/>
              <a:buNone/>
            </a:pPr>
            <a:r>
              <a:rPr lang="en" sz="1600" b="0" i="0" u="none" strike="noStrike" cap="none" dirty="0" smtClean="0">
                <a:solidFill>
                  <a:schemeClr val="accent3"/>
                </a:solidFill>
                <a:latin typeface="Proxima Nova"/>
                <a:ea typeface="Proxima Nova"/>
                <a:cs typeface="Proxima Nova"/>
                <a:sym typeface="Proxima Nova"/>
              </a:rPr>
              <a:t>Expenses</a:t>
            </a:r>
            <a:r>
              <a:rPr lang="en-US" sz="1600" b="0" i="0" u="none" strike="noStrike" cap="none" dirty="0" smtClean="0">
                <a:solidFill>
                  <a:schemeClr val="accent3"/>
                </a:solidFill>
                <a:latin typeface="Proxima Nova"/>
                <a:ea typeface="Proxima Nova"/>
                <a:cs typeface="Proxima Nova"/>
                <a:sym typeface="Proxima Nova"/>
              </a:rPr>
              <a:t> </a:t>
            </a:r>
            <a:r>
              <a:rPr lang="en-US" sz="1600" dirty="0" smtClean="0"/>
              <a:t>of gender affirming care</a:t>
            </a:r>
            <a:endParaRPr sz="1600" dirty="0" smtClean="0"/>
          </a:p>
          <a:p>
            <a:pPr marL="0" marR="0" lvl="0" indent="0" algn="l" rtl="0">
              <a:lnSpc>
                <a:spcPct val="115000"/>
              </a:lnSpc>
              <a:spcBef>
                <a:spcPts val="1600"/>
              </a:spcBef>
              <a:spcAft>
                <a:spcPts val="0"/>
              </a:spcAft>
              <a:buClr>
                <a:schemeClr val="accent3"/>
              </a:buClr>
              <a:buSzPts val="1800"/>
              <a:buFont typeface="Proxima Nova"/>
              <a:buNone/>
            </a:pPr>
            <a:r>
              <a:rPr lang="en" sz="1600" b="0" i="0" u="none" strike="noStrike" cap="none" dirty="0">
                <a:solidFill>
                  <a:schemeClr val="accent3"/>
                </a:solidFill>
                <a:latin typeface="Proxima Nova"/>
                <a:ea typeface="Proxima Nova"/>
                <a:cs typeface="Proxima Nova"/>
                <a:sym typeface="Proxima Nova"/>
              </a:rPr>
              <a:t>Custody Threats and/or CPS (Safe folder)</a:t>
            </a:r>
            <a:endParaRPr sz="1600" dirty="0"/>
          </a:p>
          <a:p>
            <a:pPr marL="0" marR="0" lvl="0" indent="0" algn="l" rtl="0">
              <a:lnSpc>
                <a:spcPct val="115000"/>
              </a:lnSpc>
              <a:spcBef>
                <a:spcPts val="1600"/>
              </a:spcBef>
              <a:spcAft>
                <a:spcPts val="0"/>
              </a:spcAft>
              <a:buClr>
                <a:schemeClr val="accent3"/>
              </a:buClr>
              <a:buSzPts val="1800"/>
              <a:buFont typeface="Proxima Nova"/>
              <a:buNone/>
            </a:pPr>
            <a:r>
              <a:rPr lang="en" sz="1600" b="0" i="0" u="none" strike="noStrike" cap="none" dirty="0">
                <a:solidFill>
                  <a:schemeClr val="accent3"/>
                </a:solidFill>
                <a:latin typeface="Proxima Nova"/>
                <a:ea typeface="Proxima Nova"/>
                <a:cs typeface="Proxima Nova"/>
                <a:sym typeface="Proxima Nova"/>
              </a:rPr>
              <a:t>Doubts:  Am I making the right decision?</a:t>
            </a:r>
            <a:endParaRPr sz="1600" dirty="0"/>
          </a:p>
          <a:p>
            <a:pPr marL="0" marR="0" lvl="0" indent="0" algn="l" rtl="0">
              <a:lnSpc>
                <a:spcPct val="115000"/>
              </a:lnSpc>
              <a:spcBef>
                <a:spcPts val="1600"/>
              </a:spcBef>
              <a:spcAft>
                <a:spcPts val="0"/>
              </a:spcAft>
              <a:buClr>
                <a:schemeClr val="accent3"/>
              </a:buClr>
              <a:buSzPts val="1800"/>
              <a:buFont typeface="Proxima Nova"/>
              <a:buNone/>
            </a:pPr>
            <a:r>
              <a:rPr lang="en" sz="1600" b="0" i="0" u="none" strike="noStrike" cap="none" dirty="0">
                <a:solidFill>
                  <a:schemeClr val="accent3"/>
                </a:solidFill>
                <a:latin typeface="Proxima Nova"/>
                <a:ea typeface="Proxima Nova"/>
                <a:cs typeface="Proxima Nova"/>
                <a:sym typeface="Proxima Nova"/>
              </a:rPr>
              <a:t>Letting </a:t>
            </a:r>
            <a:r>
              <a:rPr lang="en" sz="1600" b="0" i="0" u="none" strike="noStrike" cap="none" dirty="0" smtClean="0">
                <a:solidFill>
                  <a:schemeClr val="accent3"/>
                </a:solidFill>
                <a:latin typeface="Proxima Nova"/>
                <a:ea typeface="Proxima Nova"/>
                <a:cs typeface="Proxima Nova"/>
                <a:sym typeface="Proxima Nova"/>
              </a:rPr>
              <a:t>go</a:t>
            </a:r>
            <a:r>
              <a:rPr lang="en-US" sz="1600" b="0" i="0" u="none" strike="noStrike" cap="none" dirty="0" smtClean="0">
                <a:solidFill>
                  <a:schemeClr val="accent3"/>
                </a:solidFill>
                <a:latin typeface="Proxima Nova"/>
                <a:ea typeface="Proxima Nova"/>
                <a:cs typeface="Proxima Nova"/>
                <a:sym typeface="Proxima Nova"/>
              </a:rPr>
              <a:t> of the </a:t>
            </a:r>
            <a:r>
              <a:rPr lang="en-US" sz="1600" dirty="0" smtClean="0"/>
              <a:t>child they thought they had; welcoming their TGNC child</a:t>
            </a:r>
            <a:endParaRPr sz="1600" dirty="0" smtClean="0"/>
          </a:p>
          <a:p>
            <a:pPr marL="0" marR="0" lvl="0" indent="0" algn="l" rtl="0">
              <a:lnSpc>
                <a:spcPct val="115000"/>
              </a:lnSpc>
              <a:spcBef>
                <a:spcPts val="1600"/>
              </a:spcBef>
              <a:spcAft>
                <a:spcPts val="0"/>
              </a:spcAft>
              <a:buClr>
                <a:schemeClr val="accent3"/>
              </a:buClr>
              <a:buSzPts val="1800"/>
              <a:buFont typeface="Proxima Nova"/>
              <a:buNone/>
            </a:pPr>
            <a:r>
              <a:rPr lang="en" sz="1600" b="0" i="0" u="none" strike="noStrike" cap="none" dirty="0">
                <a:solidFill>
                  <a:schemeClr val="accent3"/>
                </a:solidFill>
                <a:latin typeface="Proxima Nova"/>
                <a:ea typeface="Proxima Nova"/>
                <a:cs typeface="Proxima Nova"/>
                <a:sym typeface="Proxima Nova"/>
              </a:rPr>
              <a:t>Telling Others – The 2 minute explanation, the “test”</a:t>
            </a:r>
            <a:endParaRPr sz="1600" dirty="0"/>
          </a:p>
          <a:p>
            <a:pPr marL="0" marR="0" lvl="0" indent="0" algn="l" rtl="0">
              <a:lnSpc>
                <a:spcPct val="115000"/>
              </a:lnSpc>
              <a:spcBef>
                <a:spcPts val="1600"/>
              </a:spcBef>
              <a:spcAft>
                <a:spcPts val="0"/>
              </a:spcAft>
              <a:buClr>
                <a:schemeClr val="accent3"/>
              </a:buClr>
              <a:buSzPts val="1800"/>
              <a:buFont typeface="Proxima Nova"/>
              <a:buNone/>
            </a:pPr>
            <a:r>
              <a:rPr lang="en" sz="1600" b="0" i="0" u="none" strike="noStrike" cap="none" dirty="0">
                <a:solidFill>
                  <a:schemeClr val="accent3"/>
                </a:solidFill>
                <a:latin typeface="Proxima Nova"/>
                <a:ea typeface="Proxima Nova"/>
                <a:cs typeface="Proxima Nova"/>
                <a:sym typeface="Proxima Nova"/>
              </a:rPr>
              <a:t>Will I be a grandparent</a:t>
            </a:r>
            <a:r>
              <a:rPr lang="en" sz="1600" b="0" i="0" u="none" strike="noStrike" cap="none" dirty="0" smtClean="0">
                <a:solidFill>
                  <a:schemeClr val="accent3"/>
                </a:solidFill>
                <a:latin typeface="Proxima Nova"/>
                <a:ea typeface="Proxima Nova"/>
                <a:cs typeface="Proxima Nova"/>
                <a:sym typeface="Proxima Nova"/>
              </a:rPr>
              <a:t>?</a:t>
            </a:r>
            <a:r>
              <a:rPr lang="en-US" sz="1600" b="0" i="0" u="none" strike="noStrike" cap="none" dirty="0" smtClean="0">
                <a:solidFill>
                  <a:schemeClr val="accent3"/>
                </a:solidFill>
                <a:latin typeface="Proxima Nova"/>
                <a:ea typeface="Proxima Nova"/>
                <a:cs typeface="Proxima Nova"/>
                <a:sym typeface="Proxima Nova"/>
              </a:rPr>
              <a:t> </a:t>
            </a:r>
            <a:endParaRPr sz="1600" dirty="0" smtClean="0"/>
          </a:p>
          <a:p>
            <a:pPr marL="457200" marR="0" lvl="0" indent="-228600" algn="l" rtl="0">
              <a:lnSpc>
                <a:spcPct val="115000"/>
              </a:lnSpc>
              <a:spcBef>
                <a:spcPts val="1600"/>
              </a:spcBef>
              <a:spcAft>
                <a:spcPts val="0"/>
              </a:spcAft>
              <a:buClr>
                <a:schemeClr val="accent3"/>
              </a:buClr>
              <a:buSzPts val="1800"/>
              <a:buFont typeface="Proxima Nova"/>
              <a:buNone/>
            </a:pPr>
            <a:endParaRPr sz="16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Folder</a:t>
            </a:r>
            <a:endParaRPr lang="en-US" dirty="0"/>
          </a:p>
        </p:txBody>
      </p:sp>
      <p:sp>
        <p:nvSpPr>
          <p:cNvPr id="3" name="Text Placeholder 2"/>
          <p:cNvSpPr>
            <a:spLocks noGrp="1"/>
          </p:cNvSpPr>
          <p:nvPr>
            <p:ph type="body" idx="1"/>
          </p:nvPr>
        </p:nvSpPr>
        <p:spPr/>
        <p:txBody>
          <a:bodyPr/>
          <a:lstStyle/>
          <a:p>
            <a:r>
              <a:rPr lang="en-US" dirty="0" smtClean="0"/>
              <a:t>The contents of your folder are essentially a “road map” of your child’s life. The folder will provide the reader with the history and facts needed to understand your child’s gender identity and your family stability. It will also provide supporting education for those who may not understand how gender identity is developed or how it can differ from assigned birth sex.</a:t>
            </a:r>
          </a:p>
          <a:p>
            <a:pPr>
              <a:buNone/>
            </a:pPr>
            <a:endParaRPr lang="en-US" dirty="0" smtClean="0"/>
          </a:p>
          <a:p>
            <a:r>
              <a:rPr lang="en-US" dirty="0" smtClean="0"/>
              <a:t>You should keep two identical copies of your Safe Folder. One copy should remain in your home and the other copy in a safe place away from your home in case of fire, flood, etc. Both copies should be consistently updated with new items.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 a Safe Folder?</a:t>
            </a:r>
            <a:endParaRPr lang="en-US" dirty="0"/>
          </a:p>
        </p:txBody>
      </p:sp>
      <p:sp>
        <p:nvSpPr>
          <p:cNvPr id="3" name="Text Placeholder 2"/>
          <p:cNvSpPr>
            <a:spLocks noGrp="1"/>
          </p:cNvSpPr>
          <p:nvPr>
            <p:ph type="body" idx="1"/>
          </p:nvPr>
        </p:nvSpPr>
        <p:spPr/>
        <p:txBody>
          <a:bodyPr/>
          <a:lstStyle/>
          <a:p>
            <a:pPr lvl="0"/>
            <a:r>
              <a:rPr lang="en-US" dirty="0" smtClean="0"/>
              <a:t>A letter from your pediatrician/general practitioner confirming your child’s gender identity. </a:t>
            </a:r>
          </a:p>
          <a:p>
            <a:pPr lvl="0"/>
            <a:r>
              <a:rPr lang="en-US" dirty="0" smtClean="0"/>
              <a:t>A letter from your child’s therapist/counselor confirming your child’s gender identity and confirming the stability of your family.</a:t>
            </a:r>
          </a:p>
          <a:p>
            <a:pPr lvl="0"/>
            <a:r>
              <a:rPr lang="en-US" dirty="0" smtClean="0"/>
              <a:t>A letter from any other healthcare professionals that your child is involved with confirming your child’s gender identity.</a:t>
            </a:r>
          </a:p>
          <a:p>
            <a:r>
              <a:rPr lang="en-US" dirty="0" smtClean="0"/>
              <a:t>Letters from at least three (3) friends, family members or your pastor/minister that confirm your child’s atypical gender behaviors and testimony of your parenting abilities. </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 a Safe Folder? (2)</a:t>
            </a:r>
            <a:endParaRPr lang="en-US" dirty="0"/>
          </a:p>
        </p:txBody>
      </p:sp>
      <p:sp>
        <p:nvSpPr>
          <p:cNvPr id="3" name="Text Placeholder 2"/>
          <p:cNvSpPr>
            <a:spLocks noGrp="1"/>
          </p:cNvSpPr>
          <p:nvPr>
            <p:ph type="body" idx="1"/>
          </p:nvPr>
        </p:nvSpPr>
        <p:spPr/>
        <p:txBody>
          <a:bodyPr/>
          <a:lstStyle/>
          <a:p>
            <a:pPr lvl="0"/>
            <a:r>
              <a:rPr lang="en-US" dirty="0" smtClean="0"/>
              <a:t>Letters in prior slide should state how they know you, the length of time they have known you and the pattern of atypical gender behaviors that they have witnessed with your child, along with current contact information for the writer.</a:t>
            </a:r>
          </a:p>
          <a:p>
            <a:pPr lvl="0"/>
            <a:r>
              <a:rPr lang="en-US" dirty="0" smtClean="0"/>
              <a:t>Drawings or writings from your child that display their gender identity. </a:t>
            </a:r>
          </a:p>
          <a:p>
            <a:pPr lvl="0"/>
            <a:r>
              <a:rPr lang="en-US" dirty="0" smtClean="0"/>
              <a:t>Videos or snapshots of your child displaying atypical gender behaviors. (Chronological order; new pictures added every six months or more frequently as significant developmental changes happen for the child)</a:t>
            </a:r>
          </a:p>
          <a:p>
            <a:pPr lvl="0"/>
            <a:r>
              <a:rPr lang="en-US" dirty="0" smtClean="0"/>
              <a:t>Legal Documents. (copy of birth certificate, passports, social security cards and name change documents if applicable)</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Affirming Behaviors</a:t>
            </a:r>
            <a:endParaRPr lang="en-US" dirty="0"/>
          </a:p>
        </p:txBody>
      </p:sp>
      <p:sp>
        <p:nvSpPr>
          <p:cNvPr id="3" name="Text Placeholder 2"/>
          <p:cNvSpPr>
            <a:spLocks noGrp="1"/>
          </p:cNvSpPr>
          <p:nvPr>
            <p:ph type="body" idx="1"/>
          </p:nvPr>
        </p:nvSpPr>
        <p:spPr>
          <a:xfrm>
            <a:off x="311700" y="1152475"/>
            <a:ext cx="8674900" cy="3416400"/>
          </a:xfrm>
        </p:spPr>
        <p:txBody>
          <a:bodyPr/>
          <a:lstStyle/>
          <a:p>
            <a:r>
              <a:rPr lang="en-US" dirty="0" smtClean="0"/>
              <a:t>Remember Children whose gender is affirmed have MH outcomes similar to their cisgender peers.</a:t>
            </a:r>
          </a:p>
          <a:p>
            <a:r>
              <a:rPr lang="en-US" dirty="0" smtClean="0"/>
              <a:t>Even small behavior changes help.  </a:t>
            </a:r>
          </a:p>
          <a:p>
            <a:r>
              <a:rPr lang="en-US" dirty="0" smtClean="0"/>
              <a:t>When working with parents, focus on behavior, not beliefs.</a:t>
            </a:r>
          </a:p>
          <a:p>
            <a:r>
              <a:rPr lang="en-US" dirty="0" smtClean="0"/>
              <a:t>Harness their love for their child. Many rejecting parents honestly believe they are working on their child’s best interests.</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Text Placeholder 2"/>
          <p:cNvSpPr>
            <a:spLocks noGrp="1"/>
          </p:cNvSpPr>
          <p:nvPr>
            <p:ph type="body" idx="1"/>
          </p:nvPr>
        </p:nvSpPr>
        <p:spPr/>
        <p:txBody>
          <a:bodyPr/>
          <a:lstStyle/>
          <a:p>
            <a:r>
              <a:rPr lang="en-US" dirty="0" smtClean="0"/>
              <a:t>This talk will offer a working definition of terms, including : Transgender, Gender Identity, Gender Expression, Intersex, Gender Nonconforming, Nonbinary, Gender Transition, and Ally. </a:t>
            </a:r>
          </a:p>
          <a:p>
            <a:pPr>
              <a:buNone/>
            </a:pPr>
            <a:r>
              <a:rPr lang="en-US" dirty="0" smtClean="0"/>
              <a:t> </a:t>
            </a:r>
          </a:p>
          <a:p>
            <a:r>
              <a:rPr lang="en-US" dirty="0" smtClean="0"/>
              <a:t>Language and terminology will be examined with emphasis on using affirming language and avoiding offensive terminology.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affirming behaviors look like?</a:t>
            </a:r>
            <a:endParaRPr lang="en-US" dirty="0"/>
          </a:p>
        </p:txBody>
      </p:sp>
      <p:sp>
        <p:nvSpPr>
          <p:cNvPr id="3" name="Text Placeholder 2"/>
          <p:cNvSpPr>
            <a:spLocks noGrp="1"/>
          </p:cNvSpPr>
          <p:nvPr>
            <p:ph type="body" idx="1"/>
          </p:nvPr>
        </p:nvSpPr>
        <p:spPr/>
        <p:txBody>
          <a:bodyPr/>
          <a:lstStyle/>
          <a:p>
            <a:r>
              <a:rPr lang="en-US" dirty="0" smtClean="0"/>
              <a:t>Examples of Affirming Behaviors:</a:t>
            </a:r>
            <a:r>
              <a:rPr lang="en-US" dirty="0" smtClean="0"/>
              <a:t> </a:t>
            </a:r>
          </a:p>
          <a:p>
            <a:r>
              <a:rPr lang="en-US" dirty="0" smtClean="0"/>
              <a:t>Using </a:t>
            </a:r>
            <a:r>
              <a:rPr lang="en-US" dirty="0" smtClean="0"/>
              <a:t>child’s affirmed name and </a:t>
            </a:r>
            <a:r>
              <a:rPr lang="en-US" dirty="0" smtClean="0"/>
              <a:t>pronouns</a:t>
            </a:r>
            <a:endParaRPr lang="en-US" dirty="0" smtClean="0"/>
          </a:p>
          <a:p>
            <a:r>
              <a:rPr lang="en-US" dirty="0" smtClean="0"/>
              <a:t>obtaining </a:t>
            </a:r>
            <a:r>
              <a:rPr lang="en-US" dirty="0" smtClean="0"/>
              <a:t>gender affirming </a:t>
            </a:r>
            <a:r>
              <a:rPr lang="en-US" dirty="0" smtClean="0"/>
              <a:t>care</a:t>
            </a:r>
            <a:endParaRPr lang="en-US" dirty="0" smtClean="0"/>
          </a:p>
          <a:p>
            <a:r>
              <a:rPr lang="en-US" dirty="0" smtClean="0"/>
              <a:t>allow </a:t>
            </a:r>
            <a:r>
              <a:rPr lang="en-US" dirty="0" smtClean="0"/>
              <a:t>child to connect with transgender </a:t>
            </a:r>
            <a:r>
              <a:rPr lang="en-US" dirty="0" smtClean="0"/>
              <a:t>peers</a:t>
            </a:r>
            <a:endParaRPr lang="en-US" dirty="0" smtClean="0"/>
          </a:p>
          <a:p>
            <a:r>
              <a:rPr lang="en-US" dirty="0" smtClean="0"/>
              <a:t>standing </a:t>
            </a:r>
            <a:r>
              <a:rPr lang="en-US" dirty="0" smtClean="0"/>
              <a:t>up for child with </a:t>
            </a:r>
            <a:r>
              <a:rPr lang="en-US" dirty="0" smtClean="0"/>
              <a:t>family</a:t>
            </a:r>
            <a:r>
              <a:rPr lang="en-US" dirty="0" smtClean="0"/>
              <a:t> </a:t>
            </a:r>
            <a:r>
              <a:rPr lang="en-US" dirty="0" smtClean="0"/>
              <a:t>and </a:t>
            </a:r>
            <a:r>
              <a:rPr lang="en-US" dirty="0" smtClean="0"/>
              <a:t>others who do not accept child’s </a:t>
            </a:r>
            <a:r>
              <a:rPr lang="en-US" dirty="0" smtClean="0"/>
              <a:t>gender</a:t>
            </a:r>
          </a:p>
          <a:p>
            <a:r>
              <a:rPr lang="en-US" dirty="0" smtClean="0"/>
              <a:t> </a:t>
            </a:r>
            <a:endParaRPr lang="en-US" dirty="0" smtClean="0"/>
          </a:p>
          <a:p>
            <a:r>
              <a:rPr lang="en-US" dirty="0" smtClean="0"/>
              <a:t>What else can you think of?</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Rejecting behaviors:</a:t>
            </a:r>
            <a:endParaRPr lang="en-US" dirty="0"/>
          </a:p>
        </p:txBody>
      </p:sp>
      <p:sp>
        <p:nvSpPr>
          <p:cNvPr id="3" name="Text Placeholder 2"/>
          <p:cNvSpPr>
            <a:spLocks noGrp="1"/>
          </p:cNvSpPr>
          <p:nvPr>
            <p:ph type="body" idx="1"/>
          </p:nvPr>
        </p:nvSpPr>
        <p:spPr/>
        <p:txBody>
          <a:bodyPr/>
          <a:lstStyle/>
          <a:p>
            <a:r>
              <a:rPr lang="en-US" dirty="0" smtClean="0"/>
              <a:t>Rejection of child’s affirmed name and pronouns</a:t>
            </a:r>
          </a:p>
          <a:p>
            <a:r>
              <a:rPr lang="en-US" dirty="0" smtClean="0"/>
              <a:t>Trying to keep child from transgender peers</a:t>
            </a:r>
          </a:p>
          <a:p>
            <a:r>
              <a:rPr lang="en-US" dirty="0" smtClean="0"/>
              <a:t>Denying access to clothing that reflects gender identity</a:t>
            </a:r>
          </a:p>
          <a:p>
            <a:r>
              <a:rPr lang="en-US" dirty="0" smtClean="0"/>
              <a:t>Taunting, blaming, </a:t>
            </a:r>
            <a:r>
              <a:rPr lang="en-US" dirty="0" smtClean="0"/>
              <a:t>or shaming child</a:t>
            </a:r>
          </a:p>
          <a:p>
            <a:r>
              <a:rPr lang="en-US" dirty="0" smtClean="0"/>
              <a:t>Conversion Therapy</a:t>
            </a:r>
          </a:p>
          <a:p>
            <a:r>
              <a:rPr lang="en-US" dirty="0" smtClean="0"/>
              <a:t>Sending mixed messages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Text Placeholder 2"/>
          <p:cNvSpPr>
            <a:spLocks noGrp="1"/>
          </p:cNvSpPr>
          <p:nvPr>
            <p:ph type="body" idx="1"/>
          </p:nvPr>
        </p:nvSpPr>
        <p:spPr/>
        <p:txBody>
          <a:bodyPr/>
          <a:lstStyle/>
          <a:p>
            <a:pPr lvl="0"/>
            <a:r>
              <a:rPr lang="en-US" dirty="0" smtClean="0"/>
              <a:t>A mom has expressed support for her child’s gender transition from female to male.  A family wedding (in a conservative church) has been planned and the extended relatives are not aware of the child’s gender transition yet. Mom asks her trans son to wear a dress so his grandma “won’t feel upset and spoil the party”. She is also afraid that the church members will not understand.</a:t>
            </a:r>
          </a:p>
          <a:p>
            <a:pPr lvl="0"/>
            <a:endParaRPr lang="en-US" dirty="0" smtClean="0"/>
          </a:p>
          <a:p>
            <a:pPr lvl="0"/>
            <a:r>
              <a:rPr lang="en-US" dirty="0" smtClean="0"/>
              <a:t>Which aspects of this scenario are accepting?  </a:t>
            </a:r>
          </a:p>
          <a:p>
            <a:pPr lvl="0"/>
            <a:r>
              <a:rPr lang="en-US" dirty="0" smtClean="0"/>
              <a:t>Rejecting?  </a:t>
            </a:r>
          </a:p>
          <a:p>
            <a:pPr lvl="0"/>
            <a:r>
              <a:rPr lang="en-US" dirty="0" smtClean="0"/>
              <a:t>As the SW what would you do?</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US" dirty="0" smtClean="0"/>
              <a:t>Parent Education &amp; Coaching</a:t>
            </a:r>
            <a:endParaRPr sz="2800" b="0" i="0" u="none" strike="noStrike" cap="none" dirty="0">
              <a:solidFill>
                <a:schemeClr val="dk1"/>
              </a:solidFill>
              <a:latin typeface="Proxima Nova"/>
              <a:ea typeface="Proxima Nova"/>
              <a:cs typeface="Proxima Nova"/>
              <a:sym typeface="Proxima Nova"/>
            </a:endParaRPr>
          </a:p>
        </p:txBody>
      </p:sp>
      <p:sp>
        <p:nvSpPr>
          <p:cNvPr id="241" name="Shape 24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smtClean="0">
                <a:solidFill>
                  <a:schemeClr val="accent3"/>
                </a:solidFill>
                <a:latin typeface="Proxima Nova"/>
                <a:ea typeface="Proxima Nova"/>
                <a:cs typeface="Proxima Nova"/>
                <a:sym typeface="Proxima Nova"/>
              </a:rPr>
              <a:t>Behavior </a:t>
            </a:r>
            <a:r>
              <a:rPr lang="en" sz="1800" b="0" i="0" u="none" strike="noStrike" cap="none" dirty="0">
                <a:solidFill>
                  <a:schemeClr val="accent3"/>
                </a:solidFill>
                <a:latin typeface="Proxima Nova"/>
                <a:ea typeface="Proxima Nova"/>
                <a:cs typeface="Proxima Nova"/>
                <a:sym typeface="Proxima Nova"/>
              </a:rPr>
              <a:t>is important -- not </a:t>
            </a:r>
            <a:r>
              <a:rPr lang="en" sz="1800" b="0" i="0" u="none" strike="noStrike" cap="none" dirty="0" smtClean="0">
                <a:solidFill>
                  <a:schemeClr val="accent3"/>
                </a:solidFill>
                <a:latin typeface="Proxima Nova"/>
                <a:ea typeface="Proxima Nova"/>
                <a:cs typeface="Proxima Nova"/>
                <a:sym typeface="Proxima Nova"/>
              </a:rPr>
              <a:t>beliefs</a:t>
            </a:r>
            <a:endParaRPr lang="en-US"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endParaRPr lang="en-US" dirty="0" smtClean="0"/>
          </a:p>
          <a:p>
            <a:pPr marL="457200" marR="0" lvl="0" indent="-342900" algn="l" rtl="0">
              <a:lnSpc>
                <a:spcPct val="115000"/>
              </a:lnSpc>
              <a:spcBef>
                <a:spcPts val="0"/>
              </a:spcBef>
              <a:spcAft>
                <a:spcPts val="0"/>
              </a:spcAft>
              <a:buClr>
                <a:schemeClr val="accent3"/>
              </a:buClr>
              <a:buSzPts val="1800"/>
              <a:buFont typeface="Proxima Nova"/>
              <a:buChar char="●"/>
            </a:pPr>
            <a:r>
              <a:rPr lang="en-US" sz="1800" b="0" i="0" u="none" strike="noStrike" cap="none" dirty="0" smtClean="0">
                <a:solidFill>
                  <a:schemeClr val="accent3"/>
                </a:solidFill>
                <a:latin typeface="Proxima Nova"/>
                <a:ea typeface="Proxima Nova"/>
                <a:cs typeface="Proxima Nova"/>
                <a:sym typeface="Proxima Nova"/>
              </a:rPr>
              <a:t>Teach, don’t judge!</a:t>
            </a:r>
          </a:p>
          <a:p>
            <a:pPr marL="457200" marR="0" lvl="0" indent="-342900" algn="l" rtl="0">
              <a:lnSpc>
                <a:spcPct val="115000"/>
              </a:lnSpc>
              <a:spcBef>
                <a:spcPts val="0"/>
              </a:spcBef>
              <a:spcAft>
                <a:spcPts val="0"/>
              </a:spcAft>
              <a:buClr>
                <a:schemeClr val="accent3"/>
              </a:buClr>
              <a:buSzPts val="1800"/>
              <a:buFont typeface="Proxima Nova"/>
              <a:buChar char="●"/>
            </a:pP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Small changes in behavior </a:t>
            </a:r>
            <a:r>
              <a:rPr lang="en" sz="1800" b="0" i="0" u="none" strike="noStrike" cap="none" dirty="0" smtClean="0">
                <a:solidFill>
                  <a:schemeClr val="accent3"/>
                </a:solidFill>
                <a:latin typeface="Proxima Nova"/>
                <a:ea typeface="Proxima Nova"/>
                <a:cs typeface="Proxima Nova"/>
                <a:sym typeface="Proxima Nova"/>
              </a:rPr>
              <a:t>matter</a:t>
            </a:r>
            <a:endParaRPr lang="en-US"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Focus on safety, wellness, common goals, and universal hopes and </a:t>
            </a:r>
            <a:r>
              <a:rPr lang="en" sz="1800" b="0" i="0" u="none" strike="noStrike" cap="none" dirty="0" smtClean="0">
                <a:solidFill>
                  <a:schemeClr val="accent3"/>
                </a:solidFill>
                <a:latin typeface="Proxima Nova"/>
                <a:ea typeface="Proxima Nova"/>
                <a:cs typeface="Proxima Nova"/>
                <a:sym typeface="Proxima Nova"/>
              </a:rPr>
              <a:t>dreams</a:t>
            </a:r>
            <a:endParaRPr lang="en-US" sz="18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Using science and the </a:t>
            </a:r>
            <a:r>
              <a:rPr lang="en" sz="1800" b="0" i="0" u="none" strike="noStrike" cap="none" dirty="0" smtClean="0">
                <a:solidFill>
                  <a:schemeClr val="accent3"/>
                </a:solidFill>
                <a:latin typeface="Proxima Nova"/>
                <a:ea typeface="Proxima Nova"/>
                <a:cs typeface="Proxima Nova"/>
                <a:sym typeface="Proxima Nova"/>
              </a:rPr>
              <a:t>literature</a:t>
            </a:r>
            <a:r>
              <a:rPr lang="en-US" sz="1800" b="0" i="0" u="none" strike="noStrike" cap="none" dirty="0" smtClean="0">
                <a:solidFill>
                  <a:schemeClr val="accent3"/>
                </a:solidFill>
                <a:latin typeface="Proxima Nova"/>
                <a:ea typeface="Proxima Nova"/>
                <a:cs typeface="Proxima Nova"/>
                <a:sym typeface="Proxima Nova"/>
              </a:rPr>
              <a:t> to inform and support</a:t>
            </a:r>
            <a:endParaRPr dirty="0" smtClean="0"/>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and Faith</a:t>
            </a:r>
            <a:endParaRPr lang="en-US" dirty="0"/>
          </a:p>
        </p:txBody>
      </p:sp>
      <p:sp>
        <p:nvSpPr>
          <p:cNvPr id="3" name="Text Placeholder 2"/>
          <p:cNvSpPr>
            <a:spLocks noGrp="1"/>
          </p:cNvSpPr>
          <p:nvPr>
            <p:ph type="body" idx="1"/>
          </p:nvPr>
        </p:nvSpPr>
        <p:spPr/>
        <p:txBody>
          <a:bodyPr/>
          <a:lstStyle/>
          <a:p>
            <a:r>
              <a:rPr lang="en-US" dirty="0" smtClean="0"/>
              <a:t>Parents and youth are hungry for information on reconciling trans identity and faith.  </a:t>
            </a:r>
          </a:p>
          <a:p>
            <a:r>
              <a:rPr lang="en-US" dirty="0" smtClean="0"/>
              <a:t>One resource is Austen</a:t>
            </a:r>
            <a:r>
              <a:rPr lang="en-US" b="1" dirty="0" smtClean="0"/>
              <a:t> Hartke</a:t>
            </a:r>
            <a:r>
              <a:rPr lang="en-US" dirty="0" smtClean="0"/>
              <a:t> is the creator of the YouTube series Transgender and Christian, which seeks to understand, interpret, and share parts of the Bible that relate to gender identity and the lives of transgender individuals. Austen Hartke is a Transgender person of faith with a passion for helping other trans and gender-non-conforming people see themselves in faith communities.</a:t>
            </a:r>
          </a:p>
          <a:p>
            <a:r>
              <a:rPr lang="en-US" dirty="0" smtClean="0"/>
              <a:t>For more information, check out the </a:t>
            </a:r>
            <a:r>
              <a:rPr lang="en-US" b="1" dirty="0" smtClean="0">
                <a:hlinkClick r:id="rId2"/>
              </a:rPr>
              <a:t>Trans Faith Resource List</a:t>
            </a:r>
            <a:r>
              <a:rPr lang="en-US" dirty="0" smtClean="0"/>
              <a:t> on his website Austenhartke.com</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dirty="0">
                <a:solidFill>
                  <a:schemeClr val="dk1"/>
                </a:solidFill>
                <a:latin typeface="Proxima Nova"/>
                <a:ea typeface="Proxima Nova"/>
                <a:cs typeface="Proxima Nova"/>
                <a:sym typeface="Proxima Nova"/>
              </a:rPr>
              <a:t>Social </a:t>
            </a:r>
            <a:r>
              <a:rPr lang="en" sz="2800" b="0" i="0" u="none" strike="noStrike" cap="none" dirty="0" smtClean="0">
                <a:solidFill>
                  <a:schemeClr val="dk1"/>
                </a:solidFill>
                <a:latin typeface="Proxima Nova"/>
                <a:ea typeface="Proxima Nova"/>
                <a:cs typeface="Proxima Nova"/>
                <a:sym typeface="Proxima Nova"/>
              </a:rPr>
              <a:t>Transition</a:t>
            </a:r>
            <a:r>
              <a:rPr lang="en-US" sz="2800" b="0" i="0" u="none" strike="noStrike" cap="none" dirty="0" smtClean="0">
                <a:solidFill>
                  <a:schemeClr val="dk1"/>
                </a:solidFill>
                <a:latin typeface="Proxima Nova"/>
                <a:ea typeface="Proxima Nova"/>
                <a:cs typeface="Proxima Nova"/>
                <a:sym typeface="Proxima Nova"/>
              </a:rPr>
              <a:t> – </a:t>
            </a:r>
            <a:r>
              <a:rPr lang="en-US" dirty="0" smtClean="0"/>
              <a:t>Often</a:t>
            </a:r>
            <a:r>
              <a:rPr lang="en-US" sz="2800" b="0" i="0" u="none" strike="noStrike" cap="none" dirty="0" smtClean="0">
                <a:solidFill>
                  <a:schemeClr val="dk1"/>
                </a:solidFill>
                <a:latin typeface="Proxima Nova"/>
                <a:ea typeface="Proxima Nova"/>
                <a:cs typeface="Proxima Nova"/>
                <a:sym typeface="Proxima Nova"/>
              </a:rPr>
              <a:t> the first step </a:t>
            </a:r>
            <a:endParaRPr sz="2800" b="0" i="0" u="none" strike="noStrike" cap="none" dirty="0">
              <a:solidFill>
                <a:schemeClr val="dk1"/>
              </a:solidFill>
              <a:latin typeface="Proxima Nova"/>
              <a:ea typeface="Proxima Nova"/>
              <a:cs typeface="Proxima Nova"/>
              <a:sym typeface="Proxima Nova"/>
            </a:endParaRPr>
          </a:p>
        </p:txBody>
      </p:sp>
      <p:sp>
        <p:nvSpPr>
          <p:cNvPr id="284" name="Shape 28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accent3"/>
              </a:buClr>
              <a:buSzPts val="1800"/>
              <a:buFont typeface="Proxima Nova"/>
              <a:buNone/>
            </a:pPr>
            <a:r>
              <a:rPr lang="en" sz="1800" b="0" i="0" u="none" strike="noStrike" cap="none" dirty="0">
                <a:solidFill>
                  <a:schemeClr val="accent3"/>
                </a:solidFill>
                <a:latin typeface="Proxima Nova"/>
                <a:ea typeface="Proxima Nova"/>
                <a:cs typeface="Proxima Nova"/>
                <a:sym typeface="Proxima Nova"/>
              </a:rPr>
              <a:t>Home, school, community (bathroom access)</a:t>
            </a:r>
            <a:endParaRPr dirty="0"/>
          </a:p>
          <a:p>
            <a:pPr marL="0" marR="0" lvl="0" indent="0" algn="l" rtl="0">
              <a:lnSpc>
                <a:spcPct val="115000"/>
              </a:lnSpc>
              <a:spcBef>
                <a:spcPts val="1600"/>
              </a:spcBef>
              <a:spcAft>
                <a:spcPts val="0"/>
              </a:spcAft>
              <a:buClr>
                <a:schemeClr val="accent3"/>
              </a:buClr>
              <a:buSzPts val="1800"/>
              <a:buFont typeface="Proxima Nova"/>
              <a:buNone/>
            </a:pPr>
            <a:r>
              <a:rPr lang="en" sz="1800" b="0" i="0" u="none" strike="noStrike" cap="none" dirty="0">
                <a:solidFill>
                  <a:schemeClr val="accent3"/>
                </a:solidFill>
                <a:latin typeface="Proxima Nova"/>
                <a:ea typeface="Proxima Nova"/>
                <a:cs typeface="Proxima Nova"/>
                <a:sym typeface="Proxima Nova"/>
              </a:rPr>
              <a:t>Parents, SW, Child develop a plan</a:t>
            </a:r>
            <a:endParaRPr dirty="0"/>
          </a:p>
          <a:p>
            <a:pPr marL="0" marR="0" lvl="0" indent="0" algn="l" rtl="0">
              <a:lnSpc>
                <a:spcPct val="115000"/>
              </a:lnSpc>
              <a:spcBef>
                <a:spcPts val="1600"/>
              </a:spcBef>
              <a:spcAft>
                <a:spcPts val="0"/>
              </a:spcAft>
              <a:buClr>
                <a:schemeClr val="accent3"/>
              </a:buClr>
              <a:buSzPts val="1800"/>
              <a:buFont typeface="Proxima Nova"/>
              <a:buNone/>
            </a:pPr>
            <a:r>
              <a:rPr lang="en" sz="1800" b="0" i="0" u="none" strike="noStrike" cap="none" dirty="0">
                <a:solidFill>
                  <a:schemeClr val="accent3"/>
                </a:solidFill>
                <a:latin typeface="Proxima Nova"/>
                <a:ea typeface="Proxima Nova"/>
                <a:cs typeface="Proxima Nova"/>
                <a:sym typeface="Proxima Nova"/>
              </a:rPr>
              <a:t>Part of an affirming model of care (vs. watchful waiting or “conversion”)</a:t>
            </a:r>
            <a:endParaRPr dirty="0"/>
          </a:p>
          <a:p>
            <a:pPr marL="0" marR="0" lvl="0" indent="0" algn="l" rtl="0">
              <a:lnSpc>
                <a:spcPct val="115000"/>
              </a:lnSpc>
              <a:spcBef>
                <a:spcPts val="1600"/>
              </a:spcBef>
              <a:spcAft>
                <a:spcPts val="0"/>
              </a:spcAft>
              <a:buClr>
                <a:schemeClr val="accent3"/>
              </a:buClr>
              <a:buSzPts val="1800"/>
              <a:buFont typeface="Proxima Nova"/>
              <a:buNone/>
            </a:pPr>
            <a:r>
              <a:rPr lang="en" sz="1800" b="0" i="0" u="none" strike="noStrike" cap="none" dirty="0">
                <a:solidFill>
                  <a:schemeClr val="accent3"/>
                </a:solidFill>
                <a:latin typeface="Proxima Nova"/>
                <a:ea typeface="Proxima Nova"/>
                <a:cs typeface="Proxima Nova"/>
                <a:sym typeface="Proxima Nova"/>
              </a:rPr>
              <a:t>Name, pronouns, hair, binding, </a:t>
            </a:r>
            <a:r>
              <a:rPr lang="en-US" sz="1800" b="0" i="0" u="none" strike="noStrike" cap="none" dirty="0" smtClean="0">
                <a:solidFill>
                  <a:schemeClr val="accent3"/>
                </a:solidFill>
                <a:latin typeface="Proxima Nova"/>
                <a:ea typeface="Proxima Nova"/>
                <a:cs typeface="Proxima Nova"/>
                <a:sym typeface="Proxima Nova"/>
              </a:rPr>
              <a:t>gender based </a:t>
            </a:r>
            <a:r>
              <a:rPr lang="en" sz="1800" b="0" i="0" u="none" strike="noStrike" cap="none" dirty="0" smtClean="0">
                <a:solidFill>
                  <a:schemeClr val="accent3"/>
                </a:solidFill>
                <a:latin typeface="Proxima Nova"/>
                <a:ea typeface="Proxima Nova"/>
                <a:cs typeface="Proxima Nova"/>
                <a:sym typeface="Proxima Nova"/>
              </a:rPr>
              <a:t>clubs </a:t>
            </a:r>
            <a:r>
              <a:rPr lang="en" sz="1800" b="0" i="0" u="none" strike="noStrike" cap="none" dirty="0">
                <a:solidFill>
                  <a:schemeClr val="accent3"/>
                </a:solidFill>
                <a:latin typeface="Proxima Nova"/>
                <a:ea typeface="Proxima Nova"/>
                <a:cs typeface="Proxima Nova"/>
                <a:sym typeface="Proxima Nova"/>
              </a:rPr>
              <a:t>…</a:t>
            </a:r>
            <a:endParaRPr sz="1800" b="0" i="0" u="none" strike="noStrike" cap="none" dirty="0">
              <a:solidFill>
                <a:schemeClr val="accent3"/>
              </a:solidFill>
              <a:latin typeface="Proxima Nova"/>
              <a:ea typeface="Proxima Nova"/>
              <a:cs typeface="Proxima Nova"/>
              <a:sym typeface="Proxima Nova"/>
            </a:endParaRPr>
          </a:p>
          <a:p>
            <a:pPr marL="0" marR="0" lvl="0" indent="0" algn="l" rtl="0">
              <a:lnSpc>
                <a:spcPct val="115000"/>
              </a:lnSpc>
              <a:spcBef>
                <a:spcPts val="1600"/>
              </a:spcBef>
              <a:spcAft>
                <a:spcPts val="160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dirty="0">
                <a:solidFill>
                  <a:schemeClr val="dk1"/>
                </a:solidFill>
                <a:latin typeface="Proxima Nova"/>
                <a:ea typeface="Proxima Nova"/>
                <a:cs typeface="Proxima Nova"/>
                <a:sym typeface="Proxima Nova"/>
              </a:rPr>
              <a:t>Legal Transition</a:t>
            </a:r>
            <a:endParaRPr sz="2800" b="0" i="0" u="none" strike="noStrike" cap="none" dirty="0">
              <a:solidFill>
                <a:schemeClr val="dk1"/>
              </a:solidFill>
              <a:latin typeface="Proxima Nova"/>
              <a:ea typeface="Proxima Nova"/>
              <a:cs typeface="Proxima Nova"/>
              <a:sym typeface="Proxima Nova"/>
            </a:endParaRPr>
          </a:p>
        </p:txBody>
      </p:sp>
      <p:sp>
        <p:nvSpPr>
          <p:cNvPr id="290" name="Shape 29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accent3"/>
              </a:buClr>
              <a:buSzPts val="1800"/>
              <a:buFont typeface="Proxima Nova"/>
              <a:buNone/>
            </a:pPr>
            <a:r>
              <a:rPr lang="en" sz="1800" b="0" i="0" u="none" strike="noStrike" cap="none" dirty="0">
                <a:solidFill>
                  <a:schemeClr val="accent3"/>
                </a:solidFill>
                <a:latin typeface="Proxima Nova"/>
                <a:ea typeface="Proxima Nova"/>
                <a:cs typeface="Proxima Nova"/>
                <a:sym typeface="Proxima Nova"/>
              </a:rPr>
              <a:t>Identity documents </a:t>
            </a:r>
            <a:endParaRPr lang="en-US" sz="1800" b="0" i="0" u="none" strike="noStrike" cap="none" dirty="0" smtClean="0">
              <a:solidFill>
                <a:schemeClr val="accent3"/>
              </a:solidFill>
              <a:latin typeface="Proxima Nova"/>
              <a:ea typeface="Proxima Nova"/>
              <a:cs typeface="Proxima Nova"/>
              <a:sym typeface="Proxima Nova"/>
            </a:endParaRPr>
          </a:p>
          <a:p>
            <a:pPr marL="0" marR="0" lvl="0" indent="0" algn="l" rtl="0">
              <a:lnSpc>
                <a:spcPct val="115000"/>
              </a:lnSpc>
              <a:spcBef>
                <a:spcPts val="0"/>
              </a:spcBef>
              <a:spcAft>
                <a:spcPts val="0"/>
              </a:spcAft>
              <a:buClr>
                <a:schemeClr val="accent3"/>
              </a:buClr>
              <a:buSzPts val="1800"/>
              <a:buFont typeface="Proxima Nova"/>
              <a:buNone/>
            </a:pPr>
            <a:r>
              <a:rPr lang="en-US" dirty="0" smtClean="0"/>
              <a:t>School Transcripts</a:t>
            </a:r>
          </a:p>
          <a:p>
            <a:pPr marL="0" marR="0" lvl="0" indent="0" algn="l" rtl="0">
              <a:lnSpc>
                <a:spcPct val="115000"/>
              </a:lnSpc>
              <a:spcBef>
                <a:spcPts val="0"/>
              </a:spcBef>
              <a:spcAft>
                <a:spcPts val="0"/>
              </a:spcAft>
              <a:buClr>
                <a:schemeClr val="accent3"/>
              </a:buClr>
              <a:buSzPts val="1800"/>
              <a:buFont typeface="Proxima Nova"/>
              <a:buNone/>
            </a:pPr>
            <a:r>
              <a:rPr lang="en-US" dirty="0" smtClean="0"/>
              <a:t>Driver License</a:t>
            </a:r>
          </a:p>
          <a:p>
            <a:pPr marL="0" marR="0" lvl="0" indent="0" algn="l" rtl="0">
              <a:lnSpc>
                <a:spcPct val="115000"/>
              </a:lnSpc>
              <a:spcBef>
                <a:spcPts val="0"/>
              </a:spcBef>
              <a:spcAft>
                <a:spcPts val="0"/>
              </a:spcAft>
              <a:buClr>
                <a:schemeClr val="accent3"/>
              </a:buClr>
              <a:buSzPts val="1800"/>
              <a:buFont typeface="Proxima Nova"/>
              <a:buNone/>
            </a:pPr>
            <a:endParaRPr lang="en-US" dirty="0" smtClean="0"/>
          </a:p>
          <a:p>
            <a:pPr marL="0" marR="0" lvl="0" indent="0" algn="l" rtl="0">
              <a:lnSpc>
                <a:spcPct val="115000"/>
              </a:lnSpc>
              <a:spcBef>
                <a:spcPts val="0"/>
              </a:spcBef>
              <a:spcAft>
                <a:spcPts val="0"/>
              </a:spcAft>
              <a:buClr>
                <a:schemeClr val="accent3"/>
              </a:buClr>
              <a:buSzPts val="1800"/>
              <a:buFont typeface="Proxima Nova"/>
              <a:buNone/>
            </a:pPr>
            <a:r>
              <a:rPr lang="en-US" dirty="0" smtClean="0"/>
              <a:t>Young children often use an affirmed name with no legal name change during social transition. SW, teachers, and other providers should honor this.</a:t>
            </a:r>
          </a:p>
          <a:p>
            <a:pPr marL="0" marR="0" lvl="0" indent="0" algn="l" rtl="0">
              <a:lnSpc>
                <a:spcPct val="115000"/>
              </a:lnSpc>
              <a:spcBef>
                <a:spcPts val="0"/>
              </a:spcBef>
              <a:spcAft>
                <a:spcPts val="0"/>
              </a:spcAft>
              <a:buClr>
                <a:schemeClr val="accent3"/>
              </a:buClr>
              <a:buSzPts val="1800"/>
              <a:buFont typeface="Proxima Nova"/>
              <a:buNone/>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Transition</a:t>
            </a:r>
            <a:endParaRPr lang="en-US" dirty="0"/>
          </a:p>
        </p:txBody>
      </p:sp>
      <p:sp>
        <p:nvSpPr>
          <p:cNvPr id="3" name="Text Placeholder 2"/>
          <p:cNvSpPr>
            <a:spLocks noGrp="1"/>
          </p:cNvSpPr>
          <p:nvPr>
            <p:ph type="body" idx="1"/>
          </p:nvPr>
        </p:nvSpPr>
        <p:spPr/>
        <p:txBody>
          <a:bodyPr/>
          <a:lstStyle/>
          <a:p>
            <a:r>
              <a:rPr lang="en-US" dirty="0" smtClean="0"/>
              <a:t>May include some combination of the following:</a:t>
            </a:r>
          </a:p>
          <a:p>
            <a:r>
              <a:rPr lang="en-US" dirty="0" smtClean="0"/>
              <a:t>Hormones</a:t>
            </a:r>
          </a:p>
          <a:p>
            <a:r>
              <a:rPr lang="en-US" dirty="0" smtClean="0"/>
              <a:t>Hormone blockers Gonadotropin-releasing hormone analogs such as leuprolide and histrelin. These are given in early adolescence and are reversible</a:t>
            </a:r>
          </a:p>
          <a:p>
            <a:r>
              <a:rPr lang="en-US" dirty="0" smtClean="0"/>
              <a:t>Facial feminization surgery</a:t>
            </a:r>
          </a:p>
          <a:p>
            <a:r>
              <a:rPr lang="en-US" dirty="0" smtClean="0"/>
              <a:t>Chest reconstruction surgery</a:t>
            </a:r>
          </a:p>
          <a:p>
            <a:r>
              <a:rPr lang="en-US" dirty="0" smtClean="0"/>
              <a:t>Other gender affirming surgeries</a:t>
            </a:r>
          </a:p>
          <a:p>
            <a:r>
              <a:rPr lang="en-US" b="1" i="1" dirty="0" smtClean="0"/>
              <a:t>Access is an issue, often due to cost of procedures not being covered by health insurance.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Minutes with Dr. Johanna Olson</a:t>
            </a:r>
            <a:endParaRPr lang="en-US" dirty="0"/>
          </a:p>
        </p:txBody>
      </p:sp>
      <p:sp>
        <p:nvSpPr>
          <p:cNvPr id="3" name="Text Placeholder 2"/>
          <p:cNvSpPr>
            <a:spLocks noGrp="1"/>
          </p:cNvSpPr>
          <p:nvPr>
            <p:ph type="body" idx="1"/>
          </p:nvPr>
        </p:nvSpPr>
        <p:spPr/>
        <p:txBody>
          <a:bodyPr/>
          <a:lstStyle/>
          <a:p>
            <a:r>
              <a:rPr lang="en-US" dirty="0" smtClean="0">
                <a:hlinkClick r:id="rId2"/>
              </a:rPr>
              <a:t>https://www.youtube.com/watch?v=</a:t>
            </a:r>
            <a:r>
              <a:rPr lang="en-US" dirty="0" smtClean="0">
                <a:hlinkClick r:id="rId2"/>
              </a:rPr>
              <a:t>jjtRJsC16HE</a:t>
            </a:r>
            <a:endParaRPr lang="en-US" dirty="0" smtClean="0"/>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“Watchful Waiting”?</a:t>
            </a:r>
            <a:endParaRPr lang="en-US" dirty="0"/>
          </a:p>
        </p:txBody>
      </p:sp>
      <p:sp>
        <p:nvSpPr>
          <p:cNvPr id="3" name="Text Placeholder 2"/>
          <p:cNvSpPr>
            <a:spLocks noGrp="1"/>
          </p:cNvSpPr>
          <p:nvPr>
            <p:ph type="body" idx="1"/>
          </p:nvPr>
        </p:nvSpPr>
        <p:spPr/>
        <p:txBody>
          <a:bodyPr/>
          <a:lstStyle/>
          <a:p>
            <a:r>
              <a:rPr lang="en-US" dirty="0" smtClean="0"/>
              <a:t>A harmful strategy that promotes Delayed Transition: Prolonging Dysphoria </a:t>
            </a:r>
          </a:p>
          <a:p>
            <a:r>
              <a:rPr lang="en-US" dirty="0" smtClean="0"/>
              <a:t>Certain clinicians, along with non-expert critics of transgender advocacy, have taken a position that they describe as “watchful waiting.” </a:t>
            </a:r>
          </a:p>
          <a:p>
            <a:r>
              <a:rPr lang="en-US" dirty="0" smtClean="0"/>
              <a:t>They contend that most children with gender dysphoria do not become transgender adults and, therefore, early social transition may be unnecessary, even harmful. </a:t>
            </a:r>
          </a:p>
          <a:p>
            <a:r>
              <a:rPr lang="en-US" dirty="0" smtClean="0"/>
              <a:t>They advocate waiting until adolescence, or even adulthood, to permit any type of gender transition.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(continued)</a:t>
            </a:r>
            <a:endParaRPr lang="en-US" dirty="0"/>
          </a:p>
        </p:txBody>
      </p:sp>
      <p:sp>
        <p:nvSpPr>
          <p:cNvPr id="3" name="Text Placeholder 2"/>
          <p:cNvSpPr>
            <a:spLocks noGrp="1"/>
          </p:cNvSpPr>
          <p:nvPr>
            <p:ph type="body" idx="1"/>
          </p:nvPr>
        </p:nvSpPr>
        <p:spPr>
          <a:xfrm>
            <a:off x="311700" y="1152475"/>
            <a:ext cx="8832300" cy="3701762"/>
          </a:xfrm>
        </p:spPr>
        <p:txBody>
          <a:bodyPr/>
          <a:lstStyle/>
          <a:p>
            <a:r>
              <a:rPr lang="en-US" dirty="0" smtClean="0"/>
              <a:t>Examine risk factors that impact transgender youth from a solution-focused lens so we can work to mitigate risks through advocacy and intervention. </a:t>
            </a:r>
          </a:p>
          <a:p>
            <a:endParaRPr lang="en-US" dirty="0" smtClean="0"/>
          </a:p>
          <a:p>
            <a:r>
              <a:rPr lang="en-US" dirty="0" smtClean="0"/>
              <a:t>Ways to support family relationship dynamics, and strategies to increase family support, will be explored with an emphasis on increasing parental capacity to support  transgender youth. </a:t>
            </a:r>
          </a:p>
          <a:p>
            <a:endParaRPr lang="en-US" dirty="0" smtClean="0"/>
          </a:p>
          <a:p>
            <a:r>
              <a:rPr lang="en-US" dirty="0" smtClean="0"/>
              <a:t>Family acceptance is a protective factor that is associated with a decrease in transgender youth homeless and a decline in the frequency and severity of mental health issues and an increase in overall wellness.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Affirming Care</a:t>
            </a:r>
            <a:endParaRPr lang="en-US" dirty="0"/>
          </a:p>
        </p:txBody>
      </p:sp>
      <p:sp>
        <p:nvSpPr>
          <p:cNvPr id="3" name="Text Placeholder 2"/>
          <p:cNvSpPr>
            <a:spLocks noGrp="1"/>
          </p:cNvSpPr>
          <p:nvPr>
            <p:ph type="body" idx="1"/>
          </p:nvPr>
        </p:nvSpPr>
        <p:spPr/>
        <p:txBody>
          <a:bodyPr/>
          <a:lstStyle/>
          <a:p>
            <a:r>
              <a:rPr lang="en-US" dirty="0" smtClean="0"/>
              <a:t>Highly individualized – there is no “One right way”</a:t>
            </a:r>
          </a:p>
          <a:p>
            <a:r>
              <a:rPr lang="en-US" dirty="0" smtClean="0"/>
              <a:t>Goal: give the child an opportunity to live in the gender that feels most real or comfortable to that child [...] with freedom from restriction, aspersion, or rejection.”</a:t>
            </a:r>
          </a:p>
          <a:p>
            <a:r>
              <a:rPr lang="en-US" dirty="0" smtClean="0"/>
              <a:t>Gender-affirmative approaches follow the child’s lead. </a:t>
            </a:r>
          </a:p>
          <a:p>
            <a:r>
              <a:rPr lang="en-US" dirty="0" smtClean="0"/>
              <a:t>Medical and mental health professionals assist families (and, often, a child’s school community) in becoming comfortable with the child’s gender expression.</a:t>
            </a:r>
          </a:p>
          <a:p>
            <a:r>
              <a:rPr lang="en-US" dirty="0" smtClean="0"/>
              <a:t>This is the standard of care.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a:t>
            </a:r>
            <a:endParaRPr lang="en-US" dirty="0"/>
          </a:p>
        </p:txBody>
      </p:sp>
      <p:sp>
        <p:nvSpPr>
          <p:cNvPr id="3" name="Text Placeholder 2"/>
          <p:cNvSpPr>
            <a:spLocks noGrp="1"/>
          </p:cNvSpPr>
          <p:nvPr>
            <p:ph type="body" idx="1"/>
          </p:nvPr>
        </p:nvSpPr>
        <p:spPr/>
        <p:txBody>
          <a:bodyPr/>
          <a:lstStyle/>
          <a:p>
            <a:r>
              <a:rPr lang="en-US" dirty="0" smtClean="0"/>
              <a:t>Make a commitment to be informed so your clients are not burdened by having to educate you</a:t>
            </a:r>
          </a:p>
          <a:p>
            <a:r>
              <a:rPr lang="en-US" dirty="0" smtClean="0"/>
              <a:t>Use affirming language</a:t>
            </a:r>
          </a:p>
          <a:p>
            <a:r>
              <a:rPr lang="en-US" dirty="0" smtClean="0"/>
              <a:t>Be an advocate in your agency and community</a:t>
            </a:r>
          </a:p>
          <a:p>
            <a:r>
              <a:rPr lang="en-US" dirty="0" smtClean="0"/>
              <a:t>Take advantage of teachable moments to teach (not judge) when working with parents.  Remember, they have few role models or parenting guides</a:t>
            </a:r>
          </a:p>
          <a:p>
            <a:r>
              <a:rPr lang="en-US" dirty="0" smtClean="0"/>
              <a:t>Advocate for access to gender affirming care across systems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dirty="0">
                <a:solidFill>
                  <a:schemeClr val="dk1"/>
                </a:solidFill>
                <a:latin typeface="Proxima Nova"/>
                <a:ea typeface="Proxima Nova"/>
                <a:cs typeface="Proxima Nova"/>
                <a:sym typeface="Proxima Nova"/>
              </a:rPr>
              <a:t>The Importance of Practitioner’s </a:t>
            </a:r>
            <a:r>
              <a:rPr lang="en" sz="2800" b="0" i="0" u="none" strike="noStrike" cap="none" dirty="0" smtClean="0">
                <a:solidFill>
                  <a:schemeClr val="dk1"/>
                </a:solidFill>
                <a:latin typeface="Proxima Nova"/>
                <a:ea typeface="Proxima Nova"/>
                <a:cs typeface="Proxima Nova"/>
                <a:sym typeface="Proxima Nova"/>
              </a:rPr>
              <a:t>Values</a:t>
            </a:r>
            <a:r>
              <a:rPr lang="en-US" sz="2800" b="0" i="0" u="none" strike="noStrike" cap="none" dirty="0" smtClean="0">
                <a:solidFill>
                  <a:schemeClr val="dk1"/>
                </a:solidFill>
                <a:latin typeface="Proxima Nova"/>
                <a:ea typeface="Proxima Nova"/>
                <a:cs typeface="Proxima Nova"/>
                <a:sym typeface="Proxima Nova"/>
              </a:rPr>
              <a:t> (And Bias)</a:t>
            </a:r>
            <a:r>
              <a:rPr lang="en" sz="2800" b="0" i="0" u="none" strike="noStrike" cap="none" dirty="0" smtClean="0">
                <a:solidFill>
                  <a:schemeClr val="dk1"/>
                </a:solidFill>
                <a:latin typeface="Proxima Nova"/>
                <a:ea typeface="Proxima Nova"/>
                <a:cs typeface="Proxima Nova"/>
                <a:sym typeface="Proxima Nova"/>
              </a:rPr>
              <a:t> </a:t>
            </a:r>
            <a:endParaRPr sz="2800" b="0" i="0" u="none" strike="noStrike" cap="none" dirty="0">
              <a:solidFill>
                <a:schemeClr val="dk1"/>
              </a:solidFill>
              <a:latin typeface="Proxima Nova"/>
              <a:ea typeface="Proxima Nova"/>
              <a:cs typeface="Proxima Nova"/>
              <a:sym typeface="Proxima Nova"/>
            </a:endParaRPr>
          </a:p>
        </p:txBody>
      </p:sp>
      <p:sp>
        <p:nvSpPr>
          <p:cNvPr id="169" name="Shape 16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US" sz="1800" b="0" i="0" u="none" strike="noStrike" cap="none" dirty="0" smtClean="0">
                <a:solidFill>
                  <a:schemeClr val="accent3"/>
                </a:solidFill>
                <a:latin typeface="Proxima Nova"/>
                <a:ea typeface="Proxima Nova"/>
                <a:cs typeface="Proxima Nova"/>
                <a:sym typeface="Proxima Nova"/>
              </a:rPr>
              <a:t>An ally needs to </a:t>
            </a:r>
            <a:r>
              <a:rPr lang="en-US" dirty="0" smtClean="0"/>
              <a:t>have se</a:t>
            </a:r>
            <a:r>
              <a:rPr lang="en" sz="1800" b="0" i="0" u="none" strike="noStrike" cap="none" dirty="0" smtClean="0">
                <a:solidFill>
                  <a:schemeClr val="accent3"/>
                </a:solidFill>
                <a:latin typeface="Proxima Nova"/>
                <a:ea typeface="Proxima Nova"/>
                <a:cs typeface="Proxima Nova"/>
                <a:sym typeface="Proxima Nova"/>
              </a:rPr>
              <a:t>lf </a:t>
            </a:r>
            <a:r>
              <a:rPr lang="en-US" dirty="0" smtClean="0"/>
              <a:t>a</a:t>
            </a:r>
            <a:r>
              <a:rPr lang="en" sz="1800" b="0" i="0" u="none" strike="noStrike" cap="none" dirty="0" smtClean="0">
                <a:solidFill>
                  <a:schemeClr val="accent3"/>
                </a:solidFill>
                <a:latin typeface="Proxima Nova"/>
                <a:ea typeface="Proxima Nova"/>
                <a:cs typeface="Proxima Nova"/>
                <a:sym typeface="Proxima Nova"/>
              </a:rPr>
              <a:t>wareness</a:t>
            </a:r>
            <a:r>
              <a:rPr lang="en-US" sz="1800" b="0" i="0" u="none" strike="noStrike" cap="none" dirty="0" smtClean="0">
                <a:solidFill>
                  <a:schemeClr val="accent3"/>
                </a:solidFill>
                <a:latin typeface="Proxima Nova"/>
                <a:ea typeface="Proxima Nova"/>
                <a:cs typeface="Proxima Nova"/>
                <a:sym typeface="Proxima Nova"/>
              </a:rPr>
              <a:t> to be aware of implicit bias and </a:t>
            </a:r>
            <a:r>
              <a:rPr lang="en" sz="1800" b="0" i="0" u="none" strike="noStrike" cap="none" dirty="0" smtClean="0">
                <a:solidFill>
                  <a:schemeClr val="accent3"/>
                </a:solidFill>
                <a:latin typeface="Proxima Nova"/>
                <a:ea typeface="Proxima Nova"/>
                <a:cs typeface="Proxima Nova"/>
                <a:sym typeface="Proxima Nova"/>
              </a:rPr>
              <a:t>to </a:t>
            </a:r>
            <a:r>
              <a:rPr lang="en" sz="1800" b="0" i="0" u="none" strike="noStrike" cap="none" dirty="0">
                <a:solidFill>
                  <a:schemeClr val="accent3"/>
                </a:solidFill>
                <a:latin typeface="Proxima Nova"/>
                <a:ea typeface="Proxima Nova"/>
                <a:cs typeface="Proxima Nova"/>
                <a:sym typeface="Proxima Nova"/>
              </a:rPr>
              <a:t>provide culturally sensitive care</a:t>
            </a:r>
            <a:endParaRPr dirty="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Cultural Humility informs practice</a:t>
            </a: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US" sz="1800" b="0" i="0" u="none" strike="noStrike" cap="none" dirty="0" smtClean="0">
                <a:solidFill>
                  <a:schemeClr val="accent3"/>
                </a:solidFill>
                <a:latin typeface="Proxima Nova"/>
                <a:ea typeface="Proxima Nova"/>
                <a:cs typeface="Proxima Nova"/>
                <a:sym typeface="Proxima Nova"/>
              </a:rPr>
              <a:t>Impact of </a:t>
            </a:r>
            <a:r>
              <a:rPr lang="en" sz="1800" b="0" i="0" u="none" strike="noStrike" cap="none" dirty="0" smtClean="0">
                <a:solidFill>
                  <a:schemeClr val="accent3"/>
                </a:solidFill>
                <a:latin typeface="Proxima Nova"/>
                <a:ea typeface="Proxima Nova"/>
                <a:cs typeface="Proxima Nova"/>
                <a:sym typeface="Proxima Nova"/>
              </a:rPr>
              <a:t>Religious </a:t>
            </a:r>
            <a:r>
              <a:rPr lang="en" sz="1800" b="0" i="0" u="none" strike="noStrike" cap="none" dirty="0">
                <a:solidFill>
                  <a:schemeClr val="accent3"/>
                </a:solidFill>
                <a:latin typeface="Proxima Nova"/>
                <a:ea typeface="Proxima Nova"/>
                <a:cs typeface="Proxima Nova"/>
                <a:sym typeface="Proxima Nova"/>
              </a:rPr>
              <a:t>Freedom (legal vs. ethical)</a:t>
            </a:r>
            <a:endParaRPr dirty="0" smtClean="0"/>
          </a:p>
          <a:p>
            <a:pPr marL="457200" marR="0" lvl="0" indent="-342900" algn="l" rtl="0">
              <a:lnSpc>
                <a:spcPct val="115000"/>
              </a:lnSpc>
              <a:spcBef>
                <a:spcPts val="0"/>
              </a:spcBef>
              <a:spcAft>
                <a:spcPts val="0"/>
              </a:spcAft>
              <a:buClr>
                <a:schemeClr val="accent3"/>
              </a:buClr>
              <a:buSzPts val="1800"/>
              <a:buFont typeface="Proxima Nova"/>
              <a:buChar char="●"/>
            </a:pPr>
            <a:r>
              <a:rPr lang="en-US" sz="1800" b="0" i="0" u="none" strike="noStrike" cap="none" dirty="0" smtClean="0">
                <a:solidFill>
                  <a:schemeClr val="accent3"/>
                </a:solidFill>
                <a:latin typeface="Proxima Nova"/>
                <a:ea typeface="Proxima Nova"/>
                <a:cs typeface="Proxima Nova"/>
                <a:sym typeface="Proxima Nova"/>
              </a:rPr>
              <a:t>Erroneous </a:t>
            </a:r>
            <a:r>
              <a:rPr lang="en" sz="1800" b="0" i="0" u="none" strike="noStrike" cap="none" dirty="0" smtClean="0">
                <a:solidFill>
                  <a:schemeClr val="accent3"/>
                </a:solidFill>
                <a:latin typeface="Proxima Nova"/>
                <a:ea typeface="Proxima Nova"/>
                <a:cs typeface="Proxima Nova"/>
                <a:sym typeface="Proxima Nova"/>
              </a:rPr>
              <a:t>Assumptions</a:t>
            </a:r>
            <a:endParaRPr dirty="0"/>
          </a:p>
          <a:p>
            <a:pPr marL="914400" marR="0" lvl="1" indent="-317500" algn="l" rtl="0">
              <a:lnSpc>
                <a:spcPct val="115000"/>
              </a:lnSpc>
              <a:spcBef>
                <a:spcPts val="0"/>
              </a:spcBef>
              <a:spcAft>
                <a:spcPts val="0"/>
              </a:spcAft>
              <a:buClr>
                <a:schemeClr val="accent3"/>
              </a:buClr>
              <a:buSzPts val="1400"/>
              <a:buFont typeface="Proxima Nova"/>
              <a:buChar char="○"/>
            </a:pPr>
            <a:r>
              <a:rPr lang="en" sz="1400" b="0" i="0" u="none" strike="noStrike" cap="none" dirty="0">
                <a:solidFill>
                  <a:schemeClr val="accent3"/>
                </a:solidFill>
                <a:latin typeface="Proxima Nova"/>
                <a:ea typeface="Proxima Nova"/>
                <a:cs typeface="Proxima Nova"/>
                <a:sym typeface="Proxima Nova"/>
              </a:rPr>
              <a:t>Transgender children can’t be sure of who they are</a:t>
            </a:r>
            <a:endParaRPr dirty="0"/>
          </a:p>
          <a:p>
            <a:pPr marL="914400" marR="0" lvl="1" indent="-317500" algn="l" rtl="0">
              <a:lnSpc>
                <a:spcPct val="115000"/>
              </a:lnSpc>
              <a:spcBef>
                <a:spcPts val="0"/>
              </a:spcBef>
              <a:spcAft>
                <a:spcPts val="0"/>
              </a:spcAft>
              <a:buClr>
                <a:schemeClr val="accent3"/>
              </a:buClr>
              <a:buSzPts val="1400"/>
              <a:buFont typeface="Proxima Nova"/>
              <a:buChar char="○"/>
            </a:pPr>
            <a:r>
              <a:rPr lang="en" sz="1400" b="0" i="0" u="none" strike="noStrike" cap="none" dirty="0">
                <a:solidFill>
                  <a:schemeClr val="accent3"/>
                </a:solidFill>
                <a:latin typeface="Proxima Nova"/>
                <a:ea typeface="Proxima Nova"/>
                <a:cs typeface="Proxima Nova"/>
                <a:sym typeface="Proxima Nova"/>
              </a:rPr>
              <a:t>Gender-affirming healthcare is not appropriate for children</a:t>
            </a:r>
            <a:endParaRPr dirty="0"/>
          </a:p>
          <a:p>
            <a:pPr marL="914400" marR="0" lvl="1" indent="-317500" algn="l" rtl="0">
              <a:lnSpc>
                <a:spcPct val="115000"/>
              </a:lnSpc>
              <a:spcBef>
                <a:spcPts val="0"/>
              </a:spcBef>
              <a:spcAft>
                <a:spcPts val="0"/>
              </a:spcAft>
              <a:buClr>
                <a:schemeClr val="accent3"/>
              </a:buClr>
              <a:buSzPts val="1400"/>
              <a:buFont typeface="Proxima Nova"/>
              <a:buChar char="○"/>
            </a:pPr>
            <a:r>
              <a:rPr lang="en" sz="1400" b="0" i="0" u="none" strike="noStrike" cap="none" dirty="0">
                <a:solidFill>
                  <a:schemeClr val="accent3"/>
                </a:solidFill>
                <a:latin typeface="Proxima Nova"/>
                <a:ea typeface="Proxima Nova"/>
                <a:cs typeface="Proxima Nova"/>
                <a:sym typeface="Proxima Nova"/>
              </a:rPr>
              <a:t>Parents push their children to be transgender</a:t>
            </a:r>
            <a:endParaRPr dirty="0"/>
          </a:p>
          <a:p>
            <a:pPr marL="914400" marR="0" lvl="1" indent="-317500" algn="l" rtl="0">
              <a:lnSpc>
                <a:spcPct val="115000"/>
              </a:lnSpc>
              <a:spcBef>
                <a:spcPts val="0"/>
              </a:spcBef>
              <a:spcAft>
                <a:spcPts val="0"/>
              </a:spcAft>
              <a:buClr>
                <a:schemeClr val="accent3"/>
              </a:buClr>
              <a:buSzPts val="1400"/>
              <a:buFont typeface="Proxima Nova"/>
              <a:buChar char="○"/>
            </a:pPr>
            <a:r>
              <a:rPr lang="en" sz="1400" b="0" i="0" u="none" strike="noStrike" cap="none" dirty="0">
                <a:solidFill>
                  <a:schemeClr val="accent3"/>
                </a:solidFill>
                <a:latin typeface="Proxima Nova"/>
                <a:ea typeface="Proxima Nova"/>
                <a:cs typeface="Proxima Nova"/>
                <a:sym typeface="Proxima Nova"/>
              </a:rPr>
              <a:t>Let’s not be affirming -- it’s just a phase </a:t>
            </a:r>
            <a:endParaRPr dirty="0"/>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“Reparative therapies” hurt clients and are condemned by the NASW. </a:t>
            </a:r>
            <a:endParaRPr dirty="0"/>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dirty="0">
                <a:solidFill>
                  <a:schemeClr val="dk1"/>
                </a:solidFill>
                <a:latin typeface="Proxima Nova"/>
                <a:ea typeface="Proxima Nova"/>
                <a:cs typeface="Proxima Nova"/>
                <a:sym typeface="Proxima Nova"/>
              </a:rPr>
              <a:t>NASW Position on Conversion Therapy</a:t>
            </a:r>
            <a:endParaRPr sz="2800" b="0" i="0" u="none" strike="noStrike" cap="none" dirty="0">
              <a:solidFill>
                <a:schemeClr val="dk1"/>
              </a:solidFill>
              <a:latin typeface="Proxima Nova"/>
              <a:ea typeface="Proxima Nova"/>
              <a:cs typeface="Proxima Nova"/>
              <a:sym typeface="Proxima Nova"/>
            </a:endParaRPr>
          </a:p>
        </p:txBody>
      </p:sp>
      <p:sp>
        <p:nvSpPr>
          <p:cNvPr id="175" name="Shape 17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a:solidFill>
                  <a:schemeClr val="accent3"/>
                </a:solidFill>
                <a:latin typeface="Proxima Nova"/>
                <a:ea typeface="Proxima Nova"/>
                <a:cs typeface="Proxima Nova"/>
                <a:sym typeface="Proxima Nova"/>
              </a:rPr>
              <a:t>National Association of Social Workers (NASW) has issued a </a:t>
            </a:r>
            <a:r>
              <a:rPr lang="en" sz="1800" b="1" i="0" u="sng" strike="noStrike" cap="none">
                <a:solidFill>
                  <a:schemeClr val="hlink"/>
                </a:solidFill>
                <a:latin typeface="Proxima Nova"/>
                <a:ea typeface="Proxima Nova"/>
                <a:cs typeface="Proxima Nova"/>
                <a:sym typeface="Proxima Nova"/>
                <a:hlinkClick r:id="rId3"/>
              </a:rPr>
              <a:t>Position Statement</a:t>
            </a:r>
            <a:r>
              <a:rPr lang="en" sz="1800" b="0" i="0" u="none" strike="noStrike" cap="none">
                <a:solidFill>
                  <a:schemeClr val="accent3"/>
                </a:solidFill>
                <a:latin typeface="Proxima Nova"/>
                <a:ea typeface="Proxima Nova"/>
                <a:cs typeface="Proxima Nova"/>
                <a:sym typeface="Proxima Nova"/>
              </a:rPr>
              <a:t> entitled:</a:t>
            </a:r>
            <a:endParaRPr/>
          </a:p>
          <a:p>
            <a:pPr marL="914400" marR="0" lvl="1" indent="-342900" algn="l" rtl="0">
              <a:lnSpc>
                <a:spcPct val="115000"/>
              </a:lnSpc>
              <a:spcBef>
                <a:spcPts val="0"/>
              </a:spcBef>
              <a:spcAft>
                <a:spcPts val="0"/>
              </a:spcAft>
              <a:buClr>
                <a:schemeClr val="accent3"/>
              </a:buClr>
              <a:buSzPts val="1800"/>
              <a:buFont typeface="Proxima Nova"/>
              <a:buChar char="○"/>
            </a:pPr>
            <a:r>
              <a:rPr lang="en" sz="1800" b="0" i="1" u="none" strike="noStrike" cap="none">
                <a:solidFill>
                  <a:schemeClr val="accent3"/>
                </a:solidFill>
                <a:latin typeface="Proxima Nova"/>
                <a:ea typeface="Proxima Nova"/>
                <a:cs typeface="Proxima Nova"/>
                <a:sym typeface="Proxima Nova"/>
              </a:rPr>
              <a:t>Sexual Orientation Change Efforts (SOCE) and Conversion Therapy with Lesbians, Gay Men, Bisexuals, and Transgender Persons</a:t>
            </a:r>
            <a:r>
              <a:rPr lang="en" sz="1800" b="0" i="0" u="none" strike="noStrike" cap="none">
                <a:solidFill>
                  <a:schemeClr val="accent3"/>
                </a:solidFill>
                <a:latin typeface="Proxima Nova"/>
                <a:ea typeface="Proxima Nova"/>
                <a:cs typeface="Proxima Nova"/>
                <a:sym typeface="Proxima Nova"/>
              </a:rPr>
              <a:t>. </a:t>
            </a:r>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1" u="none" strike="noStrike" cap="none">
                <a:solidFill>
                  <a:schemeClr val="accent3"/>
                </a:solidFill>
                <a:latin typeface="Proxima Nova"/>
                <a:ea typeface="Proxima Nova"/>
                <a:cs typeface="Proxima Nova"/>
                <a:sym typeface="Proxima Nova"/>
              </a:rPr>
              <a:t>NASW reaffirms its stance against reparative therapy and other sexual orientation change efforts (SOCE) designed to change sexual orientation or to refer clients to practitioners or programs that claim to do so.  </a:t>
            </a:r>
            <a:endParaRPr sz="1800" b="0" i="0" u="none" strike="noStrike" cap="none">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1" u="none" strike="noStrike" cap="none">
                <a:solidFill>
                  <a:schemeClr val="accent3"/>
                </a:solidFill>
                <a:latin typeface="Proxima Nova"/>
                <a:ea typeface="Proxima Nova"/>
                <a:cs typeface="Proxima Nova"/>
                <a:sym typeface="Proxima Nova"/>
              </a:rPr>
              <a:t>NASW </a:t>
            </a:r>
            <a:r>
              <a:rPr lang="en" sz="1800" b="1" i="0" u="none" strike="noStrike" cap="none">
                <a:solidFill>
                  <a:schemeClr val="accent3"/>
                </a:solidFill>
                <a:latin typeface="Proxima Nova"/>
                <a:ea typeface="Proxima Nova"/>
                <a:cs typeface="Proxima Nova"/>
                <a:sym typeface="Proxima Nova"/>
              </a:rPr>
              <a:t>condemns </a:t>
            </a:r>
            <a:r>
              <a:rPr lang="en" sz="1800" b="0" i="1" u="none" strike="noStrike" cap="none">
                <a:solidFill>
                  <a:schemeClr val="accent3"/>
                </a:solidFill>
                <a:latin typeface="Proxima Nova"/>
                <a:ea typeface="Proxima Nova"/>
                <a:cs typeface="Proxima Nova"/>
                <a:sym typeface="Proxima Nova"/>
              </a:rPr>
              <a:t>the use of SOCE or so-called Reparative Therapies by any person identifying as a social worker or any agency that identifies as providing social work services.</a:t>
            </a:r>
            <a:endParaRPr sz="1800" b="0" i="0" u="none" strike="noStrike" cap="none">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a:solidFill>
                  <a:schemeClr val="dk1"/>
                </a:solidFill>
                <a:latin typeface="Proxima Nova"/>
                <a:ea typeface="Proxima Nova"/>
                <a:cs typeface="Proxima Nova"/>
                <a:sym typeface="Proxima Nova"/>
              </a:rPr>
              <a:t>All About Language</a:t>
            </a:r>
            <a:endParaRPr sz="2800" b="0" i="0" u="none" strike="noStrike" cap="none">
              <a:solidFill>
                <a:schemeClr val="dk1"/>
              </a:solidFill>
              <a:latin typeface="Proxima Nova"/>
              <a:ea typeface="Proxima Nova"/>
              <a:cs typeface="Proxima Nova"/>
              <a:sym typeface="Proxima Nova"/>
            </a:endParaRPr>
          </a:p>
        </p:txBody>
      </p:sp>
      <p:sp>
        <p:nvSpPr>
          <p:cNvPr id="92" name="Shape 9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Basic Vocabulary </a:t>
            </a:r>
            <a:r>
              <a:rPr lang="en-US" dirty="0" smtClean="0"/>
              <a:t>from an affirming perspective</a:t>
            </a:r>
            <a:endParaRPr sz="1800" b="0" i="0" u="none" strike="noStrike" cap="none" dirty="0" smtClean="0">
              <a:solidFill>
                <a:schemeClr val="accent3"/>
              </a:solidFill>
              <a:latin typeface="Proxima Nova"/>
              <a:ea typeface="Proxima Nova"/>
              <a:cs typeface="Proxima Nova"/>
              <a:sym typeface="Proxima Nova"/>
            </a:endParaRPr>
          </a:p>
          <a:p>
            <a:pPr marL="914400" marR="0" lvl="1" indent="-317500" algn="l" rtl="0">
              <a:lnSpc>
                <a:spcPct val="115000"/>
              </a:lnSpc>
              <a:spcBef>
                <a:spcPts val="0"/>
              </a:spcBef>
              <a:spcAft>
                <a:spcPts val="0"/>
              </a:spcAft>
              <a:buClr>
                <a:schemeClr val="accent3"/>
              </a:buClr>
              <a:buSzPts val="1400"/>
              <a:buNone/>
            </a:pPr>
            <a:endParaRPr sz="1400" b="0" i="0" u="none" strike="noStrike" cap="none" dirty="0" smtClean="0">
              <a:solidFill>
                <a:schemeClr val="accent3"/>
              </a:solidFill>
              <a:latin typeface="Proxima Nova"/>
              <a:ea typeface="Proxima Nova"/>
              <a:cs typeface="Proxima Nova"/>
              <a:sym typeface="Proxima Nova"/>
            </a:endParaRPr>
          </a:p>
          <a:p>
            <a:pPr marL="457200" marR="0" lvl="0" indent="-342900" algn="l" rtl="0">
              <a:lnSpc>
                <a:spcPct val="115000"/>
              </a:lnSpc>
              <a:spcBef>
                <a:spcPts val="0"/>
              </a:spcBef>
              <a:spcAft>
                <a:spcPts val="0"/>
              </a:spcAft>
              <a:buClr>
                <a:schemeClr val="accent3"/>
              </a:buClr>
              <a:buSzPts val="1800"/>
              <a:buFont typeface="Proxima Nova"/>
              <a:buChar char="●"/>
            </a:pPr>
            <a:r>
              <a:rPr lang="en" sz="1800" b="0" i="0" u="none" strike="noStrike" cap="none" dirty="0">
                <a:solidFill>
                  <a:schemeClr val="accent3"/>
                </a:solidFill>
                <a:latin typeface="Proxima Nova"/>
                <a:ea typeface="Proxima Nova"/>
                <a:cs typeface="Proxima Nova"/>
                <a:sym typeface="Proxima Nova"/>
              </a:rPr>
              <a:t>Offensive vs. </a:t>
            </a:r>
            <a:r>
              <a:rPr lang="en-US" sz="1800" b="0" i="0" u="none" strike="noStrike" cap="none" dirty="0" smtClean="0">
                <a:solidFill>
                  <a:schemeClr val="accent3"/>
                </a:solidFill>
                <a:latin typeface="Proxima Nova"/>
                <a:ea typeface="Proxima Nova"/>
                <a:cs typeface="Proxima Nova"/>
                <a:sym typeface="Proxima Nova"/>
              </a:rPr>
              <a:t>h</a:t>
            </a:r>
            <a:r>
              <a:rPr lang="en" sz="1800" b="0" i="0" u="none" strike="noStrike" cap="none" dirty="0" smtClean="0">
                <a:solidFill>
                  <a:schemeClr val="accent3"/>
                </a:solidFill>
                <a:latin typeface="Proxima Nova"/>
                <a:ea typeface="Proxima Nova"/>
                <a:cs typeface="Proxima Nova"/>
                <a:sym typeface="Proxima Nova"/>
              </a:rPr>
              <a:t>armful </a:t>
            </a:r>
            <a:r>
              <a:rPr lang="en-US" dirty="0" smtClean="0"/>
              <a:t>words, expressions, and questions</a:t>
            </a:r>
            <a:endParaRPr sz="1800" b="0" i="0" u="none" strike="noStrike" cap="none" dirty="0" smtClean="0">
              <a:solidFill>
                <a:schemeClr val="accent3"/>
              </a:solidFill>
              <a:latin typeface="Proxima Nova"/>
              <a:ea typeface="Proxima Nova"/>
              <a:cs typeface="Proxima Nova"/>
              <a:sym typeface="Proxima Nova"/>
            </a:endParaRPr>
          </a:p>
          <a:p>
            <a:pPr marL="457200" marR="0" lvl="0" indent="-228600" algn="l" rtl="0">
              <a:lnSpc>
                <a:spcPct val="115000"/>
              </a:lnSpc>
              <a:spcBef>
                <a:spcPts val="0"/>
              </a:spcBef>
              <a:spcAft>
                <a:spcPts val="0"/>
              </a:spcAft>
              <a:buClr>
                <a:schemeClr val="accent3"/>
              </a:buClr>
              <a:buSzPts val="1800"/>
              <a:buFont typeface="Proxima Nova"/>
              <a:buNone/>
            </a:pPr>
            <a:endParaRPr sz="1800"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Proxima Nova"/>
              <a:buNone/>
            </a:pPr>
            <a:r>
              <a:rPr lang="en" sz="2800" b="0" i="0" u="none" strike="noStrike" cap="none">
                <a:solidFill>
                  <a:schemeClr val="dk1"/>
                </a:solidFill>
                <a:latin typeface="Proxima Nova"/>
                <a:ea typeface="Proxima Nova"/>
                <a:cs typeface="Proxima Nova"/>
                <a:sym typeface="Proxima Nova"/>
              </a:rPr>
              <a:t>Affirming Language &amp; Definitions</a:t>
            </a:r>
            <a:endParaRPr sz="2800" b="0" i="0" u="none" strike="noStrike" cap="none">
              <a:solidFill>
                <a:schemeClr val="dk1"/>
              </a:solidFill>
              <a:latin typeface="Proxima Nova"/>
              <a:ea typeface="Proxima Nova"/>
              <a:cs typeface="Proxima Nova"/>
              <a:sym typeface="Proxima Nova"/>
            </a:endParaRPr>
          </a:p>
        </p:txBody>
      </p:sp>
      <p:sp>
        <p:nvSpPr>
          <p:cNvPr id="139" name="Shape 13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95000"/>
              </a:lnSpc>
              <a:spcBef>
                <a:spcPts val="0"/>
              </a:spcBef>
              <a:spcAft>
                <a:spcPts val="0"/>
              </a:spcAft>
              <a:buClr>
                <a:schemeClr val="accent3"/>
              </a:buClr>
              <a:buSzPts val="1800"/>
              <a:buNone/>
            </a:pPr>
            <a:r>
              <a:rPr lang="en" sz="1665" b="1" i="0" u="none" strike="noStrike" cap="none" dirty="0">
                <a:solidFill>
                  <a:schemeClr val="accent3"/>
                </a:solidFill>
                <a:latin typeface="Proxima Nova"/>
                <a:ea typeface="Proxima Nova"/>
                <a:cs typeface="Proxima Nova"/>
                <a:sym typeface="Proxima Nova"/>
              </a:rPr>
              <a:t>Transgender –  </a:t>
            </a:r>
            <a:r>
              <a:rPr lang="en" sz="1665" b="0" i="0" u="none" strike="noStrike" cap="none" dirty="0">
                <a:solidFill>
                  <a:schemeClr val="accent3"/>
                </a:solidFill>
                <a:latin typeface="Proxima Nova"/>
                <a:ea typeface="Proxima Nova"/>
                <a:cs typeface="Proxima Nova"/>
                <a:sym typeface="Proxima Nova"/>
              </a:rPr>
              <a:t>Multifaceted</a:t>
            </a:r>
            <a:endParaRPr dirty="0"/>
          </a:p>
          <a:p>
            <a:pPr marL="457200" marR="0" lvl="0" indent="-228600" algn="l" rtl="0">
              <a:lnSpc>
                <a:spcPct val="95000"/>
              </a:lnSpc>
              <a:spcBef>
                <a:spcPts val="0"/>
              </a:spcBef>
              <a:spcAft>
                <a:spcPts val="0"/>
              </a:spcAft>
              <a:buClr>
                <a:schemeClr val="accent3"/>
              </a:buClr>
              <a:buSzPts val="1800"/>
              <a:buFont typeface="Proxima Nova"/>
              <a:buNone/>
            </a:pPr>
            <a:endParaRPr sz="1665" b="0" i="0" u="none" strike="noStrike" cap="none" dirty="0">
              <a:solidFill>
                <a:schemeClr val="accent3"/>
              </a:solidFill>
              <a:latin typeface="Proxima Nova"/>
              <a:ea typeface="Proxima Nova"/>
              <a:cs typeface="Proxima Nova"/>
              <a:sym typeface="Proxima Nova"/>
            </a:endParaRPr>
          </a:p>
          <a:p>
            <a:pPr marL="457200" marR="0" lvl="0" indent="-342900" algn="l" rtl="0">
              <a:lnSpc>
                <a:spcPct val="95000"/>
              </a:lnSpc>
              <a:spcBef>
                <a:spcPts val="0"/>
              </a:spcBef>
              <a:spcAft>
                <a:spcPts val="0"/>
              </a:spcAft>
              <a:buClr>
                <a:schemeClr val="accent3"/>
              </a:buClr>
              <a:buSzPts val="1800"/>
              <a:buNone/>
            </a:pPr>
            <a:r>
              <a:rPr lang="en" sz="1665" b="0" i="0" u="none" strike="noStrike" cap="none" dirty="0">
                <a:solidFill>
                  <a:schemeClr val="accent3"/>
                </a:solidFill>
                <a:latin typeface="Proxima Nova"/>
                <a:ea typeface="Proxima Nova"/>
                <a:cs typeface="Proxima Nova"/>
                <a:sym typeface="Proxima Nova"/>
              </a:rPr>
              <a:t>People self identify as a </a:t>
            </a:r>
            <a:r>
              <a:rPr lang="en" sz="1665" b="0" i="0" u="none" strike="noStrike" cap="none" dirty="0" smtClean="0">
                <a:solidFill>
                  <a:schemeClr val="accent3"/>
                </a:solidFill>
                <a:latin typeface="Proxima Nova"/>
                <a:ea typeface="Proxima Nova"/>
                <a:cs typeface="Proxima Nova"/>
                <a:sym typeface="Proxima Nova"/>
              </a:rPr>
              <a:t>transgender.</a:t>
            </a:r>
            <a:r>
              <a:rPr lang="en-US" dirty="0" smtClean="0"/>
              <a:t>  </a:t>
            </a:r>
            <a:r>
              <a:rPr lang="en" sz="1665" b="0" i="0" u="none" strike="noStrike" cap="none" dirty="0" smtClean="0">
                <a:solidFill>
                  <a:schemeClr val="accent3"/>
                </a:solidFill>
                <a:latin typeface="Proxima Nova"/>
                <a:ea typeface="Proxima Nova"/>
                <a:cs typeface="Proxima Nova"/>
                <a:sym typeface="Proxima Nova"/>
              </a:rPr>
              <a:t>There </a:t>
            </a:r>
            <a:r>
              <a:rPr lang="en" sz="1665" b="0" i="0" u="none" strike="noStrike" cap="none" dirty="0">
                <a:solidFill>
                  <a:schemeClr val="accent3"/>
                </a:solidFill>
                <a:latin typeface="Proxima Nova"/>
                <a:ea typeface="Proxima Nova"/>
                <a:cs typeface="Proxima Nova"/>
                <a:sym typeface="Proxima Nova"/>
              </a:rPr>
              <a:t>is no “one way” to be transgender.</a:t>
            </a:r>
            <a:endParaRPr dirty="0"/>
          </a:p>
          <a:p>
            <a:pPr marL="457200" marR="0" lvl="0" indent="-228600" algn="l" rtl="0">
              <a:lnSpc>
                <a:spcPct val="95000"/>
              </a:lnSpc>
              <a:spcBef>
                <a:spcPts val="0"/>
              </a:spcBef>
              <a:spcAft>
                <a:spcPts val="0"/>
              </a:spcAft>
              <a:buClr>
                <a:schemeClr val="accent3"/>
              </a:buClr>
              <a:buSzPts val="1800"/>
              <a:buFont typeface="Proxima Nova"/>
              <a:buNone/>
            </a:pPr>
            <a:endParaRPr sz="1665" b="0" i="0" u="none" strike="noStrike" cap="none" dirty="0">
              <a:solidFill>
                <a:schemeClr val="accent3"/>
              </a:solidFill>
              <a:latin typeface="Proxima Nova"/>
              <a:ea typeface="Proxima Nova"/>
              <a:cs typeface="Proxima Nova"/>
              <a:sym typeface="Proxima Nova"/>
            </a:endParaRPr>
          </a:p>
          <a:p>
            <a:pPr marL="457200" marR="0" lvl="0" indent="-342900" algn="l" rtl="0">
              <a:lnSpc>
                <a:spcPct val="95000"/>
              </a:lnSpc>
              <a:spcBef>
                <a:spcPts val="0"/>
              </a:spcBef>
              <a:spcAft>
                <a:spcPts val="0"/>
              </a:spcAft>
              <a:buClr>
                <a:schemeClr val="accent3"/>
              </a:buClr>
              <a:buSzPts val="1800"/>
              <a:buNone/>
            </a:pPr>
            <a:r>
              <a:rPr lang="en" sz="1665" b="0" i="0" u="none" strike="noStrike" cap="none" dirty="0">
                <a:solidFill>
                  <a:schemeClr val="accent3"/>
                </a:solidFill>
                <a:latin typeface="Proxima Nova"/>
                <a:ea typeface="Proxima Nova"/>
                <a:cs typeface="Proxima Nova"/>
                <a:sym typeface="Proxima Nova"/>
              </a:rPr>
              <a:t>Gender identity, internal sense of “who I am” is different from gender assigned at birth</a:t>
            </a:r>
            <a:r>
              <a:rPr lang="en" sz="1665" dirty="0" smtClean="0"/>
              <a:t>.</a:t>
            </a:r>
            <a:endParaRPr lang="en-US" sz="1665" dirty="0" smtClean="0"/>
          </a:p>
          <a:p>
            <a:pPr marL="457200" marR="0" lvl="0" indent="-342900" algn="l" rtl="0">
              <a:lnSpc>
                <a:spcPct val="95000"/>
              </a:lnSpc>
              <a:spcBef>
                <a:spcPts val="0"/>
              </a:spcBef>
              <a:spcAft>
                <a:spcPts val="0"/>
              </a:spcAft>
              <a:buClr>
                <a:schemeClr val="accent3"/>
              </a:buClr>
              <a:buSzPts val="1800"/>
              <a:buNone/>
            </a:pPr>
            <a:endParaRPr lang="en-US" sz="1665" dirty="0" smtClean="0"/>
          </a:p>
          <a:p>
            <a:pPr marL="457200" marR="0" lvl="0" indent="-342900" algn="l" rtl="0">
              <a:lnSpc>
                <a:spcPct val="95000"/>
              </a:lnSpc>
              <a:spcBef>
                <a:spcPts val="0"/>
              </a:spcBef>
              <a:spcAft>
                <a:spcPts val="0"/>
              </a:spcAft>
              <a:buClr>
                <a:schemeClr val="accent3"/>
              </a:buClr>
              <a:buSzPts val="1800"/>
              <a:buNone/>
            </a:pPr>
            <a:r>
              <a:rPr lang="en-US" sz="1665" b="1" dirty="0" smtClean="0"/>
              <a:t>TGNC </a:t>
            </a:r>
            <a:r>
              <a:rPr lang="en-US" sz="1665" dirty="0" smtClean="0"/>
              <a:t>– acronym for Transgender Gender Nonconforming</a:t>
            </a:r>
            <a:endParaRPr b="1" dirty="0" smtClean="0"/>
          </a:p>
          <a:p>
            <a:pPr marL="457200" marR="0" lvl="0" indent="-228600" algn="l" rtl="0">
              <a:lnSpc>
                <a:spcPct val="95000"/>
              </a:lnSpc>
              <a:spcBef>
                <a:spcPts val="0"/>
              </a:spcBef>
              <a:spcAft>
                <a:spcPts val="0"/>
              </a:spcAft>
              <a:buClr>
                <a:schemeClr val="accent3"/>
              </a:buClr>
              <a:buSzPts val="1800"/>
              <a:buFont typeface="Proxima Nova"/>
              <a:buNone/>
            </a:pPr>
            <a:endParaRPr sz="1665" b="0" i="0" u="none" strike="noStrike" cap="none" dirty="0">
              <a:solidFill>
                <a:schemeClr val="accent3"/>
              </a:solidFill>
              <a:latin typeface="Proxima Nova"/>
              <a:ea typeface="Proxima Nova"/>
              <a:cs typeface="Proxima Nova"/>
              <a:sym typeface="Proxima Nov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Definition of an Ally?</a:t>
            </a:r>
            <a:endParaRPr lang="en-US" dirty="0"/>
          </a:p>
        </p:txBody>
      </p:sp>
      <p:sp>
        <p:nvSpPr>
          <p:cNvPr id="3" name="Text Placeholder 2"/>
          <p:cNvSpPr>
            <a:spLocks noGrp="1"/>
          </p:cNvSpPr>
          <p:nvPr>
            <p:ph type="body" idx="1"/>
          </p:nvPr>
        </p:nvSpPr>
        <p:spPr>
          <a:xfrm>
            <a:off x="0" y="1152475"/>
            <a:ext cx="9144000" cy="3416400"/>
          </a:xfrm>
        </p:spPr>
        <p:txBody>
          <a:bodyPr/>
          <a:lstStyle/>
          <a:p>
            <a:r>
              <a:rPr lang="en-US" dirty="0" smtClean="0"/>
              <a:t>According to Webster’s New World Dictionary of the American Language, an ally is someone “joined with another for a common purpose.” </a:t>
            </a:r>
          </a:p>
          <a:p>
            <a:endParaRPr lang="en-US" dirty="0" smtClean="0"/>
          </a:p>
          <a:p>
            <a:r>
              <a:rPr lang="en-US" dirty="0" smtClean="0"/>
              <a:t>The Gender Education Center defines allies to the GLBT communities as “people who support us who may or may not be a part of our community.</a:t>
            </a:r>
          </a:p>
          <a:p>
            <a:endParaRPr lang="en-US" dirty="0" smtClean="0"/>
          </a:p>
          <a:p>
            <a:r>
              <a:rPr lang="en-US" dirty="0" smtClean="0"/>
              <a:t>An ally believes in the human rights of all people. Demonstrates by their presence and actions, their acceptance and celebration of diversity among people.”</a:t>
            </a:r>
          </a:p>
          <a:p>
            <a:endParaRPr lang="en-US" dirty="0" smtClean="0"/>
          </a:p>
          <a:p>
            <a:r>
              <a:rPr lang="en-US" dirty="0" smtClean="0"/>
              <a:t>As SW, we need to be mindful of allyship to the TGNC community.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9616</TotalTime>
  <Words>3174</Words>
  <Application>Microsoft Macintosh PowerPoint</Application>
  <PresentationFormat>On-screen Show (16:9)</PresentationFormat>
  <Paragraphs>278</Paragraphs>
  <Slides>41</Slides>
  <Notes>20</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41</vt:i4>
      </vt:variant>
    </vt:vector>
  </HeadingPairs>
  <TitlesOfParts>
    <vt:vector size="43" baseType="lpstr">
      <vt:lpstr>Proxima Nova</vt:lpstr>
      <vt:lpstr>Spearmint</vt:lpstr>
      <vt:lpstr>Support Services for Transgender and Gender Nonconforming Children and Families</vt:lpstr>
      <vt:lpstr>About Me</vt:lpstr>
      <vt:lpstr>Overview</vt:lpstr>
      <vt:lpstr>Overview (continued)</vt:lpstr>
      <vt:lpstr>The Importance of Practitioner’s Values (And Bias) </vt:lpstr>
      <vt:lpstr>NASW Position on Conversion Therapy</vt:lpstr>
      <vt:lpstr>All About Language</vt:lpstr>
      <vt:lpstr>Affirming Language &amp; Definitions</vt:lpstr>
      <vt:lpstr>The Definition of an Ally?</vt:lpstr>
      <vt:lpstr>A Few More Definitions</vt:lpstr>
      <vt:lpstr>Slide 11</vt:lpstr>
      <vt:lpstr>Slide 12</vt:lpstr>
      <vt:lpstr>Slide 13</vt:lpstr>
      <vt:lpstr>What Is Intersex &amp; How It Differs From Transgender</vt:lpstr>
      <vt:lpstr>What does is mean to when children gender expansive or  gender creative, gender diverse?</vt:lpstr>
      <vt:lpstr>How do Social Workers Intervene with  Children &amp;  Families?</vt:lpstr>
      <vt:lpstr>Conducting a Culturally Sensitive MH Assessment</vt:lpstr>
      <vt:lpstr>Basics of a Culturally Sensitive Assessment</vt:lpstr>
      <vt:lpstr>Assessment Criteria When Working with Children</vt:lpstr>
      <vt:lpstr>Assessment (Part 2)</vt:lpstr>
      <vt:lpstr>High Suicide Attempt Rate and Other MH Issues</vt:lpstr>
      <vt:lpstr>Other Risk Factors</vt:lpstr>
      <vt:lpstr>Protective Factors</vt:lpstr>
      <vt:lpstr>Working with Parents / Caregivers</vt:lpstr>
      <vt:lpstr>Common Parent Concerns</vt:lpstr>
      <vt:lpstr>Safe Folder</vt:lpstr>
      <vt:lpstr>What is in a Safe Folder?</vt:lpstr>
      <vt:lpstr>What is in a Safe Folder? (2)</vt:lpstr>
      <vt:lpstr>Importance of Affirming Behaviors</vt:lpstr>
      <vt:lpstr>What do affirming behaviors look like?</vt:lpstr>
      <vt:lpstr>Rejecting behaviors:</vt:lpstr>
      <vt:lpstr>What would you do?</vt:lpstr>
      <vt:lpstr>Parent Education &amp; Coaching</vt:lpstr>
      <vt:lpstr>Transgender and Faith</vt:lpstr>
      <vt:lpstr>Social Transition – Often the first step </vt:lpstr>
      <vt:lpstr>Legal Transition</vt:lpstr>
      <vt:lpstr>Medical Transition</vt:lpstr>
      <vt:lpstr>A Few Minutes with Dr. Johanna Olson</vt:lpstr>
      <vt:lpstr>What is “Watchful Waiting”?</vt:lpstr>
      <vt:lpstr>Gender Affirming Care</vt:lpstr>
      <vt:lpstr>What Can You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Services for Transgender Children and Their Families</dc:title>
  <cp:lastModifiedBy>Paul Radzilowski</cp:lastModifiedBy>
  <cp:revision>73</cp:revision>
  <dcterms:created xsi:type="dcterms:W3CDTF">2018-05-29T04:19:08Z</dcterms:created>
  <dcterms:modified xsi:type="dcterms:W3CDTF">2018-05-29T04:34:47Z</dcterms:modified>
</cp:coreProperties>
</file>