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001B2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rgbClr val="001B2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937946" y="5950798"/>
            <a:ext cx="3660140" cy="3102610"/>
          </a:xfrm>
          <a:custGeom>
            <a:avLst/>
            <a:gdLst/>
            <a:ahLst/>
            <a:cxnLst/>
            <a:rect l="l" t="t" r="r" b="b"/>
            <a:pathLst>
              <a:path w="3660140" h="3102609">
                <a:moveTo>
                  <a:pt x="3660056" y="3102564"/>
                </a:moveTo>
                <a:lnTo>
                  <a:pt x="0" y="3102564"/>
                </a:lnTo>
                <a:lnTo>
                  <a:pt x="0" y="0"/>
                </a:lnTo>
                <a:lnTo>
                  <a:pt x="3660056" y="0"/>
                </a:lnTo>
                <a:lnTo>
                  <a:pt x="3660056" y="3102564"/>
                </a:lnTo>
                <a:close/>
              </a:path>
            </a:pathLst>
          </a:custGeom>
          <a:solidFill>
            <a:srgbClr val="004AAC">
              <a:alpha val="5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9583" y="9281159"/>
            <a:ext cx="7742555" cy="777240"/>
          </a:xfrm>
          <a:custGeom>
            <a:avLst/>
            <a:gdLst/>
            <a:ahLst/>
            <a:cxnLst/>
            <a:rect l="l" t="t" r="r" b="b"/>
            <a:pathLst>
              <a:path w="7742555" h="777240">
                <a:moveTo>
                  <a:pt x="7742038" y="777239"/>
                </a:moveTo>
                <a:lnTo>
                  <a:pt x="0" y="777239"/>
                </a:lnTo>
                <a:lnTo>
                  <a:pt x="0" y="0"/>
                </a:lnTo>
                <a:lnTo>
                  <a:pt x="7742038" y="0"/>
                </a:lnTo>
                <a:lnTo>
                  <a:pt x="7742038" y="777239"/>
                </a:lnTo>
                <a:close/>
              </a:path>
            </a:pathLst>
          </a:custGeom>
          <a:solidFill>
            <a:srgbClr val="004A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92128" y="6132528"/>
            <a:ext cx="341630" cy="182880"/>
          </a:xfrm>
          <a:custGeom>
            <a:avLst/>
            <a:gdLst/>
            <a:ahLst/>
            <a:cxnLst/>
            <a:rect l="l" t="t" r="r" b="b"/>
            <a:pathLst>
              <a:path w="341630" h="182879">
                <a:moveTo>
                  <a:pt x="299085" y="158360"/>
                </a:moveTo>
                <a:lnTo>
                  <a:pt x="236903" y="158360"/>
                </a:lnTo>
                <a:lnTo>
                  <a:pt x="231450" y="152906"/>
                </a:lnTo>
                <a:lnTo>
                  <a:pt x="231450" y="5453"/>
                </a:lnTo>
                <a:lnTo>
                  <a:pt x="236903" y="0"/>
                </a:lnTo>
                <a:lnTo>
                  <a:pt x="299085" y="0"/>
                </a:lnTo>
                <a:lnTo>
                  <a:pt x="304539" y="5453"/>
                </a:lnTo>
                <a:lnTo>
                  <a:pt x="304539" y="152906"/>
                </a:lnTo>
                <a:lnTo>
                  <a:pt x="299085" y="158360"/>
                </a:lnTo>
                <a:close/>
              </a:path>
              <a:path w="341630" h="182879">
                <a:moveTo>
                  <a:pt x="201633" y="158360"/>
                </a:moveTo>
                <a:lnTo>
                  <a:pt x="139451" y="158360"/>
                </a:lnTo>
                <a:lnTo>
                  <a:pt x="133997" y="152906"/>
                </a:lnTo>
                <a:lnTo>
                  <a:pt x="133997" y="29816"/>
                </a:lnTo>
                <a:lnTo>
                  <a:pt x="139451" y="24363"/>
                </a:lnTo>
                <a:lnTo>
                  <a:pt x="201633" y="24363"/>
                </a:lnTo>
                <a:lnTo>
                  <a:pt x="207086" y="29816"/>
                </a:lnTo>
                <a:lnTo>
                  <a:pt x="207086" y="152906"/>
                </a:lnTo>
                <a:lnTo>
                  <a:pt x="201633" y="158360"/>
                </a:lnTo>
                <a:close/>
              </a:path>
              <a:path w="341630" h="182879">
                <a:moveTo>
                  <a:pt x="104180" y="158360"/>
                </a:moveTo>
                <a:lnTo>
                  <a:pt x="41998" y="158360"/>
                </a:lnTo>
                <a:lnTo>
                  <a:pt x="36544" y="152906"/>
                </a:lnTo>
                <a:lnTo>
                  <a:pt x="36544" y="54180"/>
                </a:lnTo>
                <a:lnTo>
                  <a:pt x="41998" y="48726"/>
                </a:lnTo>
                <a:lnTo>
                  <a:pt x="104180" y="48726"/>
                </a:lnTo>
                <a:lnTo>
                  <a:pt x="109634" y="54180"/>
                </a:lnTo>
                <a:lnTo>
                  <a:pt x="109634" y="152906"/>
                </a:lnTo>
                <a:lnTo>
                  <a:pt x="104180" y="158360"/>
                </a:lnTo>
                <a:close/>
              </a:path>
              <a:path w="341630" h="182879">
                <a:moveTo>
                  <a:pt x="338357" y="182723"/>
                </a:moveTo>
                <a:lnTo>
                  <a:pt x="2726" y="182723"/>
                </a:lnTo>
                <a:lnTo>
                  <a:pt x="0" y="179996"/>
                </a:lnTo>
                <a:lnTo>
                  <a:pt x="0" y="173268"/>
                </a:lnTo>
                <a:lnTo>
                  <a:pt x="2726" y="170542"/>
                </a:lnTo>
                <a:lnTo>
                  <a:pt x="338357" y="170542"/>
                </a:lnTo>
                <a:lnTo>
                  <a:pt x="341084" y="173268"/>
                </a:lnTo>
                <a:lnTo>
                  <a:pt x="341084" y="179996"/>
                </a:lnTo>
                <a:lnTo>
                  <a:pt x="338357" y="182723"/>
                </a:lnTo>
                <a:close/>
              </a:path>
            </a:pathLst>
          </a:custGeom>
          <a:solidFill>
            <a:srgbClr val="004AA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1220" y="6010712"/>
            <a:ext cx="146178" cy="146178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245948" y="5961989"/>
            <a:ext cx="462915" cy="487680"/>
          </a:xfrm>
          <a:custGeom>
            <a:avLst/>
            <a:gdLst/>
            <a:ahLst/>
            <a:cxnLst/>
            <a:rect l="l" t="t" r="r" b="b"/>
            <a:pathLst>
              <a:path w="462915" h="487679">
                <a:moveTo>
                  <a:pt x="365442" y="124548"/>
                </a:moveTo>
                <a:lnTo>
                  <a:pt x="362712" y="121818"/>
                </a:lnTo>
                <a:lnTo>
                  <a:pt x="274078" y="121818"/>
                </a:lnTo>
                <a:lnTo>
                  <a:pt x="270713" y="121818"/>
                </a:lnTo>
                <a:lnTo>
                  <a:pt x="267995" y="124548"/>
                </a:lnTo>
                <a:lnTo>
                  <a:pt x="267995" y="131279"/>
                </a:lnTo>
                <a:lnTo>
                  <a:pt x="270713" y="133997"/>
                </a:lnTo>
                <a:lnTo>
                  <a:pt x="362712" y="133997"/>
                </a:lnTo>
                <a:lnTo>
                  <a:pt x="365442" y="131279"/>
                </a:lnTo>
                <a:lnTo>
                  <a:pt x="365442" y="124548"/>
                </a:lnTo>
                <a:close/>
              </a:path>
              <a:path w="462915" h="487679">
                <a:moveTo>
                  <a:pt x="365442" y="75819"/>
                </a:moveTo>
                <a:lnTo>
                  <a:pt x="362712" y="73088"/>
                </a:lnTo>
                <a:lnTo>
                  <a:pt x="270713" y="73088"/>
                </a:lnTo>
                <a:lnTo>
                  <a:pt x="267995" y="75819"/>
                </a:lnTo>
                <a:lnTo>
                  <a:pt x="267995" y="79184"/>
                </a:lnTo>
                <a:lnTo>
                  <a:pt x="267995" y="82550"/>
                </a:lnTo>
                <a:lnTo>
                  <a:pt x="270713" y="85280"/>
                </a:lnTo>
                <a:lnTo>
                  <a:pt x="362712" y="85280"/>
                </a:lnTo>
                <a:lnTo>
                  <a:pt x="365442" y="82550"/>
                </a:lnTo>
                <a:lnTo>
                  <a:pt x="365442" y="75819"/>
                </a:lnTo>
                <a:close/>
              </a:path>
              <a:path w="462915" h="487679">
                <a:moveTo>
                  <a:pt x="462889" y="432447"/>
                </a:moveTo>
                <a:lnTo>
                  <a:pt x="450710" y="415404"/>
                </a:lnTo>
                <a:lnTo>
                  <a:pt x="450710" y="429082"/>
                </a:lnTo>
                <a:lnTo>
                  <a:pt x="450697" y="438543"/>
                </a:lnTo>
                <a:lnTo>
                  <a:pt x="425411" y="474599"/>
                </a:lnTo>
                <a:lnTo>
                  <a:pt x="417029" y="475081"/>
                </a:lnTo>
                <a:lnTo>
                  <a:pt x="117157" y="475081"/>
                </a:lnTo>
                <a:lnTo>
                  <a:pt x="124117" y="467372"/>
                </a:lnTo>
                <a:lnTo>
                  <a:pt x="129413" y="458317"/>
                </a:lnTo>
                <a:lnTo>
                  <a:pt x="132803" y="448132"/>
                </a:lnTo>
                <a:lnTo>
                  <a:pt x="133997" y="437045"/>
                </a:lnTo>
                <a:lnTo>
                  <a:pt x="133997" y="431139"/>
                </a:lnTo>
                <a:lnTo>
                  <a:pt x="138772" y="426364"/>
                </a:lnTo>
                <a:lnTo>
                  <a:pt x="447992" y="426364"/>
                </a:lnTo>
                <a:lnTo>
                  <a:pt x="450710" y="429082"/>
                </a:lnTo>
                <a:lnTo>
                  <a:pt x="450710" y="415404"/>
                </a:lnTo>
                <a:lnTo>
                  <a:pt x="444627" y="414172"/>
                </a:lnTo>
                <a:lnTo>
                  <a:pt x="414172" y="414172"/>
                </a:lnTo>
                <a:lnTo>
                  <a:pt x="414172" y="368173"/>
                </a:lnTo>
                <a:lnTo>
                  <a:pt x="411441" y="365455"/>
                </a:lnTo>
                <a:lnTo>
                  <a:pt x="404710" y="365455"/>
                </a:lnTo>
                <a:lnTo>
                  <a:pt x="401993" y="368173"/>
                </a:lnTo>
                <a:lnTo>
                  <a:pt x="401993" y="414172"/>
                </a:lnTo>
                <a:lnTo>
                  <a:pt x="144678" y="414172"/>
                </a:lnTo>
                <a:lnTo>
                  <a:pt x="119532" y="450291"/>
                </a:lnTo>
                <a:lnTo>
                  <a:pt x="113258" y="461505"/>
                </a:lnTo>
                <a:lnTo>
                  <a:pt x="103860" y="469988"/>
                </a:lnTo>
                <a:lnTo>
                  <a:pt x="92202" y="475081"/>
                </a:lnTo>
                <a:lnTo>
                  <a:pt x="85267" y="475081"/>
                </a:lnTo>
                <a:lnTo>
                  <a:pt x="71043" y="472211"/>
                </a:lnTo>
                <a:lnTo>
                  <a:pt x="59423" y="464375"/>
                </a:lnTo>
                <a:lnTo>
                  <a:pt x="51587" y="452767"/>
                </a:lnTo>
                <a:lnTo>
                  <a:pt x="48717" y="438543"/>
                </a:lnTo>
                <a:lnTo>
                  <a:pt x="48717" y="365455"/>
                </a:lnTo>
                <a:lnTo>
                  <a:pt x="48717" y="19926"/>
                </a:lnTo>
                <a:lnTo>
                  <a:pt x="47536" y="15773"/>
                </a:lnTo>
                <a:lnTo>
                  <a:pt x="45466" y="12179"/>
                </a:lnTo>
                <a:lnTo>
                  <a:pt x="383717" y="12179"/>
                </a:lnTo>
                <a:lnTo>
                  <a:pt x="390829" y="13627"/>
                </a:lnTo>
                <a:lnTo>
                  <a:pt x="396633" y="17538"/>
                </a:lnTo>
                <a:lnTo>
                  <a:pt x="400545" y="23342"/>
                </a:lnTo>
                <a:lnTo>
                  <a:pt x="401993" y="30454"/>
                </a:lnTo>
                <a:lnTo>
                  <a:pt x="401993" y="143459"/>
                </a:lnTo>
                <a:lnTo>
                  <a:pt x="404710" y="146177"/>
                </a:lnTo>
                <a:lnTo>
                  <a:pt x="411441" y="146177"/>
                </a:lnTo>
                <a:lnTo>
                  <a:pt x="414172" y="143459"/>
                </a:lnTo>
                <a:lnTo>
                  <a:pt x="414172" y="30454"/>
                </a:lnTo>
                <a:lnTo>
                  <a:pt x="383717" y="0"/>
                </a:lnTo>
                <a:lnTo>
                  <a:pt x="36537" y="0"/>
                </a:lnTo>
                <a:lnTo>
                  <a:pt x="36537" y="365455"/>
                </a:lnTo>
                <a:lnTo>
                  <a:pt x="17627" y="365455"/>
                </a:lnTo>
                <a:lnTo>
                  <a:pt x="12179" y="359994"/>
                </a:lnTo>
                <a:lnTo>
                  <a:pt x="12280" y="17538"/>
                </a:lnTo>
                <a:lnTo>
                  <a:pt x="17627" y="12179"/>
                </a:lnTo>
                <a:lnTo>
                  <a:pt x="31089" y="12179"/>
                </a:lnTo>
                <a:lnTo>
                  <a:pt x="36436" y="17538"/>
                </a:lnTo>
                <a:lnTo>
                  <a:pt x="36537" y="365455"/>
                </a:lnTo>
                <a:lnTo>
                  <a:pt x="36537" y="0"/>
                </a:lnTo>
                <a:lnTo>
                  <a:pt x="24358" y="0"/>
                </a:lnTo>
                <a:lnTo>
                  <a:pt x="14871" y="1917"/>
                </a:lnTo>
                <a:lnTo>
                  <a:pt x="7137" y="7137"/>
                </a:lnTo>
                <a:lnTo>
                  <a:pt x="1905" y="14884"/>
                </a:lnTo>
                <a:lnTo>
                  <a:pt x="0" y="24371"/>
                </a:lnTo>
                <a:lnTo>
                  <a:pt x="0" y="353263"/>
                </a:lnTo>
                <a:lnTo>
                  <a:pt x="1905" y="362750"/>
                </a:lnTo>
                <a:lnTo>
                  <a:pt x="7137" y="370497"/>
                </a:lnTo>
                <a:lnTo>
                  <a:pt x="14871" y="375716"/>
                </a:lnTo>
                <a:lnTo>
                  <a:pt x="24358" y="377634"/>
                </a:lnTo>
                <a:lnTo>
                  <a:pt x="36537" y="377634"/>
                </a:lnTo>
                <a:lnTo>
                  <a:pt x="36537" y="438543"/>
                </a:lnTo>
                <a:lnTo>
                  <a:pt x="40373" y="457504"/>
                </a:lnTo>
                <a:lnTo>
                  <a:pt x="50812" y="472998"/>
                </a:lnTo>
                <a:lnTo>
                  <a:pt x="66294" y="483438"/>
                </a:lnTo>
                <a:lnTo>
                  <a:pt x="85267" y="487260"/>
                </a:lnTo>
                <a:lnTo>
                  <a:pt x="414185" y="487260"/>
                </a:lnTo>
                <a:lnTo>
                  <a:pt x="422935" y="486511"/>
                </a:lnTo>
                <a:lnTo>
                  <a:pt x="431317" y="484200"/>
                </a:lnTo>
                <a:lnTo>
                  <a:pt x="439039" y="480301"/>
                </a:lnTo>
                <a:lnTo>
                  <a:pt x="445389" y="475081"/>
                </a:lnTo>
                <a:lnTo>
                  <a:pt x="445757" y="474789"/>
                </a:lnTo>
                <a:lnTo>
                  <a:pt x="452374" y="467144"/>
                </a:lnTo>
                <a:lnTo>
                  <a:pt x="457720" y="458774"/>
                </a:lnTo>
                <a:lnTo>
                  <a:pt x="461365" y="449338"/>
                </a:lnTo>
                <a:lnTo>
                  <a:pt x="462889" y="438543"/>
                </a:lnTo>
                <a:lnTo>
                  <a:pt x="462889" y="4324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00991" y="5964820"/>
            <a:ext cx="481607" cy="48160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001B2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001B2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001B2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001B2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9583" y="9333348"/>
            <a:ext cx="7743825" cy="725170"/>
          </a:xfrm>
          <a:custGeom>
            <a:avLst/>
            <a:gdLst/>
            <a:ahLst/>
            <a:cxnLst/>
            <a:rect l="l" t="t" r="r" b="b"/>
            <a:pathLst>
              <a:path w="7743825" h="725170">
                <a:moveTo>
                  <a:pt x="7743321" y="725051"/>
                </a:moveTo>
                <a:lnTo>
                  <a:pt x="0" y="725051"/>
                </a:lnTo>
                <a:lnTo>
                  <a:pt x="0" y="0"/>
                </a:lnTo>
                <a:lnTo>
                  <a:pt x="7743321" y="0"/>
                </a:lnTo>
                <a:lnTo>
                  <a:pt x="7743321" y="725051"/>
                </a:lnTo>
                <a:close/>
              </a:path>
            </a:pathLst>
          </a:custGeom>
          <a:solidFill>
            <a:srgbClr val="004A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8649" y="3583473"/>
            <a:ext cx="7513955" cy="2908300"/>
          </a:xfrm>
          <a:custGeom>
            <a:avLst/>
            <a:gdLst/>
            <a:ahLst/>
            <a:cxnLst/>
            <a:rect l="l" t="t" r="r" b="b"/>
            <a:pathLst>
              <a:path w="7513955" h="2908300">
                <a:moveTo>
                  <a:pt x="2625323" y="2908299"/>
                </a:moveTo>
                <a:lnTo>
                  <a:pt x="131334" y="2908299"/>
                </a:lnTo>
                <a:lnTo>
                  <a:pt x="93129" y="2895599"/>
                </a:lnTo>
                <a:lnTo>
                  <a:pt x="39651" y="2857499"/>
                </a:lnTo>
                <a:lnTo>
                  <a:pt x="11073" y="2793999"/>
                </a:lnTo>
                <a:lnTo>
                  <a:pt x="3994" y="2743199"/>
                </a:lnTo>
                <a:lnTo>
                  <a:pt x="587" y="2705099"/>
                </a:lnTo>
                <a:lnTo>
                  <a:pt x="0" y="2654299"/>
                </a:lnTo>
                <a:lnTo>
                  <a:pt x="1381" y="2603499"/>
                </a:lnTo>
                <a:lnTo>
                  <a:pt x="3881" y="2565399"/>
                </a:lnTo>
                <a:lnTo>
                  <a:pt x="6647" y="2514599"/>
                </a:lnTo>
                <a:lnTo>
                  <a:pt x="8829" y="2476499"/>
                </a:lnTo>
                <a:lnTo>
                  <a:pt x="9575" y="2438399"/>
                </a:lnTo>
                <a:lnTo>
                  <a:pt x="8033" y="2400299"/>
                </a:lnTo>
                <a:lnTo>
                  <a:pt x="8929" y="2349499"/>
                </a:lnTo>
                <a:lnTo>
                  <a:pt x="9596" y="2298699"/>
                </a:lnTo>
                <a:lnTo>
                  <a:pt x="10052" y="2247899"/>
                </a:lnTo>
                <a:lnTo>
                  <a:pt x="10112" y="2044699"/>
                </a:lnTo>
                <a:lnTo>
                  <a:pt x="9442" y="1968499"/>
                </a:lnTo>
                <a:lnTo>
                  <a:pt x="9330" y="1955799"/>
                </a:lnTo>
                <a:lnTo>
                  <a:pt x="8797" y="1904999"/>
                </a:lnTo>
                <a:lnTo>
                  <a:pt x="8193" y="1854199"/>
                </a:lnTo>
                <a:lnTo>
                  <a:pt x="7536" y="1803399"/>
                </a:lnTo>
                <a:lnTo>
                  <a:pt x="4719" y="1600199"/>
                </a:lnTo>
                <a:lnTo>
                  <a:pt x="4056" y="1549399"/>
                </a:lnTo>
                <a:lnTo>
                  <a:pt x="3445" y="1498599"/>
                </a:lnTo>
                <a:lnTo>
                  <a:pt x="2902" y="1447799"/>
                </a:lnTo>
                <a:lnTo>
                  <a:pt x="2560" y="1409699"/>
                </a:lnTo>
                <a:lnTo>
                  <a:pt x="2446" y="1396999"/>
                </a:lnTo>
                <a:lnTo>
                  <a:pt x="2094" y="1346199"/>
                </a:lnTo>
                <a:lnTo>
                  <a:pt x="2183" y="1130299"/>
                </a:lnTo>
                <a:lnTo>
                  <a:pt x="2398" y="1104899"/>
                </a:lnTo>
                <a:lnTo>
                  <a:pt x="3146" y="1041399"/>
                </a:lnTo>
                <a:lnTo>
                  <a:pt x="4012" y="990599"/>
                </a:lnTo>
                <a:lnTo>
                  <a:pt x="5122" y="939799"/>
                </a:lnTo>
                <a:lnTo>
                  <a:pt x="6494" y="888999"/>
                </a:lnTo>
                <a:lnTo>
                  <a:pt x="8145" y="850899"/>
                </a:lnTo>
                <a:lnTo>
                  <a:pt x="10093" y="800099"/>
                </a:lnTo>
                <a:lnTo>
                  <a:pt x="12354" y="749299"/>
                </a:lnTo>
                <a:lnTo>
                  <a:pt x="14948" y="698499"/>
                </a:lnTo>
                <a:lnTo>
                  <a:pt x="17891" y="647699"/>
                </a:lnTo>
                <a:lnTo>
                  <a:pt x="21200" y="596899"/>
                </a:lnTo>
                <a:lnTo>
                  <a:pt x="24894" y="546099"/>
                </a:lnTo>
                <a:lnTo>
                  <a:pt x="28989" y="495299"/>
                </a:lnTo>
                <a:lnTo>
                  <a:pt x="33504" y="444499"/>
                </a:lnTo>
                <a:lnTo>
                  <a:pt x="38455" y="393699"/>
                </a:lnTo>
                <a:lnTo>
                  <a:pt x="43861" y="342899"/>
                </a:lnTo>
                <a:lnTo>
                  <a:pt x="49738" y="292099"/>
                </a:lnTo>
                <a:lnTo>
                  <a:pt x="56105" y="241299"/>
                </a:lnTo>
                <a:lnTo>
                  <a:pt x="62979" y="190499"/>
                </a:lnTo>
                <a:lnTo>
                  <a:pt x="70376" y="152399"/>
                </a:lnTo>
                <a:lnTo>
                  <a:pt x="81644" y="88899"/>
                </a:lnTo>
                <a:lnTo>
                  <a:pt x="102068" y="50799"/>
                </a:lnTo>
                <a:lnTo>
                  <a:pt x="130284" y="25399"/>
                </a:lnTo>
                <a:lnTo>
                  <a:pt x="164930" y="12699"/>
                </a:lnTo>
                <a:lnTo>
                  <a:pt x="204642" y="0"/>
                </a:lnTo>
                <a:lnTo>
                  <a:pt x="340530" y="0"/>
                </a:lnTo>
                <a:lnTo>
                  <a:pt x="384581" y="12699"/>
                </a:lnTo>
                <a:lnTo>
                  <a:pt x="654703" y="12699"/>
                </a:lnTo>
                <a:lnTo>
                  <a:pt x="700654" y="25399"/>
                </a:lnTo>
                <a:lnTo>
                  <a:pt x="1173496" y="25399"/>
                </a:lnTo>
                <a:lnTo>
                  <a:pt x="1222023" y="38099"/>
                </a:lnTo>
                <a:lnTo>
                  <a:pt x="5992814" y="38099"/>
                </a:lnTo>
                <a:lnTo>
                  <a:pt x="6043225" y="50799"/>
                </a:lnTo>
                <a:lnTo>
                  <a:pt x="6243102" y="50799"/>
                </a:lnTo>
                <a:lnTo>
                  <a:pt x="6292609" y="63499"/>
                </a:lnTo>
                <a:lnTo>
                  <a:pt x="238528" y="63499"/>
                </a:lnTo>
                <a:lnTo>
                  <a:pt x="223435" y="76199"/>
                </a:lnTo>
                <a:lnTo>
                  <a:pt x="209325" y="76199"/>
                </a:lnTo>
                <a:lnTo>
                  <a:pt x="196166" y="88899"/>
                </a:lnTo>
                <a:lnTo>
                  <a:pt x="183925" y="101599"/>
                </a:lnTo>
                <a:lnTo>
                  <a:pt x="172572" y="126999"/>
                </a:lnTo>
                <a:lnTo>
                  <a:pt x="162074" y="139699"/>
                </a:lnTo>
                <a:lnTo>
                  <a:pt x="152400" y="177799"/>
                </a:lnTo>
                <a:lnTo>
                  <a:pt x="143517" y="203199"/>
                </a:lnTo>
                <a:lnTo>
                  <a:pt x="135395" y="241299"/>
                </a:lnTo>
                <a:lnTo>
                  <a:pt x="128000" y="279399"/>
                </a:lnTo>
                <a:lnTo>
                  <a:pt x="121303" y="317499"/>
                </a:lnTo>
                <a:lnTo>
                  <a:pt x="115270" y="368299"/>
                </a:lnTo>
                <a:lnTo>
                  <a:pt x="109870" y="406399"/>
                </a:lnTo>
                <a:lnTo>
                  <a:pt x="105071" y="457199"/>
                </a:lnTo>
                <a:lnTo>
                  <a:pt x="100841" y="507999"/>
                </a:lnTo>
                <a:lnTo>
                  <a:pt x="97149" y="558799"/>
                </a:lnTo>
                <a:lnTo>
                  <a:pt x="93962" y="622299"/>
                </a:lnTo>
                <a:lnTo>
                  <a:pt x="91250" y="673099"/>
                </a:lnTo>
                <a:lnTo>
                  <a:pt x="88980" y="736599"/>
                </a:lnTo>
                <a:lnTo>
                  <a:pt x="85639" y="850899"/>
                </a:lnTo>
                <a:lnTo>
                  <a:pt x="84504" y="914399"/>
                </a:lnTo>
                <a:lnTo>
                  <a:pt x="83685" y="977899"/>
                </a:lnTo>
                <a:lnTo>
                  <a:pt x="83256" y="1028699"/>
                </a:lnTo>
                <a:lnTo>
                  <a:pt x="83302" y="1308099"/>
                </a:lnTo>
                <a:lnTo>
                  <a:pt x="83901" y="1384299"/>
                </a:lnTo>
                <a:lnTo>
                  <a:pt x="84658" y="1473199"/>
                </a:lnTo>
                <a:lnTo>
                  <a:pt x="86616" y="1663699"/>
                </a:lnTo>
                <a:lnTo>
                  <a:pt x="86858" y="1689099"/>
                </a:lnTo>
                <a:lnTo>
                  <a:pt x="87241" y="1739899"/>
                </a:lnTo>
                <a:lnTo>
                  <a:pt x="87368" y="1765299"/>
                </a:lnTo>
                <a:lnTo>
                  <a:pt x="87486" y="1879599"/>
                </a:lnTo>
                <a:lnTo>
                  <a:pt x="87269" y="1904999"/>
                </a:lnTo>
                <a:lnTo>
                  <a:pt x="86576" y="1955799"/>
                </a:lnTo>
                <a:lnTo>
                  <a:pt x="85703" y="1993899"/>
                </a:lnTo>
                <a:lnTo>
                  <a:pt x="82965" y="2044699"/>
                </a:lnTo>
                <a:lnTo>
                  <a:pt x="78689" y="2082799"/>
                </a:lnTo>
                <a:lnTo>
                  <a:pt x="80417" y="2108199"/>
                </a:lnTo>
                <a:lnTo>
                  <a:pt x="80459" y="2146299"/>
                </a:lnTo>
                <a:lnTo>
                  <a:pt x="79174" y="2184399"/>
                </a:lnTo>
                <a:lnTo>
                  <a:pt x="76917" y="2235199"/>
                </a:lnTo>
                <a:lnTo>
                  <a:pt x="74046" y="2285999"/>
                </a:lnTo>
                <a:lnTo>
                  <a:pt x="70918" y="2349499"/>
                </a:lnTo>
                <a:lnTo>
                  <a:pt x="67890" y="2412999"/>
                </a:lnTo>
                <a:lnTo>
                  <a:pt x="65318" y="2476499"/>
                </a:lnTo>
                <a:lnTo>
                  <a:pt x="63561" y="2539999"/>
                </a:lnTo>
                <a:lnTo>
                  <a:pt x="62974" y="2603499"/>
                </a:lnTo>
                <a:lnTo>
                  <a:pt x="63915" y="2654299"/>
                </a:lnTo>
                <a:lnTo>
                  <a:pt x="66740" y="2705099"/>
                </a:lnTo>
                <a:lnTo>
                  <a:pt x="71808" y="2755899"/>
                </a:lnTo>
                <a:lnTo>
                  <a:pt x="79474" y="2793999"/>
                </a:lnTo>
                <a:lnTo>
                  <a:pt x="104032" y="2832099"/>
                </a:lnTo>
                <a:lnTo>
                  <a:pt x="121636" y="2844799"/>
                </a:lnTo>
                <a:lnTo>
                  <a:pt x="5576074" y="2844799"/>
                </a:lnTo>
                <a:lnTo>
                  <a:pt x="5233459" y="2857499"/>
                </a:lnTo>
                <a:lnTo>
                  <a:pt x="4775950" y="2857499"/>
                </a:lnTo>
                <a:lnTo>
                  <a:pt x="4567554" y="2870199"/>
                </a:lnTo>
                <a:lnTo>
                  <a:pt x="4250310" y="2870199"/>
                </a:lnTo>
                <a:lnTo>
                  <a:pt x="4089960" y="2882899"/>
                </a:lnTo>
                <a:lnTo>
                  <a:pt x="3604023" y="2882899"/>
                </a:lnTo>
                <a:lnTo>
                  <a:pt x="3495362" y="2895599"/>
                </a:lnTo>
                <a:lnTo>
                  <a:pt x="2733685" y="2895599"/>
                </a:lnTo>
                <a:lnTo>
                  <a:pt x="2625323" y="2908299"/>
                </a:lnTo>
                <a:close/>
              </a:path>
              <a:path w="7513955" h="2908300">
                <a:moveTo>
                  <a:pt x="5218784" y="25399"/>
                </a:moveTo>
                <a:lnTo>
                  <a:pt x="3451646" y="25399"/>
                </a:lnTo>
                <a:lnTo>
                  <a:pt x="3559289" y="12699"/>
                </a:lnTo>
                <a:lnTo>
                  <a:pt x="5166179" y="12699"/>
                </a:lnTo>
                <a:lnTo>
                  <a:pt x="5218784" y="25399"/>
                </a:lnTo>
                <a:close/>
              </a:path>
              <a:path w="7513955" h="2908300">
                <a:moveTo>
                  <a:pt x="5738319" y="38099"/>
                </a:moveTo>
                <a:lnTo>
                  <a:pt x="2335190" y="38099"/>
                </a:lnTo>
                <a:lnTo>
                  <a:pt x="2439882" y="25399"/>
                </a:lnTo>
                <a:lnTo>
                  <a:pt x="5686961" y="25399"/>
                </a:lnTo>
                <a:lnTo>
                  <a:pt x="5738319" y="38099"/>
                </a:lnTo>
                <a:close/>
              </a:path>
              <a:path w="7513955" h="2908300">
                <a:moveTo>
                  <a:pt x="6488665" y="76199"/>
                </a:moveTo>
                <a:lnTo>
                  <a:pt x="254635" y="76199"/>
                </a:lnTo>
                <a:lnTo>
                  <a:pt x="238528" y="63499"/>
                </a:lnTo>
                <a:lnTo>
                  <a:pt x="6439955" y="63499"/>
                </a:lnTo>
                <a:lnTo>
                  <a:pt x="6488665" y="76199"/>
                </a:lnTo>
                <a:close/>
              </a:path>
              <a:path w="7513955" h="2908300">
                <a:moveTo>
                  <a:pt x="6681365" y="88899"/>
                </a:moveTo>
                <a:lnTo>
                  <a:pt x="342380" y="88899"/>
                </a:lnTo>
                <a:lnTo>
                  <a:pt x="298354" y="76199"/>
                </a:lnTo>
                <a:lnTo>
                  <a:pt x="6633519" y="76199"/>
                </a:lnTo>
                <a:lnTo>
                  <a:pt x="6681365" y="88899"/>
                </a:lnTo>
                <a:close/>
              </a:path>
              <a:path w="7513955" h="2908300">
                <a:moveTo>
                  <a:pt x="6823528" y="101599"/>
                </a:moveTo>
                <a:lnTo>
                  <a:pt x="476256" y="101599"/>
                </a:lnTo>
                <a:lnTo>
                  <a:pt x="431336" y="88899"/>
                </a:lnTo>
                <a:lnTo>
                  <a:pt x="6776373" y="88899"/>
                </a:lnTo>
                <a:lnTo>
                  <a:pt x="6823528" y="101599"/>
                </a:lnTo>
                <a:close/>
              </a:path>
              <a:path w="7513955" h="2908300">
                <a:moveTo>
                  <a:pt x="6963541" y="114299"/>
                </a:moveTo>
                <a:lnTo>
                  <a:pt x="658783" y="114299"/>
                </a:lnTo>
                <a:lnTo>
                  <a:pt x="612734" y="101599"/>
                </a:lnTo>
                <a:lnTo>
                  <a:pt x="6917116" y="101599"/>
                </a:lnTo>
                <a:lnTo>
                  <a:pt x="6963541" y="114299"/>
                </a:lnTo>
                <a:close/>
              </a:path>
              <a:path w="7513955" h="2908300">
                <a:moveTo>
                  <a:pt x="4931616" y="126999"/>
                </a:moveTo>
                <a:lnTo>
                  <a:pt x="845638" y="126999"/>
                </a:lnTo>
                <a:lnTo>
                  <a:pt x="798535" y="114299"/>
                </a:lnTo>
                <a:lnTo>
                  <a:pt x="4984423" y="114299"/>
                </a:lnTo>
                <a:lnTo>
                  <a:pt x="4931616" y="126999"/>
                </a:lnTo>
                <a:close/>
              </a:path>
              <a:path w="7513955" h="2908300">
                <a:moveTo>
                  <a:pt x="7055635" y="126999"/>
                </a:moveTo>
                <a:lnTo>
                  <a:pt x="5810907" y="126999"/>
                </a:lnTo>
                <a:lnTo>
                  <a:pt x="5760451" y="114299"/>
                </a:lnTo>
                <a:lnTo>
                  <a:pt x="7009716" y="114299"/>
                </a:lnTo>
                <a:lnTo>
                  <a:pt x="7055635" y="126999"/>
                </a:lnTo>
                <a:close/>
              </a:path>
              <a:path w="7513955" h="2908300">
                <a:moveTo>
                  <a:pt x="3588447" y="139699"/>
                </a:moveTo>
                <a:lnTo>
                  <a:pt x="1084845" y="139699"/>
                </a:lnTo>
                <a:lnTo>
                  <a:pt x="1036527" y="126999"/>
                </a:lnTo>
                <a:lnTo>
                  <a:pt x="4129181" y="126999"/>
                </a:lnTo>
                <a:lnTo>
                  <a:pt x="3588447" y="139699"/>
                </a:lnTo>
                <a:close/>
              </a:path>
              <a:path w="7513955" h="2908300">
                <a:moveTo>
                  <a:pt x="7191818" y="139699"/>
                </a:moveTo>
                <a:lnTo>
                  <a:pt x="6352614" y="139699"/>
                </a:lnTo>
                <a:lnTo>
                  <a:pt x="6304460" y="126999"/>
                </a:lnTo>
                <a:lnTo>
                  <a:pt x="7146690" y="126999"/>
                </a:lnTo>
                <a:lnTo>
                  <a:pt x="7191818" y="139699"/>
                </a:lnTo>
                <a:close/>
              </a:path>
              <a:path w="7513955" h="2908300">
                <a:moveTo>
                  <a:pt x="3372108" y="152399"/>
                </a:moveTo>
                <a:lnTo>
                  <a:pt x="1429224" y="152399"/>
                </a:lnTo>
                <a:lnTo>
                  <a:pt x="1379400" y="139699"/>
                </a:lnTo>
                <a:lnTo>
                  <a:pt x="3480244" y="139699"/>
                </a:lnTo>
                <a:lnTo>
                  <a:pt x="3372108" y="152399"/>
                </a:lnTo>
                <a:close/>
              </a:path>
              <a:path w="7513955" h="2908300">
                <a:moveTo>
                  <a:pt x="7281253" y="152399"/>
                </a:moveTo>
                <a:lnTo>
                  <a:pt x="6682801" y="152399"/>
                </a:lnTo>
                <a:lnTo>
                  <a:pt x="6636402" y="139699"/>
                </a:lnTo>
                <a:lnTo>
                  <a:pt x="7236674" y="139699"/>
                </a:lnTo>
                <a:lnTo>
                  <a:pt x="7281253" y="152399"/>
                </a:lnTo>
                <a:close/>
              </a:path>
              <a:path w="7513955" h="2908300">
                <a:moveTo>
                  <a:pt x="7369568" y="165099"/>
                </a:moveTo>
                <a:lnTo>
                  <a:pt x="6865658" y="165099"/>
                </a:lnTo>
                <a:lnTo>
                  <a:pt x="6820364" y="152399"/>
                </a:lnTo>
                <a:lnTo>
                  <a:pt x="7325553" y="152399"/>
                </a:lnTo>
                <a:lnTo>
                  <a:pt x="7369568" y="165099"/>
                </a:lnTo>
                <a:close/>
              </a:path>
              <a:path w="7513955" h="2908300">
                <a:moveTo>
                  <a:pt x="7461783" y="2666999"/>
                </a:moveTo>
                <a:lnTo>
                  <a:pt x="7456182" y="2628899"/>
                </a:lnTo>
                <a:lnTo>
                  <a:pt x="7451100" y="2578099"/>
                </a:lnTo>
                <a:lnTo>
                  <a:pt x="7446519" y="2527299"/>
                </a:lnTo>
                <a:lnTo>
                  <a:pt x="7442418" y="2476499"/>
                </a:lnTo>
                <a:lnTo>
                  <a:pt x="7438777" y="2425699"/>
                </a:lnTo>
                <a:lnTo>
                  <a:pt x="7435577" y="2374899"/>
                </a:lnTo>
                <a:lnTo>
                  <a:pt x="7432799" y="2324099"/>
                </a:lnTo>
                <a:lnTo>
                  <a:pt x="7430422" y="2273299"/>
                </a:lnTo>
                <a:lnTo>
                  <a:pt x="7428427" y="2222499"/>
                </a:lnTo>
                <a:lnTo>
                  <a:pt x="7425504" y="2108199"/>
                </a:lnTo>
                <a:lnTo>
                  <a:pt x="7424537" y="2057399"/>
                </a:lnTo>
                <a:lnTo>
                  <a:pt x="7423873" y="2006599"/>
                </a:lnTo>
                <a:lnTo>
                  <a:pt x="7423588" y="1968499"/>
                </a:lnTo>
                <a:lnTo>
                  <a:pt x="7423505" y="1854199"/>
                </a:lnTo>
                <a:lnTo>
                  <a:pt x="7423770" y="1816099"/>
                </a:lnTo>
                <a:lnTo>
                  <a:pt x="7423858" y="1803399"/>
                </a:lnTo>
                <a:lnTo>
                  <a:pt x="7424415" y="1752599"/>
                </a:lnTo>
                <a:lnTo>
                  <a:pt x="7425158" y="1701799"/>
                </a:lnTo>
                <a:lnTo>
                  <a:pt x="7426067" y="1650999"/>
                </a:lnTo>
                <a:lnTo>
                  <a:pt x="7427121" y="1600199"/>
                </a:lnTo>
                <a:lnTo>
                  <a:pt x="7428302" y="1549399"/>
                </a:lnTo>
                <a:lnTo>
                  <a:pt x="7429589" y="1498599"/>
                </a:lnTo>
                <a:lnTo>
                  <a:pt x="7430963" y="1447799"/>
                </a:lnTo>
                <a:lnTo>
                  <a:pt x="7432404" y="1384299"/>
                </a:lnTo>
                <a:lnTo>
                  <a:pt x="7433893" y="1333499"/>
                </a:lnTo>
                <a:lnTo>
                  <a:pt x="7438449" y="1181099"/>
                </a:lnTo>
                <a:lnTo>
                  <a:pt x="7439932" y="1130299"/>
                </a:lnTo>
                <a:lnTo>
                  <a:pt x="7441363" y="1079499"/>
                </a:lnTo>
                <a:lnTo>
                  <a:pt x="7442725" y="1028699"/>
                </a:lnTo>
                <a:lnTo>
                  <a:pt x="7443996" y="977899"/>
                </a:lnTo>
                <a:lnTo>
                  <a:pt x="7445158" y="927099"/>
                </a:lnTo>
                <a:lnTo>
                  <a:pt x="7444162" y="863599"/>
                </a:lnTo>
                <a:lnTo>
                  <a:pt x="7444621" y="800099"/>
                </a:lnTo>
                <a:lnTo>
                  <a:pt x="7446296" y="736599"/>
                </a:lnTo>
                <a:lnTo>
                  <a:pt x="7448953" y="685799"/>
                </a:lnTo>
                <a:lnTo>
                  <a:pt x="7452354" y="634999"/>
                </a:lnTo>
                <a:lnTo>
                  <a:pt x="7456263" y="584199"/>
                </a:lnTo>
                <a:lnTo>
                  <a:pt x="7460444" y="546099"/>
                </a:lnTo>
                <a:lnTo>
                  <a:pt x="7464659" y="495299"/>
                </a:lnTo>
                <a:lnTo>
                  <a:pt x="7468674" y="469899"/>
                </a:lnTo>
                <a:lnTo>
                  <a:pt x="7472250" y="431799"/>
                </a:lnTo>
                <a:lnTo>
                  <a:pt x="7475152" y="393699"/>
                </a:lnTo>
                <a:lnTo>
                  <a:pt x="7477144" y="368299"/>
                </a:lnTo>
                <a:lnTo>
                  <a:pt x="7477988" y="342899"/>
                </a:lnTo>
                <a:lnTo>
                  <a:pt x="7477449" y="317499"/>
                </a:lnTo>
                <a:lnTo>
                  <a:pt x="7475290" y="304799"/>
                </a:lnTo>
                <a:lnTo>
                  <a:pt x="7471275" y="279399"/>
                </a:lnTo>
                <a:lnTo>
                  <a:pt x="7445725" y="241299"/>
                </a:lnTo>
                <a:lnTo>
                  <a:pt x="7415075" y="215899"/>
                </a:lnTo>
                <a:lnTo>
                  <a:pt x="7394956" y="215899"/>
                </a:lnTo>
                <a:lnTo>
                  <a:pt x="7371325" y="203199"/>
                </a:lnTo>
                <a:lnTo>
                  <a:pt x="7343946" y="203199"/>
                </a:lnTo>
                <a:lnTo>
                  <a:pt x="7312583" y="190499"/>
                </a:lnTo>
                <a:lnTo>
                  <a:pt x="7236957" y="190499"/>
                </a:lnTo>
                <a:lnTo>
                  <a:pt x="7192221" y="177799"/>
                </a:lnTo>
                <a:lnTo>
                  <a:pt x="7043914" y="177799"/>
                </a:lnTo>
                <a:lnTo>
                  <a:pt x="6999797" y="165099"/>
                </a:lnTo>
                <a:lnTo>
                  <a:pt x="7413295" y="165099"/>
                </a:lnTo>
                <a:lnTo>
                  <a:pt x="7451189" y="177799"/>
                </a:lnTo>
                <a:lnTo>
                  <a:pt x="7476825" y="203199"/>
                </a:lnTo>
                <a:lnTo>
                  <a:pt x="7492519" y="241299"/>
                </a:lnTo>
                <a:lnTo>
                  <a:pt x="7500584" y="279399"/>
                </a:lnTo>
                <a:lnTo>
                  <a:pt x="7503336" y="330199"/>
                </a:lnTo>
                <a:lnTo>
                  <a:pt x="7503089" y="368299"/>
                </a:lnTo>
                <a:lnTo>
                  <a:pt x="7502157" y="419099"/>
                </a:lnTo>
                <a:lnTo>
                  <a:pt x="7502857" y="457199"/>
                </a:lnTo>
                <a:lnTo>
                  <a:pt x="7507502" y="495299"/>
                </a:lnTo>
                <a:lnTo>
                  <a:pt x="7510717" y="850899"/>
                </a:lnTo>
                <a:lnTo>
                  <a:pt x="7511793" y="977899"/>
                </a:lnTo>
                <a:lnTo>
                  <a:pt x="7512182" y="1028699"/>
                </a:lnTo>
                <a:lnTo>
                  <a:pt x="7512540" y="1079499"/>
                </a:lnTo>
                <a:lnTo>
                  <a:pt x="7513014" y="1155699"/>
                </a:lnTo>
                <a:lnTo>
                  <a:pt x="7513276" y="1206499"/>
                </a:lnTo>
                <a:lnTo>
                  <a:pt x="7513508" y="1409699"/>
                </a:lnTo>
                <a:lnTo>
                  <a:pt x="7513525" y="1562099"/>
                </a:lnTo>
                <a:lnTo>
                  <a:pt x="7513339" y="1600199"/>
                </a:lnTo>
                <a:lnTo>
                  <a:pt x="7513277" y="1612899"/>
                </a:lnTo>
                <a:lnTo>
                  <a:pt x="7513027" y="1650999"/>
                </a:lnTo>
                <a:lnTo>
                  <a:pt x="7512943" y="1663699"/>
                </a:lnTo>
                <a:lnTo>
                  <a:pt x="7512732" y="1689099"/>
                </a:lnTo>
                <a:lnTo>
                  <a:pt x="7512626" y="1701799"/>
                </a:lnTo>
                <a:lnTo>
                  <a:pt x="7512520" y="1714499"/>
                </a:lnTo>
                <a:lnTo>
                  <a:pt x="7512002" y="1765299"/>
                </a:lnTo>
                <a:lnTo>
                  <a:pt x="7511384" y="1816099"/>
                </a:lnTo>
                <a:lnTo>
                  <a:pt x="7510663" y="1866899"/>
                </a:lnTo>
                <a:lnTo>
                  <a:pt x="7509832" y="1917699"/>
                </a:lnTo>
                <a:lnTo>
                  <a:pt x="7508887" y="1968499"/>
                </a:lnTo>
                <a:lnTo>
                  <a:pt x="7505955" y="2019299"/>
                </a:lnTo>
                <a:lnTo>
                  <a:pt x="7504605" y="2070099"/>
                </a:lnTo>
                <a:lnTo>
                  <a:pt x="7504515" y="2095499"/>
                </a:lnTo>
                <a:lnTo>
                  <a:pt x="7504425" y="2120899"/>
                </a:lnTo>
                <a:lnTo>
                  <a:pt x="7505001" y="2171699"/>
                </a:lnTo>
                <a:lnTo>
                  <a:pt x="7505923" y="2222499"/>
                </a:lnTo>
                <a:lnTo>
                  <a:pt x="7506778" y="2273299"/>
                </a:lnTo>
                <a:lnTo>
                  <a:pt x="7507155" y="2324099"/>
                </a:lnTo>
                <a:lnTo>
                  <a:pt x="7506641" y="2374899"/>
                </a:lnTo>
                <a:lnTo>
                  <a:pt x="7504825" y="2425699"/>
                </a:lnTo>
                <a:lnTo>
                  <a:pt x="7501294" y="2476499"/>
                </a:lnTo>
                <a:lnTo>
                  <a:pt x="7495636" y="2527299"/>
                </a:lnTo>
                <a:lnTo>
                  <a:pt x="7487440" y="2578099"/>
                </a:lnTo>
                <a:lnTo>
                  <a:pt x="7476293" y="2628899"/>
                </a:lnTo>
                <a:lnTo>
                  <a:pt x="7461783" y="2666999"/>
                </a:lnTo>
                <a:close/>
              </a:path>
              <a:path w="7513955" h="2908300">
                <a:moveTo>
                  <a:pt x="7377866" y="2793999"/>
                </a:moveTo>
                <a:lnTo>
                  <a:pt x="4652991" y="2793999"/>
                </a:lnTo>
                <a:lnTo>
                  <a:pt x="4867342" y="2781299"/>
                </a:lnTo>
                <a:lnTo>
                  <a:pt x="5133656" y="2781299"/>
                </a:lnTo>
                <a:lnTo>
                  <a:pt x="5450245" y="2768599"/>
                </a:lnTo>
                <a:lnTo>
                  <a:pt x="6909850" y="2730499"/>
                </a:lnTo>
                <a:lnTo>
                  <a:pt x="7192006" y="2717799"/>
                </a:lnTo>
                <a:lnTo>
                  <a:pt x="7510272" y="2717799"/>
                </a:lnTo>
                <a:lnTo>
                  <a:pt x="7472824" y="2755899"/>
                </a:lnTo>
                <a:lnTo>
                  <a:pt x="7415041" y="2781299"/>
                </a:lnTo>
                <a:lnTo>
                  <a:pt x="7377866" y="2793999"/>
                </a:lnTo>
                <a:close/>
              </a:path>
              <a:path w="7513955" h="2908300">
                <a:moveTo>
                  <a:pt x="7289553" y="2806699"/>
                </a:moveTo>
                <a:lnTo>
                  <a:pt x="4113669" y="2806699"/>
                </a:lnTo>
                <a:lnTo>
                  <a:pt x="4275842" y="2793999"/>
                </a:lnTo>
                <a:lnTo>
                  <a:pt x="7335863" y="2793999"/>
                </a:lnTo>
                <a:lnTo>
                  <a:pt x="7289553" y="2806699"/>
                </a:lnTo>
                <a:close/>
              </a:path>
              <a:path w="7513955" h="2908300">
                <a:moveTo>
                  <a:pt x="7129985" y="2819399"/>
                </a:moveTo>
                <a:lnTo>
                  <a:pt x="3518240" y="2819399"/>
                </a:lnTo>
                <a:lnTo>
                  <a:pt x="3626462" y="2806699"/>
                </a:lnTo>
                <a:lnTo>
                  <a:pt x="7186093" y="2806699"/>
                </a:lnTo>
                <a:lnTo>
                  <a:pt x="7129985" y="2819399"/>
                </a:lnTo>
                <a:close/>
              </a:path>
              <a:path w="7513955" h="2908300">
                <a:moveTo>
                  <a:pt x="5576074" y="2844799"/>
                </a:moveTo>
                <a:lnTo>
                  <a:pt x="1920861" y="2844799"/>
                </a:lnTo>
                <a:lnTo>
                  <a:pt x="2024820" y="2832099"/>
                </a:lnTo>
                <a:lnTo>
                  <a:pt x="2871615" y="2832099"/>
                </a:lnTo>
                <a:lnTo>
                  <a:pt x="2978918" y="2819399"/>
                </a:lnTo>
                <a:lnTo>
                  <a:pt x="6283754" y="2819399"/>
                </a:lnTo>
                <a:lnTo>
                  <a:pt x="6260637" y="2832099"/>
                </a:lnTo>
                <a:lnTo>
                  <a:pt x="5576074" y="2844799"/>
                </a:lnTo>
                <a:close/>
              </a:path>
            </a:pathLst>
          </a:custGeom>
          <a:solidFill>
            <a:srgbClr val="004AA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8602" y="9400219"/>
            <a:ext cx="4400549" cy="5524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28462" y="129646"/>
            <a:ext cx="6115684" cy="362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001B2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22821" y="2949748"/>
            <a:ext cx="3394075" cy="2831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rgbClr val="001B2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hqlibdoc.who.int/hq/2010/WHO_HRH_HPN_10.3_eng.pdf" TargetMode="External"/><Relationship Id="rId2" Type="http://schemas.openxmlformats.org/officeDocument/2006/relationships/hyperlink" Target="https://interprofessional.umich.edu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828462" y="129646"/>
            <a:ext cx="6115685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75" dirty="0"/>
              <a:t>Michigan</a:t>
            </a:r>
            <a:r>
              <a:rPr spc="-40" dirty="0"/>
              <a:t> </a:t>
            </a:r>
            <a:r>
              <a:rPr dirty="0"/>
              <a:t>Medicine</a:t>
            </a:r>
            <a:r>
              <a:rPr spc="-35" dirty="0"/>
              <a:t> </a:t>
            </a:r>
            <a:r>
              <a:rPr spc="-25" dirty="0"/>
              <a:t>Department</a:t>
            </a:r>
            <a:r>
              <a:rPr spc="-35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spc="65" dirty="0"/>
              <a:t>Social</a:t>
            </a:r>
            <a:r>
              <a:rPr spc="-35" dirty="0"/>
              <a:t> </a:t>
            </a:r>
            <a:r>
              <a:rPr spc="-20" dirty="0"/>
              <a:t>Work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3573" y="456735"/>
            <a:ext cx="6186170" cy="827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111885">
              <a:lnSpc>
                <a:spcPct val="100000"/>
              </a:lnSpc>
              <a:spcBef>
                <a:spcPts val="110"/>
              </a:spcBef>
            </a:pPr>
            <a:r>
              <a:rPr sz="2100" b="1" spc="155" dirty="0">
                <a:solidFill>
                  <a:srgbClr val="001B26"/>
                </a:solidFill>
                <a:latin typeface="Trebuchet MS"/>
                <a:cs typeface="Trebuchet MS"/>
              </a:rPr>
              <a:t>SW</a:t>
            </a:r>
            <a:r>
              <a:rPr sz="2100" b="1" spc="-90" dirty="0">
                <a:solidFill>
                  <a:srgbClr val="001B26"/>
                </a:solidFill>
                <a:latin typeface="Trebuchet MS"/>
                <a:cs typeface="Trebuchet MS"/>
              </a:rPr>
              <a:t> </a:t>
            </a:r>
            <a:r>
              <a:rPr sz="2100" b="1" spc="-70" dirty="0">
                <a:solidFill>
                  <a:srgbClr val="001B26"/>
                </a:solidFill>
                <a:latin typeface="Trebuchet MS"/>
                <a:cs typeface="Trebuchet MS"/>
              </a:rPr>
              <a:t>Intern</a:t>
            </a:r>
            <a:r>
              <a:rPr sz="2100" b="1" spc="-90" dirty="0">
                <a:solidFill>
                  <a:srgbClr val="001B26"/>
                </a:solidFill>
                <a:latin typeface="Trebuchet MS"/>
                <a:cs typeface="Trebuchet MS"/>
              </a:rPr>
              <a:t> </a:t>
            </a:r>
            <a:r>
              <a:rPr sz="2100" b="1" spc="-10" dirty="0">
                <a:solidFill>
                  <a:srgbClr val="001B26"/>
                </a:solidFill>
                <a:latin typeface="Trebuchet MS"/>
                <a:cs typeface="Trebuchet MS"/>
              </a:rPr>
              <a:t>Training</a:t>
            </a:r>
            <a:r>
              <a:rPr sz="2100" b="1" spc="-90" dirty="0">
                <a:solidFill>
                  <a:srgbClr val="001B26"/>
                </a:solidFill>
                <a:latin typeface="Trebuchet MS"/>
                <a:cs typeface="Trebuchet MS"/>
              </a:rPr>
              <a:t> </a:t>
            </a:r>
            <a:r>
              <a:rPr sz="2100" b="1" dirty="0">
                <a:solidFill>
                  <a:srgbClr val="001B26"/>
                </a:solidFill>
                <a:latin typeface="Trebuchet MS"/>
                <a:cs typeface="Trebuchet MS"/>
              </a:rPr>
              <a:t>Program</a:t>
            </a:r>
            <a:r>
              <a:rPr sz="2100" b="1" spc="-90" dirty="0">
                <a:solidFill>
                  <a:srgbClr val="001B26"/>
                </a:solidFill>
                <a:latin typeface="Trebuchet MS"/>
                <a:cs typeface="Trebuchet MS"/>
              </a:rPr>
              <a:t> </a:t>
            </a:r>
            <a:r>
              <a:rPr sz="2100" b="1" spc="-10" dirty="0">
                <a:solidFill>
                  <a:srgbClr val="001B26"/>
                </a:solidFill>
                <a:latin typeface="Trebuchet MS"/>
                <a:cs typeface="Trebuchet MS"/>
              </a:rPr>
              <a:t>Components</a:t>
            </a:r>
            <a:endParaRPr sz="2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985"/>
              </a:spcBef>
            </a:pPr>
            <a:r>
              <a:rPr sz="1500" b="1" dirty="0">
                <a:solidFill>
                  <a:srgbClr val="1700AC"/>
                </a:solidFill>
                <a:latin typeface="Arial"/>
                <a:cs typeface="Arial"/>
              </a:rPr>
              <a:t>Program</a:t>
            </a:r>
            <a:r>
              <a:rPr sz="1500" b="1" spc="-70" dirty="0">
                <a:solidFill>
                  <a:srgbClr val="1700AC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1700AC"/>
                </a:solidFill>
                <a:latin typeface="Arial"/>
                <a:cs typeface="Arial"/>
              </a:rPr>
              <a:t>Overview</a:t>
            </a:r>
            <a:endParaRPr sz="1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5695" y="2992155"/>
            <a:ext cx="3751579" cy="2731135"/>
          </a:xfrm>
          <a:prstGeom prst="rect">
            <a:avLst/>
          </a:prstGeom>
          <a:solidFill>
            <a:srgbClr val="004AAC"/>
          </a:solidFill>
        </p:spPr>
        <p:txBody>
          <a:bodyPr vert="horz" wrap="square" lIns="0" tIns="92075" rIns="0" bIns="0" rtlCol="0">
            <a:spAutoFit/>
          </a:bodyPr>
          <a:lstStyle/>
          <a:p>
            <a:pPr marL="855980">
              <a:lnSpc>
                <a:spcPct val="100000"/>
              </a:lnSpc>
              <a:spcBef>
                <a:spcPts val="725"/>
              </a:spcBef>
            </a:pP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Student</a:t>
            </a:r>
            <a:r>
              <a:rPr sz="15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FFFFFF"/>
                </a:solidFill>
                <a:latin typeface="Arial"/>
                <a:cs typeface="Arial"/>
              </a:rPr>
              <a:t>Orientation</a:t>
            </a:r>
            <a:endParaRPr sz="1500">
              <a:latin typeface="Arial"/>
              <a:cs typeface="Arial"/>
            </a:endParaRPr>
          </a:p>
          <a:p>
            <a:pPr marL="95885" marR="157480">
              <a:lnSpc>
                <a:spcPct val="120200"/>
              </a:lnSpc>
              <a:spcBef>
                <a:spcPts val="730"/>
              </a:spcBef>
            </a:pP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Held</a:t>
            </a:r>
            <a:r>
              <a:rPr sz="1300" spc="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30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30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first</a:t>
            </a:r>
            <a:r>
              <a:rPr sz="130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day</a:t>
            </a:r>
            <a:r>
              <a:rPr sz="1300" spc="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30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placement</a:t>
            </a:r>
            <a:r>
              <a:rPr sz="130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(9:00</a:t>
            </a:r>
            <a:r>
              <a:rPr sz="130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a.m.</a:t>
            </a:r>
            <a:r>
              <a:rPr sz="1300" spc="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5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2:00</a:t>
            </a:r>
            <a:r>
              <a:rPr sz="1300" spc="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Arial"/>
                <a:cs typeface="Arial"/>
              </a:rPr>
              <a:t>p.m.)</a:t>
            </a:r>
            <a:endParaRPr sz="1300">
              <a:latin typeface="Arial"/>
              <a:cs typeface="Arial"/>
            </a:endParaRPr>
          </a:p>
          <a:p>
            <a:pPr marL="95885">
              <a:lnSpc>
                <a:spcPct val="100000"/>
              </a:lnSpc>
              <a:spcBef>
                <a:spcPts val="315"/>
              </a:spcBef>
            </a:pPr>
            <a:r>
              <a:rPr sz="1300" spc="-10" dirty="0">
                <a:solidFill>
                  <a:srgbClr val="FFFFFF"/>
                </a:solidFill>
                <a:latin typeface="Arial"/>
                <a:cs typeface="Arial"/>
              </a:rPr>
              <a:t>Includes:</a:t>
            </a:r>
            <a:endParaRPr sz="1300">
              <a:latin typeface="Arial"/>
              <a:cs typeface="Arial"/>
            </a:endParaRPr>
          </a:p>
          <a:p>
            <a:pPr marL="95885" marR="362585" indent="106680">
              <a:lnSpc>
                <a:spcPct val="120200"/>
              </a:lnSpc>
              <a:buChar char="•"/>
              <a:tabLst>
                <a:tab pos="202565" algn="l"/>
              </a:tabLst>
            </a:pP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Introduction</a:t>
            </a:r>
            <a:r>
              <a:rPr sz="1300" spc="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300" spc="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Michigan</a:t>
            </a:r>
            <a:r>
              <a:rPr sz="1300" spc="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Medicine</a:t>
            </a:r>
            <a:r>
              <a:rPr sz="1300" spc="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300" spc="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Arial"/>
                <a:cs typeface="Arial"/>
              </a:rPr>
              <a:t>key </a:t>
            </a:r>
            <a:r>
              <a:rPr sz="1300" spc="-10" dirty="0">
                <a:solidFill>
                  <a:srgbClr val="FFFFFF"/>
                </a:solidFill>
                <a:latin typeface="Arial"/>
                <a:cs typeface="Arial"/>
              </a:rPr>
              <a:t>policies</a:t>
            </a:r>
            <a:endParaRPr sz="1300">
              <a:latin typeface="Arial"/>
              <a:cs typeface="Arial"/>
            </a:endParaRPr>
          </a:p>
          <a:p>
            <a:pPr marL="202565" indent="-106680">
              <a:lnSpc>
                <a:spcPct val="100000"/>
              </a:lnSpc>
              <a:spcBef>
                <a:spcPts val="315"/>
              </a:spcBef>
              <a:buChar char="•"/>
              <a:tabLst>
                <a:tab pos="202565" algn="l"/>
              </a:tabLst>
            </a:pP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Professional</a:t>
            </a:r>
            <a:r>
              <a:rPr sz="1300" spc="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Arial"/>
                <a:cs typeface="Arial"/>
              </a:rPr>
              <a:t>expectations</a:t>
            </a:r>
            <a:endParaRPr sz="1300">
              <a:latin typeface="Arial"/>
              <a:cs typeface="Arial"/>
            </a:endParaRPr>
          </a:p>
          <a:p>
            <a:pPr marL="202565" indent="-106680">
              <a:lnSpc>
                <a:spcPct val="100000"/>
              </a:lnSpc>
              <a:spcBef>
                <a:spcPts val="315"/>
              </a:spcBef>
              <a:buChar char="•"/>
              <a:tabLst>
                <a:tab pos="202565" algn="l"/>
              </a:tabLst>
            </a:pP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Access</a:t>
            </a:r>
            <a:r>
              <a:rPr sz="1300" spc="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setup</a:t>
            </a:r>
            <a:r>
              <a:rPr sz="1300" spc="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(badge,</a:t>
            </a:r>
            <a:r>
              <a:rPr sz="1300" spc="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systems,</a:t>
            </a:r>
            <a:r>
              <a:rPr sz="1300" spc="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Arial"/>
                <a:cs typeface="Arial"/>
              </a:rPr>
              <a:t>workspace)</a:t>
            </a:r>
            <a:endParaRPr sz="1300">
              <a:latin typeface="Arial"/>
              <a:cs typeface="Arial"/>
            </a:endParaRPr>
          </a:p>
          <a:p>
            <a:pPr marL="202565" indent="-106680">
              <a:lnSpc>
                <a:spcPct val="100000"/>
              </a:lnSpc>
              <a:spcBef>
                <a:spcPts val="315"/>
              </a:spcBef>
              <a:buChar char="•"/>
              <a:tabLst>
                <a:tab pos="202565" algn="l"/>
              </a:tabLst>
            </a:pP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Required</a:t>
            </a:r>
            <a:r>
              <a:rPr sz="1300" spc="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trainings</a:t>
            </a:r>
            <a:r>
              <a:rPr sz="1300" spc="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(HIPAA,</a:t>
            </a:r>
            <a:r>
              <a:rPr sz="1300" spc="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privacy,</a:t>
            </a:r>
            <a:r>
              <a:rPr sz="1300" spc="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Arial"/>
                <a:cs typeface="Arial"/>
              </a:rPr>
              <a:t>EMR)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1092835">
              <a:lnSpc>
                <a:spcPct val="100000"/>
              </a:lnSpc>
              <a:spcBef>
                <a:spcPts val="1060"/>
              </a:spcBef>
            </a:pPr>
            <a:r>
              <a:rPr spc="-10" dirty="0"/>
              <a:t>Mentorships</a:t>
            </a:r>
          </a:p>
          <a:p>
            <a:pPr marL="12700" marR="366395">
              <a:lnSpc>
                <a:spcPct val="120200"/>
              </a:lnSpc>
              <a:spcBef>
                <a:spcPts val="575"/>
              </a:spcBef>
            </a:pP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Small-group</a:t>
            </a:r>
            <a:r>
              <a:rPr sz="1300" b="0" spc="10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learning</a:t>
            </a:r>
            <a:r>
              <a:rPr sz="1300" b="0" spc="10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focused</a:t>
            </a:r>
            <a:r>
              <a:rPr sz="1300" b="0" spc="10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on</a:t>
            </a:r>
            <a:r>
              <a:rPr sz="1300" b="0" spc="10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spc="-10" dirty="0">
                <a:solidFill>
                  <a:srgbClr val="53656A"/>
                </a:solidFill>
                <a:latin typeface="Arial"/>
                <a:cs typeface="Arial"/>
              </a:rPr>
              <a:t>clinical practice</a:t>
            </a:r>
            <a:endParaRPr sz="1300">
              <a:latin typeface="Arial"/>
              <a:cs typeface="Arial"/>
            </a:endParaRPr>
          </a:p>
          <a:p>
            <a:pPr marL="119380" indent="-106680">
              <a:lnSpc>
                <a:spcPct val="100000"/>
              </a:lnSpc>
              <a:spcBef>
                <a:spcPts val="315"/>
              </a:spcBef>
              <a:buChar char="•"/>
              <a:tabLst>
                <a:tab pos="119380" algn="l"/>
              </a:tabLst>
            </a:pP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Weekly</a:t>
            </a:r>
            <a:r>
              <a:rPr sz="1300" b="0" spc="8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1.5-hour</a:t>
            </a:r>
            <a:r>
              <a:rPr sz="1300" b="0" spc="8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sessions</a:t>
            </a:r>
            <a:r>
              <a:rPr sz="1300" b="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for</a:t>
            </a:r>
            <a:r>
              <a:rPr sz="1300" b="0" spc="8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10</a:t>
            </a:r>
            <a:r>
              <a:rPr sz="1300" b="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spc="-20" dirty="0">
                <a:solidFill>
                  <a:srgbClr val="53656A"/>
                </a:solidFill>
                <a:latin typeface="Arial"/>
                <a:cs typeface="Arial"/>
              </a:rPr>
              <a:t>weeks</a:t>
            </a:r>
            <a:endParaRPr sz="1300">
              <a:latin typeface="Arial"/>
              <a:cs typeface="Arial"/>
            </a:endParaRPr>
          </a:p>
          <a:p>
            <a:pPr marL="119380" indent="-106680">
              <a:lnSpc>
                <a:spcPct val="100000"/>
              </a:lnSpc>
              <a:spcBef>
                <a:spcPts val="315"/>
              </a:spcBef>
              <a:buChar char="•"/>
              <a:tabLst>
                <a:tab pos="119380" algn="l"/>
              </a:tabLst>
            </a:pP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Limited</a:t>
            </a:r>
            <a:r>
              <a:rPr sz="1300" b="0" spc="6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to</a:t>
            </a:r>
            <a:r>
              <a:rPr sz="1300" b="0" spc="6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10</a:t>
            </a:r>
            <a:r>
              <a:rPr sz="1300" b="0" spc="7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students</a:t>
            </a:r>
            <a:r>
              <a:rPr sz="1300" b="0" spc="6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per</a:t>
            </a:r>
            <a:r>
              <a:rPr sz="1300" b="0" spc="7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spc="-10" dirty="0">
                <a:solidFill>
                  <a:srgbClr val="53656A"/>
                </a:solidFill>
                <a:latin typeface="Arial"/>
                <a:cs typeface="Arial"/>
              </a:rPr>
              <a:t>group</a:t>
            </a:r>
            <a:endParaRPr sz="1300">
              <a:latin typeface="Arial"/>
              <a:cs typeface="Arial"/>
            </a:endParaRPr>
          </a:p>
          <a:p>
            <a:pPr marL="12700" marR="174625" indent="106680">
              <a:lnSpc>
                <a:spcPct val="120200"/>
              </a:lnSpc>
              <a:buChar char="•"/>
              <a:tabLst>
                <a:tab pos="119380" algn="l"/>
              </a:tabLst>
            </a:pP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Includes</a:t>
            </a:r>
            <a:r>
              <a:rPr sz="1300" b="0" spc="12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case</a:t>
            </a:r>
            <a:r>
              <a:rPr sz="1300" b="0" spc="13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discussions,</a:t>
            </a:r>
            <a:r>
              <a:rPr sz="1300" b="0" spc="12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readings,</a:t>
            </a:r>
            <a:r>
              <a:rPr sz="1300" b="0" spc="13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spc="-25" dirty="0">
                <a:solidFill>
                  <a:srgbClr val="53656A"/>
                </a:solidFill>
                <a:latin typeface="Arial"/>
                <a:cs typeface="Arial"/>
              </a:rPr>
              <a:t>and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applied</a:t>
            </a:r>
            <a:r>
              <a:rPr sz="1300" b="0" spc="9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spc="-10" dirty="0">
                <a:solidFill>
                  <a:srgbClr val="53656A"/>
                </a:solidFill>
                <a:latin typeface="Arial"/>
                <a:cs typeface="Arial"/>
              </a:rPr>
              <a:t>learning</a:t>
            </a:r>
            <a:endParaRPr sz="1300">
              <a:latin typeface="Arial"/>
              <a:cs typeface="Arial"/>
            </a:endParaRPr>
          </a:p>
          <a:p>
            <a:pPr marL="12700" marR="5080" indent="106680">
              <a:lnSpc>
                <a:spcPct val="120200"/>
              </a:lnSpc>
              <a:buChar char="•"/>
              <a:tabLst>
                <a:tab pos="119380" algn="l"/>
              </a:tabLst>
            </a:pP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Topics</a:t>
            </a:r>
            <a:r>
              <a:rPr sz="1300" b="0" spc="9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vary</a:t>
            </a:r>
            <a:r>
              <a:rPr sz="1300" b="0" spc="10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(e.g.,</a:t>
            </a:r>
            <a:r>
              <a:rPr sz="1300" b="0" spc="10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Motivational</a:t>
            </a:r>
            <a:r>
              <a:rPr sz="1300" b="0" spc="10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spc="-10" dirty="0">
                <a:solidFill>
                  <a:srgbClr val="53656A"/>
                </a:solidFill>
                <a:latin typeface="Arial"/>
                <a:cs typeface="Arial"/>
              </a:rPr>
              <a:t>Interviewing,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CBT,</a:t>
            </a:r>
            <a:r>
              <a:rPr sz="1300" b="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DBT,</a:t>
            </a:r>
            <a:r>
              <a:rPr sz="1300" b="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Health</a:t>
            </a:r>
            <a:r>
              <a:rPr sz="1300" b="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spc="-10" dirty="0">
                <a:solidFill>
                  <a:srgbClr val="53656A"/>
                </a:solidFill>
                <a:latin typeface="Arial"/>
                <a:cs typeface="Arial"/>
              </a:rPr>
              <a:t>Equity)</a:t>
            </a:r>
            <a:endParaRPr sz="1300">
              <a:latin typeface="Arial"/>
              <a:cs typeface="Arial"/>
            </a:endParaRPr>
          </a:p>
          <a:p>
            <a:pPr marL="12700" marR="127635" indent="106680">
              <a:lnSpc>
                <a:spcPct val="120200"/>
              </a:lnSpc>
              <a:buChar char="•"/>
              <a:tabLst>
                <a:tab pos="119380" algn="l"/>
              </a:tabLst>
            </a:pP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First</a:t>
            </a:r>
            <a:r>
              <a:rPr sz="1300" b="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semester</a:t>
            </a:r>
            <a:r>
              <a:rPr sz="1300" b="0" spc="9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assigned</a:t>
            </a:r>
            <a:r>
              <a:rPr sz="1300" b="0" spc="9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by</a:t>
            </a:r>
            <a:r>
              <a:rPr sz="1300" b="0" spc="9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program;</a:t>
            </a:r>
            <a:r>
              <a:rPr sz="1300" b="0" spc="9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spc="-20" dirty="0">
                <a:solidFill>
                  <a:srgbClr val="53656A"/>
                </a:solidFill>
                <a:latin typeface="Arial"/>
                <a:cs typeface="Arial"/>
              </a:rPr>
              <a:t>later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based</a:t>
            </a:r>
            <a:r>
              <a:rPr sz="1300" b="0" spc="6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dirty="0">
                <a:solidFill>
                  <a:srgbClr val="53656A"/>
                </a:solidFill>
                <a:latin typeface="Arial"/>
                <a:cs typeface="Arial"/>
              </a:rPr>
              <a:t>on</a:t>
            </a:r>
            <a:r>
              <a:rPr sz="1300" b="0" spc="6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b="0" spc="-10" dirty="0">
                <a:solidFill>
                  <a:srgbClr val="53656A"/>
                </a:solidFill>
                <a:latin typeface="Arial"/>
                <a:cs typeface="Arial"/>
              </a:rPr>
              <a:t>preference</a:t>
            </a:r>
            <a:endParaRPr sz="13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9487" y="6425101"/>
            <a:ext cx="3375660" cy="26447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96850">
              <a:lnSpc>
                <a:spcPct val="120200"/>
              </a:lnSpc>
              <a:spcBef>
                <a:spcPts val="90"/>
              </a:spcBef>
            </a:pP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Practice-focused</a:t>
            </a:r>
            <a:r>
              <a:rPr sz="1300" spc="15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training</a:t>
            </a:r>
            <a:r>
              <a:rPr sz="1300" spc="15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sessions</a:t>
            </a:r>
            <a:r>
              <a:rPr sz="1300" spc="15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3656A"/>
                </a:solidFill>
                <a:latin typeface="Arial"/>
                <a:cs typeface="Arial"/>
              </a:rPr>
              <a:t>offered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weekly</a:t>
            </a:r>
            <a:r>
              <a:rPr sz="1300" spc="8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(1.5</a:t>
            </a:r>
            <a:r>
              <a:rPr sz="1300" spc="8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3656A"/>
                </a:solidFill>
                <a:latin typeface="Arial"/>
                <a:cs typeface="Arial"/>
              </a:rPr>
              <a:t>hours)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Topics</a:t>
            </a:r>
            <a:r>
              <a:rPr sz="1300" spc="8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may</a:t>
            </a:r>
            <a:r>
              <a:rPr sz="1300" spc="8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3656A"/>
                </a:solidFill>
                <a:latin typeface="Arial"/>
                <a:cs typeface="Arial"/>
              </a:rPr>
              <a:t>include:</a:t>
            </a:r>
            <a:endParaRPr sz="1300">
              <a:latin typeface="Arial"/>
              <a:cs typeface="Arial"/>
            </a:endParaRPr>
          </a:p>
          <a:p>
            <a:pPr marL="12700" marR="411480" indent="106680">
              <a:lnSpc>
                <a:spcPct val="120200"/>
              </a:lnSpc>
              <a:buChar char="•"/>
              <a:tabLst>
                <a:tab pos="119380" algn="l"/>
              </a:tabLst>
            </a:pP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Psychosocial</a:t>
            </a:r>
            <a:r>
              <a:rPr sz="1300" spc="14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assessment</a:t>
            </a:r>
            <a:r>
              <a:rPr sz="1300" spc="14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and</a:t>
            </a:r>
            <a:r>
              <a:rPr sz="1300" spc="14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3656A"/>
                </a:solidFill>
                <a:latin typeface="Arial"/>
                <a:cs typeface="Arial"/>
              </a:rPr>
              <a:t>clinical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decision-</a:t>
            </a:r>
            <a:r>
              <a:rPr sz="1300" spc="-10" dirty="0">
                <a:solidFill>
                  <a:srgbClr val="53656A"/>
                </a:solidFill>
                <a:latin typeface="Arial"/>
                <a:cs typeface="Arial"/>
              </a:rPr>
              <a:t>making</a:t>
            </a:r>
            <a:endParaRPr sz="1300">
              <a:latin typeface="Arial"/>
              <a:cs typeface="Arial"/>
            </a:endParaRPr>
          </a:p>
          <a:p>
            <a:pPr marL="119380" indent="-106680">
              <a:lnSpc>
                <a:spcPct val="100000"/>
              </a:lnSpc>
              <a:spcBef>
                <a:spcPts val="315"/>
              </a:spcBef>
              <a:buChar char="•"/>
              <a:tabLst>
                <a:tab pos="119380" algn="l"/>
              </a:tabLst>
            </a:pP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Cultural</a:t>
            </a:r>
            <a:r>
              <a:rPr sz="1300" spc="11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3656A"/>
                </a:solidFill>
                <a:latin typeface="Arial"/>
                <a:cs typeface="Arial"/>
              </a:rPr>
              <a:t>humility</a:t>
            </a:r>
            <a:endParaRPr sz="1300">
              <a:latin typeface="Arial"/>
              <a:cs typeface="Arial"/>
            </a:endParaRPr>
          </a:p>
          <a:p>
            <a:pPr marL="119380" indent="-106680">
              <a:lnSpc>
                <a:spcPct val="100000"/>
              </a:lnSpc>
              <a:spcBef>
                <a:spcPts val="315"/>
              </a:spcBef>
              <a:buChar char="•"/>
              <a:tabLst>
                <a:tab pos="119380" algn="l"/>
              </a:tabLst>
            </a:pP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Mandated</a:t>
            </a:r>
            <a:r>
              <a:rPr sz="130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reporting</a:t>
            </a:r>
            <a:r>
              <a:rPr sz="130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and</a:t>
            </a:r>
            <a:r>
              <a:rPr sz="130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child</a:t>
            </a:r>
            <a:r>
              <a:rPr sz="130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3656A"/>
                </a:solidFill>
                <a:latin typeface="Arial"/>
                <a:cs typeface="Arial"/>
              </a:rPr>
              <a:t>maltreatment</a:t>
            </a:r>
            <a:endParaRPr sz="1300">
              <a:latin typeface="Arial"/>
              <a:cs typeface="Arial"/>
            </a:endParaRPr>
          </a:p>
          <a:p>
            <a:pPr marL="119380" indent="-106680">
              <a:lnSpc>
                <a:spcPct val="100000"/>
              </a:lnSpc>
              <a:spcBef>
                <a:spcPts val="315"/>
              </a:spcBef>
              <a:buChar char="•"/>
              <a:tabLst>
                <a:tab pos="119380" algn="l"/>
              </a:tabLst>
            </a:pP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Intimate</a:t>
            </a:r>
            <a:r>
              <a:rPr sz="130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partner</a:t>
            </a:r>
            <a:r>
              <a:rPr sz="1300" spc="9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3656A"/>
                </a:solidFill>
                <a:latin typeface="Arial"/>
                <a:cs typeface="Arial"/>
              </a:rPr>
              <a:t>violence</a:t>
            </a:r>
            <a:endParaRPr sz="1300">
              <a:latin typeface="Arial"/>
              <a:cs typeface="Arial"/>
            </a:endParaRPr>
          </a:p>
          <a:p>
            <a:pPr marL="119380" indent="-106680">
              <a:lnSpc>
                <a:spcPct val="100000"/>
              </a:lnSpc>
              <a:spcBef>
                <a:spcPts val="315"/>
              </a:spcBef>
              <a:buChar char="•"/>
              <a:tabLst>
                <a:tab pos="119380" algn="l"/>
              </a:tabLst>
            </a:pP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Substance</a:t>
            </a:r>
            <a:r>
              <a:rPr sz="1300" spc="8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use</a:t>
            </a:r>
            <a:r>
              <a:rPr sz="130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and</a:t>
            </a:r>
            <a:r>
              <a:rPr sz="130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3656A"/>
                </a:solidFill>
                <a:latin typeface="Arial"/>
                <a:cs typeface="Arial"/>
              </a:rPr>
              <a:t>recovery</a:t>
            </a:r>
            <a:endParaRPr sz="1300">
              <a:latin typeface="Arial"/>
              <a:cs typeface="Arial"/>
            </a:endParaRPr>
          </a:p>
          <a:p>
            <a:pPr marL="12700" marR="713740" indent="106680">
              <a:lnSpc>
                <a:spcPct val="120200"/>
              </a:lnSpc>
              <a:buChar char="•"/>
              <a:tabLst>
                <a:tab pos="119380" algn="l"/>
              </a:tabLst>
            </a:pP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Psychopharmacology</a:t>
            </a:r>
            <a:r>
              <a:rPr sz="1300" spc="17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and</a:t>
            </a:r>
            <a:r>
              <a:rPr sz="1300" spc="17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3656A"/>
                </a:solidFill>
                <a:latin typeface="Arial"/>
                <a:cs typeface="Arial"/>
              </a:rPr>
              <a:t>suicide assessment</a:t>
            </a:r>
            <a:endParaRPr sz="1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37946" y="5950798"/>
            <a:ext cx="3660140" cy="310261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90320" marR="678815" indent="-395605">
              <a:lnSpc>
                <a:spcPct val="116700"/>
              </a:lnSpc>
              <a:spcBef>
                <a:spcPts val="115"/>
              </a:spcBef>
            </a:pPr>
            <a:r>
              <a:rPr sz="1500" b="1" dirty="0">
                <a:solidFill>
                  <a:srgbClr val="001B26"/>
                </a:solidFill>
                <a:latin typeface="Arial"/>
                <a:cs typeface="Arial"/>
              </a:rPr>
              <a:t>Clinical</a:t>
            </a:r>
            <a:r>
              <a:rPr sz="1500" b="1" spc="55" dirty="0">
                <a:solidFill>
                  <a:srgbClr val="001B26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001B26"/>
                </a:solidFill>
                <a:latin typeface="Arial"/>
                <a:cs typeface="Arial"/>
              </a:rPr>
              <a:t>Skills</a:t>
            </a:r>
            <a:r>
              <a:rPr sz="1500" b="1" spc="60" dirty="0">
                <a:solidFill>
                  <a:srgbClr val="001B26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001B26"/>
                </a:solidFill>
                <a:latin typeface="Arial"/>
                <a:cs typeface="Arial"/>
              </a:rPr>
              <a:t>Training </a:t>
            </a:r>
            <a:r>
              <a:rPr sz="1500" b="1" dirty="0">
                <a:solidFill>
                  <a:srgbClr val="001B26"/>
                </a:solidFill>
                <a:latin typeface="Arial"/>
                <a:cs typeface="Arial"/>
              </a:rPr>
              <a:t>Series</a:t>
            </a:r>
            <a:r>
              <a:rPr sz="1500" b="1" spc="40" dirty="0">
                <a:solidFill>
                  <a:srgbClr val="001B26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001B26"/>
                </a:solidFill>
                <a:latin typeface="Arial"/>
                <a:cs typeface="Arial"/>
              </a:rPr>
              <a:t>(CSTS)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1500">
              <a:latin typeface="Arial"/>
              <a:cs typeface="Arial"/>
            </a:endParaRPr>
          </a:p>
          <a:p>
            <a:pPr marL="97155" marR="629920" indent="106680" algn="just">
              <a:lnSpc>
                <a:spcPct val="120200"/>
              </a:lnSpc>
              <a:buChar char="•"/>
              <a:tabLst>
                <a:tab pos="203835" algn="l"/>
              </a:tabLst>
            </a:pP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Simulation-based training for </a:t>
            </a:r>
            <a:r>
              <a:rPr sz="1300" spc="-10" dirty="0">
                <a:solidFill>
                  <a:srgbClr val="53656A"/>
                </a:solidFill>
                <a:latin typeface="Arial"/>
                <a:cs typeface="Arial"/>
              </a:rPr>
              <a:t>second-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semester</a:t>
            </a:r>
            <a:r>
              <a:rPr sz="1300" spc="12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3656A"/>
                </a:solidFill>
                <a:latin typeface="Arial"/>
                <a:cs typeface="Arial"/>
              </a:rPr>
              <a:t>students</a:t>
            </a:r>
            <a:endParaRPr sz="1300">
              <a:latin typeface="Arial"/>
              <a:cs typeface="Arial"/>
            </a:endParaRPr>
          </a:p>
          <a:p>
            <a:pPr marL="97155" marR="128905" indent="153670" algn="just">
              <a:lnSpc>
                <a:spcPct val="120200"/>
              </a:lnSpc>
              <a:buChar char="•"/>
              <a:tabLst>
                <a:tab pos="250825" algn="l"/>
              </a:tabLst>
            </a:pP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Focus</a:t>
            </a:r>
            <a:r>
              <a:rPr sz="1300" spc="10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on</a:t>
            </a:r>
            <a:r>
              <a:rPr sz="1300" spc="10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clinical</a:t>
            </a:r>
            <a:r>
              <a:rPr sz="1300" spc="10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interviewing,</a:t>
            </a:r>
            <a:r>
              <a:rPr sz="1300" spc="10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3656A"/>
                </a:solidFill>
                <a:latin typeface="Arial"/>
                <a:cs typeface="Arial"/>
              </a:rPr>
              <a:t>psychosocial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assessment,</a:t>
            </a:r>
            <a:r>
              <a:rPr sz="1300" spc="114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case</a:t>
            </a:r>
            <a:r>
              <a:rPr sz="1300" spc="114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formulation,</a:t>
            </a:r>
            <a:r>
              <a:rPr sz="1300" spc="114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and</a:t>
            </a:r>
            <a:r>
              <a:rPr sz="1300" spc="114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3656A"/>
                </a:solidFill>
                <a:latin typeface="Arial"/>
                <a:cs typeface="Arial"/>
              </a:rPr>
              <a:t>treatment planning</a:t>
            </a:r>
            <a:endParaRPr sz="1300">
              <a:latin typeface="Arial"/>
              <a:cs typeface="Arial"/>
            </a:endParaRPr>
          </a:p>
          <a:p>
            <a:pPr marL="251460" indent="-106680" algn="just">
              <a:lnSpc>
                <a:spcPct val="100000"/>
              </a:lnSpc>
              <a:spcBef>
                <a:spcPts val="315"/>
              </a:spcBef>
              <a:buChar char="•"/>
              <a:tabLst>
                <a:tab pos="251460" algn="l"/>
              </a:tabLst>
            </a:pP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Uses</a:t>
            </a:r>
            <a:r>
              <a:rPr sz="1300" spc="6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real</a:t>
            </a:r>
            <a:r>
              <a:rPr sz="1300" spc="7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or</a:t>
            </a:r>
            <a:r>
              <a:rPr sz="1300" spc="7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mock</a:t>
            </a:r>
            <a:r>
              <a:rPr sz="1300" spc="7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patient</a:t>
            </a:r>
            <a:r>
              <a:rPr sz="1300" spc="7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3656A"/>
                </a:solidFill>
                <a:latin typeface="Arial"/>
                <a:cs typeface="Arial"/>
              </a:rPr>
              <a:t>scenarios</a:t>
            </a:r>
            <a:endParaRPr sz="1300">
              <a:latin typeface="Arial"/>
              <a:cs typeface="Arial"/>
            </a:endParaRPr>
          </a:p>
          <a:p>
            <a:pPr marL="97155" marR="941705" indent="153670" algn="just">
              <a:lnSpc>
                <a:spcPct val="120200"/>
              </a:lnSpc>
              <a:buChar char="•"/>
              <a:tabLst>
                <a:tab pos="250825" algn="l"/>
              </a:tabLst>
            </a:pP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Two</a:t>
            </a:r>
            <a:r>
              <a:rPr sz="130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rotations,</a:t>
            </a:r>
            <a:r>
              <a:rPr sz="130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each</a:t>
            </a:r>
            <a:r>
              <a:rPr sz="130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lasting</a:t>
            </a:r>
            <a:r>
              <a:rPr sz="1300" spc="9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spc="-20" dirty="0">
                <a:solidFill>
                  <a:srgbClr val="53656A"/>
                </a:solidFill>
                <a:latin typeface="Arial"/>
                <a:cs typeface="Arial"/>
              </a:rPr>
              <a:t>three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consecutive</a:t>
            </a:r>
            <a:r>
              <a:rPr sz="1300" spc="17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3656A"/>
                </a:solidFill>
                <a:latin typeface="Arial"/>
                <a:cs typeface="Arial"/>
              </a:rPr>
              <a:t>weeks</a:t>
            </a:r>
            <a:endParaRPr sz="1300">
              <a:latin typeface="Arial"/>
              <a:cs typeface="Arial"/>
            </a:endParaRPr>
          </a:p>
          <a:p>
            <a:pPr marL="251460" indent="-106680" algn="just">
              <a:lnSpc>
                <a:spcPct val="100000"/>
              </a:lnSpc>
              <a:spcBef>
                <a:spcPts val="315"/>
              </a:spcBef>
              <a:buChar char="•"/>
              <a:tabLst>
                <a:tab pos="251460" algn="l"/>
              </a:tabLst>
            </a:pP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Sessions</a:t>
            </a:r>
            <a:r>
              <a:rPr sz="1300" spc="7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are</a:t>
            </a:r>
            <a:r>
              <a:rPr sz="1300" spc="8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1.5</a:t>
            </a:r>
            <a:r>
              <a:rPr sz="1300" spc="8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53656A"/>
                </a:solidFill>
                <a:latin typeface="Arial"/>
                <a:cs typeface="Arial"/>
              </a:rPr>
              <a:t>hours</a:t>
            </a:r>
            <a:r>
              <a:rPr sz="1300" spc="7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300" spc="-20" dirty="0">
                <a:solidFill>
                  <a:srgbClr val="53656A"/>
                </a:solidFill>
                <a:latin typeface="Arial"/>
                <a:cs typeface="Arial"/>
              </a:rPr>
              <a:t>each</a:t>
            </a:r>
            <a:endParaRPr sz="1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09905" y="6005984"/>
            <a:ext cx="1086485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b="1" spc="-10" dirty="0">
                <a:solidFill>
                  <a:srgbClr val="001B26"/>
                </a:solidFill>
                <a:latin typeface="Arial"/>
                <a:cs typeface="Arial"/>
              </a:rPr>
              <a:t>Workshops</a:t>
            </a:r>
            <a:endParaRPr sz="15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3573" y="1258613"/>
            <a:ext cx="3453765" cy="1311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2500"/>
              </a:lnSpc>
              <a:spcBef>
                <a:spcPts val="100"/>
              </a:spcBef>
            </a:pPr>
            <a:r>
              <a:rPr sz="1500" dirty="0">
                <a:latin typeface="Arial"/>
                <a:cs typeface="Arial"/>
              </a:rPr>
              <a:t>MSW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students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are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expected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complete </a:t>
            </a:r>
            <a:r>
              <a:rPr sz="1500" dirty="0">
                <a:latin typeface="Arial"/>
                <a:cs typeface="Arial"/>
              </a:rPr>
              <a:t>24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hours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per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week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over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3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days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unless </a:t>
            </a:r>
            <a:r>
              <a:rPr sz="1500" dirty="0">
                <a:latin typeface="Arial"/>
                <a:cs typeface="Arial"/>
              </a:rPr>
              <a:t>otherwise</a:t>
            </a:r>
            <a:r>
              <a:rPr sz="1500" spc="-10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arranged:</a:t>
            </a:r>
            <a:endParaRPr sz="1500">
              <a:latin typeface="Arial"/>
              <a:cs typeface="Arial"/>
            </a:endParaRPr>
          </a:p>
          <a:p>
            <a:pPr marL="130810" indent="-118110">
              <a:lnSpc>
                <a:spcPct val="100000"/>
              </a:lnSpc>
              <a:spcBef>
                <a:spcPts val="225"/>
              </a:spcBef>
              <a:buChar char="•"/>
              <a:tabLst>
                <a:tab pos="130810" algn="l"/>
              </a:tabLst>
            </a:pPr>
            <a:r>
              <a:rPr sz="1500" dirty="0">
                <a:latin typeface="Arial"/>
                <a:cs typeface="Arial"/>
              </a:rPr>
              <a:t>20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hours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in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field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placement</a:t>
            </a:r>
            <a:endParaRPr sz="1500">
              <a:latin typeface="Arial"/>
              <a:cs typeface="Arial"/>
            </a:endParaRPr>
          </a:p>
          <a:p>
            <a:pPr marL="130810" indent="-118110">
              <a:lnSpc>
                <a:spcPct val="100000"/>
              </a:lnSpc>
              <a:spcBef>
                <a:spcPts val="225"/>
              </a:spcBef>
              <a:buChar char="•"/>
              <a:tabLst>
                <a:tab pos="130810" algn="l"/>
              </a:tabLst>
            </a:pPr>
            <a:r>
              <a:rPr sz="1500" dirty="0">
                <a:latin typeface="Arial"/>
                <a:cs typeface="Arial"/>
              </a:rPr>
              <a:t>4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hours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in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didactic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training</a:t>
            </a:r>
            <a:endParaRPr sz="1500">
              <a:latin typeface="Arial"/>
              <a:cs typeface="Aria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4865" y="9349969"/>
            <a:ext cx="4800599" cy="600074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4037966" y="1307036"/>
            <a:ext cx="3382645" cy="131127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1500" spc="-10" dirty="0">
                <a:latin typeface="Arial"/>
                <a:cs typeface="Arial"/>
              </a:rPr>
              <a:t>Training</a:t>
            </a:r>
            <a:r>
              <a:rPr sz="1500" spc="-7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schedule:</a:t>
            </a:r>
            <a:endParaRPr sz="1500">
              <a:latin typeface="Arial"/>
              <a:cs typeface="Arial"/>
            </a:endParaRPr>
          </a:p>
          <a:p>
            <a:pPr marL="130810" indent="-118110">
              <a:lnSpc>
                <a:spcPct val="100000"/>
              </a:lnSpc>
              <a:spcBef>
                <a:spcPts val="225"/>
              </a:spcBef>
              <a:buChar char="•"/>
              <a:tabLst>
                <a:tab pos="130810" algn="l"/>
              </a:tabLst>
            </a:pPr>
            <a:r>
              <a:rPr sz="1500" dirty="0">
                <a:latin typeface="Arial"/>
                <a:cs typeface="Arial"/>
              </a:rPr>
              <a:t>Fall:</a:t>
            </a:r>
            <a:r>
              <a:rPr sz="1500" spc="-6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Tuesdays,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8:30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a.m.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–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12:00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spc="-20" dirty="0">
                <a:latin typeface="Arial"/>
                <a:cs typeface="Arial"/>
              </a:rPr>
              <a:t>p.m.</a:t>
            </a:r>
            <a:endParaRPr sz="1500">
              <a:latin typeface="Arial"/>
              <a:cs typeface="Arial"/>
            </a:endParaRPr>
          </a:p>
          <a:p>
            <a:pPr marL="12700" marR="93345" indent="118110">
              <a:lnSpc>
                <a:spcPct val="112500"/>
              </a:lnSpc>
              <a:buChar char="•"/>
              <a:tabLst>
                <a:tab pos="130810" algn="l"/>
              </a:tabLst>
            </a:pPr>
            <a:r>
              <a:rPr sz="1500" dirty="0">
                <a:latin typeface="Arial"/>
                <a:cs typeface="Arial"/>
              </a:rPr>
              <a:t>Winter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&amp;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Spring/Summer: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Thursdays, </a:t>
            </a:r>
            <a:r>
              <a:rPr sz="1500" dirty="0">
                <a:latin typeface="Arial"/>
                <a:cs typeface="Arial"/>
              </a:rPr>
              <a:t>8:30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a.m.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–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12:00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spc="-20" dirty="0">
                <a:latin typeface="Arial"/>
                <a:cs typeface="Arial"/>
              </a:rPr>
              <a:t>p.m.</a:t>
            </a:r>
            <a:endParaRPr sz="1500">
              <a:latin typeface="Arial"/>
              <a:cs typeface="Arial"/>
            </a:endParaRPr>
          </a:p>
          <a:p>
            <a:pPr marL="130810" indent="-118110">
              <a:lnSpc>
                <a:spcPct val="100000"/>
              </a:lnSpc>
              <a:spcBef>
                <a:spcPts val="225"/>
              </a:spcBef>
              <a:buChar char="•"/>
              <a:tabLst>
                <a:tab pos="130810" algn="l"/>
              </a:tabLst>
            </a:pPr>
            <a:r>
              <a:rPr sz="1500" dirty="0">
                <a:latin typeface="Arial"/>
                <a:cs typeface="Arial"/>
              </a:rPr>
              <a:t>Sessions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may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be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spc="-20" dirty="0">
                <a:latin typeface="Arial"/>
                <a:cs typeface="Arial"/>
              </a:rPr>
              <a:t>in-</a:t>
            </a:r>
            <a:r>
              <a:rPr sz="1500" dirty="0">
                <a:latin typeface="Arial"/>
                <a:cs typeface="Arial"/>
              </a:rPr>
              <a:t>person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virtua</a:t>
            </a:r>
            <a:r>
              <a:rPr sz="1500" b="1" spc="-10" dirty="0">
                <a:latin typeface="Arial"/>
                <a:cs typeface="Arial"/>
              </a:rPr>
              <a:t>l</a:t>
            </a:r>
            <a:endParaRPr sz="1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5902" y="143713"/>
            <a:ext cx="3657600" cy="23437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08660" marR="5080" indent="-675640">
              <a:lnSpc>
                <a:spcPct val="117400"/>
              </a:lnSpc>
              <a:spcBef>
                <a:spcPts val="95"/>
              </a:spcBef>
            </a:pPr>
            <a:r>
              <a:rPr sz="1650" b="1" dirty="0">
                <a:latin typeface="Arial"/>
                <a:cs typeface="Arial"/>
              </a:rPr>
              <a:t>The</a:t>
            </a:r>
            <a:r>
              <a:rPr sz="1650" b="1" spc="4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Daniel</a:t>
            </a:r>
            <a:r>
              <a:rPr sz="1650" b="1" spc="4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J.</a:t>
            </a:r>
            <a:r>
              <a:rPr sz="1650" b="1" spc="4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Fischer</a:t>
            </a:r>
            <a:r>
              <a:rPr sz="1650" b="1" spc="4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Social</a:t>
            </a:r>
            <a:r>
              <a:rPr sz="1650" b="1" spc="40" dirty="0">
                <a:latin typeface="Arial"/>
                <a:cs typeface="Arial"/>
              </a:rPr>
              <a:t> </a:t>
            </a:r>
            <a:r>
              <a:rPr sz="1650" b="1" spc="-10" dirty="0">
                <a:latin typeface="Arial"/>
                <a:cs typeface="Arial"/>
              </a:rPr>
              <a:t>Justice </a:t>
            </a:r>
            <a:r>
              <a:rPr sz="1650" b="1" dirty="0">
                <a:latin typeface="Arial"/>
                <a:cs typeface="Arial"/>
              </a:rPr>
              <a:t>Grand</a:t>
            </a:r>
            <a:r>
              <a:rPr sz="1650" b="1" spc="55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Rounds</a:t>
            </a:r>
            <a:r>
              <a:rPr sz="1650" b="1" spc="55" dirty="0">
                <a:latin typeface="Arial"/>
                <a:cs typeface="Arial"/>
              </a:rPr>
              <a:t> </a:t>
            </a:r>
            <a:r>
              <a:rPr sz="1650" b="1" spc="-10" dirty="0">
                <a:latin typeface="Arial"/>
                <a:cs typeface="Arial"/>
              </a:rPr>
              <a:t>(SJGR)</a:t>
            </a:r>
            <a:endParaRPr sz="1650">
              <a:latin typeface="Arial"/>
              <a:cs typeface="Arial"/>
            </a:endParaRPr>
          </a:p>
          <a:p>
            <a:pPr marL="12700" marR="237490">
              <a:lnSpc>
                <a:spcPts val="1950"/>
              </a:lnSpc>
              <a:spcBef>
                <a:spcPts val="60"/>
              </a:spcBef>
            </a:pPr>
            <a:r>
              <a:rPr sz="1450" spc="-25" dirty="0">
                <a:solidFill>
                  <a:srgbClr val="53656A"/>
                </a:solidFill>
                <a:latin typeface="Arial"/>
                <a:cs typeface="Arial"/>
              </a:rPr>
              <a:t>Student-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led</a:t>
            </a:r>
            <a:r>
              <a:rPr sz="1450" spc="-4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case</a:t>
            </a:r>
            <a:r>
              <a:rPr sz="1450" spc="-4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53656A"/>
                </a:solidFill>
                <a:latin typeface="Arial"/>
                <a:cs typeface="Arial"/>
              </a:rPr>
              <a:t>presentations</a:t>
            </a:r>
            <a:r>
              <a:rPr sz="1450" spc="-4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with</a:t>
            </a:r>
            <a:r>
              <a:rPr sz="1450" spc="-4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53656A"/>
                </a:solidFill>
                <a:latin typeface="Arial"/>
                <a:cs typeface="Arial"/>
              </a:rPr>
              <a:t>panel discussions</a:t>
            </a:r>
            <a:endParaRPr sz="1450">
              <a:latin typeface="Arial"/>
              <a:cs typeface="Arial"/>
            </a:endParaRPr>
          </a:p>
          <a:p>
            <a:pPr marL="126364" indent="-113664">
              <a:lnSpc>
                <a:spcPct val="100000"/>
              </a:lnSpc>
              <a:spcBef>
                <a:spcPts val="110"/>
              </a:spcBef>
              <a:buChar char="•"/>
              <a:tabLst>
                <a:tab pos="126364" algn="l"/>
              </a:tabLst>
            </a:pP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Focus</a:t>
            </a:r>
            <a:r>
              <a:rPr sz="1450" spc="-6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on</a:t>
            </a:r>
            <a:r>
              <a:rPr sz="1450" spc="-6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social</a:t>
            </a:r>
            <a:r>
              <a:rPr sz="1450" spc="-6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justice</a:t>
            </a:r>
            <a:r>
              <a:rPr sz="1450" spc="-6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in</a:t>
            </a:r>
            <a:r>
              <a:rPr sz="1450" spc="-6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53656A"/>
                </a:solidFill>
                <a:latin typeface="Arial"/>
                <a:cs typeface="Arial"/>
              </a:rPr>
              <a:t>clinical</a:t>
            </a:r>
            <a:r>
              <a:rPr sz="1450" spc="-6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53656A"/>
                </a:solidFill>
                <a:latin typeface="Arial"/>
                <a:cs typeface="Arial"/>
              </a:rPr>
              <a:t>practice</a:t>
            </a:r>
            <a:endParaRPr sz="1450">
              <a:latin typeface="Arial"/>
              <a:cs typeface="Arial"/>
            </a:endParaRPr>
          </a:p>
          <a:p>
            <a:pPr marL="12700" marR="478790" indent="113664">
              <a:lnSpc>
                <a:spcPct val="112100"/>
              </a:lnSpc>
              <a:buChar char="•"/>
              <a:tabLst>
                <a:tab pos="126364" algn="l"/>
              </a:tabLst>
            </a:pP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Open</a:t>
            </a:r>
            <a:r>
              <a:rPr sz="1450" spc="-5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to</a:t>
            </a:r>
            <a:r>
              <a:rPr sz="1450" spc="-5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staff</a:t>
            </a:r>
            <a:r>
              <a:rPr sz="1450" spc="-5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for</a:t>
            </a:r>
            <a:r>
              <a:rPr sz="1450" spc="-5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53656A"/>
                </a:solidFill>
                <a:latin typeface="Arial"/>
                <a:cs typeface="Arial"/>
              </a:rPr>
              <a:t>continuing</a:t>
            </a:r>
            <a:r>
              <a:rPr sz="1450" spc="-5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53656A"/>
                </a:solidFill>
                <a:latin typeface="Arial"/>
                <a:cs typeface="Arial"/>
              </a:rPr>
              <a:t>education (CEU)</a:t>
            </a:r>
            <a:endParaRPr sz="1450">
              <a:latin typeface="Arial"/>
              <a:cs typeface="Arial"/>
            </a:endParaRPr>
          </a:p>
          <a:p>
            <a:pPr marL="12700" marR="479425" indent="113664">
              <a:lnSpc>
                <a:spcPct val="112100"/>
              </a:lnSpc>
              <a:buChar char="•"/>
              <a:tabLst>
                <a:tab pos="126364" algn="l"/>
              </a:tabLst>
            </a:pPr>
            <a:r>
              <a:rPr sz="1450" spc="-10" dirty="0">
                <a:solidFill>
                  <a:srgbClr val="53656A"/>
                </a:solidFill>
                <a:latin typeface="Arial"/>
                <a:cs typeface="Arial"/>
              </a:rPr>
              <a:t>Presenters</a:t>
            </a:r>
            <a:r>
              <a:rPr sz="1450" spc="-6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must</a:t>
            </a:r>
            <a:r>
              <a:rPr sz="1450" spc="-4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be</a:t>
            </a:r>
            <a:r>
              <a:rPr sz="1450" spc="-4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in</a:t>
            </a:r>
            <a:r>
              <a:rPr sz="1450" spc="-4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53656A"/>
                </a:solidFill>
                <a:latin typeface="Arial"/>
                <a:cs typeface="Arial"/>
              </a:rPr>
              <a:t>second</a:t>
            </a:r>
            <a:r>
              <a:rPr sz="1450" spc="-4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or</a:t>
            </a:r>
            <a:r>
              <a:rPr sz="1450" spc="-4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spc="-20" dirty="0">
                <a:solidFill>
                  <a:srgbClr val="53656A"/>
                </a:solidFill>
                <a:latin typeface="Arial"/>
                <a:cs typeface="Arial"/>
              </a:rPr>
              <a:t>third </a:t>
            </a:r>
            <a:r>
              <a:rPr sz="1450" spc="-10" dirty="0">
                <a:solidFill>
                  <a:srgbClr val="53656A"/>
                </a:solidFill>
                <a:latin typeface="Arial"/>
                <a:cs typeface="Arial"/>
              </a:rPr>
              <a:t>semester</a:t>
            </a:r>
            <a:r>
              <a:rPr sz="1450" spc="-6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and</a:t>
            </a:r>
            <a:r>
              <a:rPr sz="1450" spc="-5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in</a:t>
            </a:r>
            <a:r>
              <a:rPr sz="1450" spc="-55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good</a:t>
            </a:r>
            <a:r>
              <a:rPr sz="1450" spc="-60" dirty="0">
                <a:solidFill>
                  <a:srgbClr val="53656A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53656A"/>
                </a:solidFill>
                <a:latin typeface="Arial"/>
                <a:cs typeface="Arial"/>
              </a:rPr>
              <a:t>standing</a:t>
            </a:r>
            <a:endParaRPr sz="14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60925" y="179322"/>
            <a:ext cx="331279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dirty="0">
                <a:latin typeface="Arial"/>
                <a:cs typeface="Arial"/>
              </a:rPr>
              <a:t>All Women Are Leaders </a:t>
            </a:r>
            <a:r>
              <a:rPr sz="1700" b="1" spc="-10" dirty="0">
                <a:latin typeface="Arial"/>
                <a:cs typeface="Arial"/>
              </a:rPr>
              <a:t>(AWAL)</a:t>
            </a:r>
            <a:endParaRPr sz="1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36790" y="747488"/>
            <a:ext cx="3743325" cy="1568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399"/>
              </a:lnSpc>
              <a:spcBef>
                <a:spcPts val="95"/>
              </a:spcBef>
            </a:pP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Student-led event highlighting leadership </a:t>
            </a:r>
            <a:r>
              <a:rPr sz="1450" spc="-25" dirty="0">
                <a:solidFill>
                  <a:srgbClr val="53656A"/>
                </a:solidFill>
                <a:latin typeface="Arial"/>
                <a:cs typeface="Arial"/>
              </a:rPr>
              <a:t>and </a:t>
            </a:r>
            <a:r>
              <a:rPr sz="1450" spc="-10" dirty="0">
                <a:solidFill>
                  <a:srgbClr val="53656A"/>
                </a:solidFill>
                <a:latin typeface="Arial"/>
                <a:cs typeface="Arial"/>
              </a:rPr>
              <a:t>identity</a:t>
            </a:r>
            <a:endParaRPr sz="1450">
              <a:latin typeface="Arial"/>
              <a:cs typeface="Arial"/>
            </a:endParaRPr>
          </a:p>
          <a:p>
            <a:pPr marL="128270" indent="-115570">
              <a:lnSpc>
                <a:spcPct val="100000"/>
              </a:lnSpc>
              <a:spcBef>
                <a:spcPts val="285"/>
              </a:spcBef>
              <a:buChar char="•"/>
              <a:tabLst>
                <a:tab pos="128270" algn="l"/>
              </a:tabLst>
            </a:pP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Includes presentation and panel </a:t>
            </a:r>
            <a:r>
              <a:rPr sz="1450" spc="-10" dirty="0">
                <a:solidFill>
                  <a:srgbClr val="53656A"/>
                </a:solidFill>
                <a:latin typeface="Arial"/>
                <a:cs typeface="Arial"/>
              </a:rPr>
              <a:t>discussion</a:t>
            </a:r>
            <a:endParaRPr sz="1450">
              <a:latin typeface="Arial"/>
              <a:cs typeface="Arial"/>
            </a:endParaRPr>
          </a:p>
          <a:p>
            <a:pPr marL="12700" marR="941705" indent="115570">
              <a:lnSpc>
                <a:spcPct val="116399"/>
              </a:lnSpc>
              <a:buChar char="•"/>
              <a:tabLst>
                <a:tab pos="128270" algn="l"/>
              </a:tabLst>
            </a:pP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Focus on social justice and </a:t>
            </a:r>
            <a:r>
              <a:rPr sz="1450" spc="-10" dirty="0">
                <a:solidFill>
                  <a:srgbClr val="53656A"/>
                </a:solidFill>
                <a:latin typeface="Arial"/>
                <a:cs typeface="Arial"/>
              </a:rPr>
              <a:t>lived experiences</a:t>
            </a:r>
            <a:endParaRPr sz="1450">
              <a:latin typeface="Arial"/>
              <a:cs typeface="Arial"/>
            </a:endParaRPr>
          </a:p>
          <a:p>
            <a:pPr marL="128270" indent="-115570">
              <a:lnSpc>
                <a:spcPct val="100000"/>
              </a:lnSpc>
              <a:spcBef>
                <a:spcPts val="285"/>
              </a:spcBef>
              <a:buChar char="•"/>
              <a:tabLst>
                <a:tab pos="128270" algn="l"/>
              </a:tabLst>
            </a:pPr>
            <a:r>
              <a:rPr sz="1450" dirty="0">
                <a:solidFill>
                  <a:srgbClr val="53656A"/>
                </a:solidFill>
                <a:latin typeface="Arial"/>
                <a:cs typeface="Arial"/>
              </a:rPr>
              <a:t>Open to staff for CEU </a:t>
            </a:r>
            <a:r>
              <a:rPr sz="1450" spc="-10" dirty="0">
                <a:solidFill>
                  <a:srgbClr val="53656A"/>
                </a:solidFill>
                <a:latin typeface="Arial"/>
                <a:cs typeface="Arial"/>
              </a:rPr>
              <a:t>credit</a:t>
            </a:r>
            <a:endParaRPr sz="14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1610" y="2448236"/>
            <a:ext cx="7214234" cy="6658609"/>
          </a:xfrm>
          <a:prstGeom prst="rect">
            <a:avLst/>
          </a:prstGeom>
        </p:spPr>
        <p:txBody>
          <a:bodyPr vert="horz" wrap="square" lIns="0" tIns="184785" rIns="0" bIns="0" rtlCol="0">
            <a:spAutoFit/>
          </a:bodyPr>
          <a:lstStyle/>
          <a:p>
            <a:pPr marL="471805">
              <a:lnSpc>
                <a:spcPct val="100000"/>
              </a:lnSpc>
              <a:spcBef>
                <a:spcPts val="1455"/>
              </a:spcBef>
            </a:pPr>
            <a:r>
              <a:rPr sz="2100" spc="-125" dirty="0">
                <a:latin typeface="Arial Black"/>
                <a:cs typeface="Arial Black"/>
              </a:rPr>
              <a:t>Interprofessional</a:t>
            </a:r>
            <a:r>
              <a:rPr sz="2100" spc="-135" dirty="0">
                <a:latin typeface="Arial Black"/>
                <a:cs typeface="Arial Black"/>
              </a:rPr>
              <a:t> </a:t>
            </a:r>
            <a:r>
              <a:rPr sz="2100" spc="-140" dirty="0">
                <a:latin typeface="Arial Black"/>
                <a:cs typeface="Arial Black"/>
              </a:rPr>
              <a:t>Education</a:t>
            </a:r>
            <a:r>
              <a:rPr sz="2100" spc="-130" dirty="0">
                <a:latin typeface="Arial Black"/>
                <a:cs typeface="Arial Black"/>
              </a:rPr>
              <a:t> </a:t>
            </a:r>
            <a:r>
              <a:rPr sz="2100" spc="-140" dirty="0">
                <a:latin typeface="Arial Black"/>
                <a:cs typeface="Arial Black"/>
              </a:rPr>
              <a:t>(IPE)</a:t>
            </a:r>
            <a:r>
              <a:rPr sz="2100" spc="-135" dirty="0">
                <a:latin typeface="Arial Black"/>
                <a:cs typeface="Arial Black"/>
              </a:rPr>
              <a:t> </a:t>
            </a:r>
            <a:r>
              <a:rPr sz="2100" spc="-10" dirty="0">
                <a:latin typeface="Arial Black"/>
                <a:cs typeface="Arial Black"/>
              </a:rPr>
              <a:t>Opportunities</a:t>
            </a:r>
            <a:endParaRPr sz="21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1600" u="heavy" spc="-100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  <a:hlinkClick r:id="rId2"/>
              </a:rPr>
              <a:t>UM</a:t>
            </a:r>
            <a:r>
              <a:rPr sz="1600" u="heavy" spc="-145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  <a:hlinkClick r:id="rId2"/>
              </a:rPr>
              <a:t> </a:t>
            </a:r>
            <a:r>
              <a:rPr sz="1600" u="heavy" spc="-140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  <a:hlinkClick r:id="rId2"/>
              </a:rPr>
              <a:t>IPE </a:t>
            </a:r>
            <a:r>
              <a:rPr sz="1600" u="heavy" spc="-10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  <a:hlinkClick r:id="rId2"/>
              </a:rPr>
              <a:t>Center</a:t>
            </a:r>
            <a:endParaRPr sz="16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2035"/>
              </a:spcBef>
            </a:pPr>
            <a:endParaRPr sz="1600">
              <a:latin typeface="Arial Black"/>
              <a:cs typeface="Arial Black"/>
            </a:endParaRPr>
          </a:p>
          <a:p>
            <a:pPr marL="121285" marR="5080">
              <a:lnSpc>
                <a:spcPct val="116700"/>
              </a:lnSpc>
            </a:pPr>
            <a:r>
              <a:rPr sz="1500" dirty="0">
                <a:latin typeface="Lucida Sans"/>
                <a:cs typeface="Lucida Sans"/>
              </a:rPr>
              <a:t>“Interprofessional</a:t>
            </a:r>
            <a:r>
              <a:rPr sz="1500" spc="-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education</a:t>
            </a:r>
            <a:r>
              <a:rPr sz="1500" spc="-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occurs when</a:t>
            </a:r>
            <a:r>
              <a:rPr sz="1500" spc="-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students</a:t>
            </a:r>
            <a:r>
              <a:rPr sz="1500" spc="-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from two</a:t>
            </a:r>
            <a:r>
              <a:rPr sz="1500" spc="-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or </a:t>
            </a:r>
            <a:r>
              <a:rPr sz="1500" spc="-20" dirty="0">
                <a:latin typeface="Lucida Sans"/>
                <a:cs typeface="Lucida Sans"/>
              </a:rPr>
              <a:t>more </a:t>
            </a:r>
            <a:r>
              <a:rPr sz="1500" dirty="0">
                <a:latin typeface="Lucida Sans"/>
                <a:cs typeface="Lucida Sans"/>
              </a:rPr>
              <a:t>professions</a:t>
            </a:r>
            <a:r>
              <a:rPr sz="1500" spc="-5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learn</a:t>
            </a:r>
            <a:r>
              <a:rPr sz="1500" spc="-4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about,</a:t>
            </a:r>
            <a:r>
              <a:rPr sz="1500" spc="-50" dirty="0">
                <a:latin typeface="Lucida Sans"/>
                <a:cs typeface="Lucida Sans"/>
              </a:rPr>
              <a:t> </a:t>
            </a:r>
            <a:r>
              <a:rPr sz="1500" spc="-20" dirty="0">
                <a:latin typeface="Lucida Sans"/>
                <a:cs typeface="Lucida Sans"/>
              </a:rPr>
              <a:t>from,</a:t>
            </a:r>
            <a:r>
              <a:rPr sz="1500" spc="-4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and</a:t>
            </a:r>
            <a:r>
              <a:rPr sz="1500" spc="-5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with</a:t>
            </a:r>
            <a:r>
              <a:rPr sz="1500" spc="-4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each</a:t>
            </a:r>
            <a:r>
              <a:rPr sz="1500" spc="-4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other</a:t>
            </a:r>
            <a:r>
              <a:rPr sz="1500" spc="-5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to</a:t>
            </a:r>
            <a:r>
              <a:rPr sz="1500" spc="-4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enable</a:t>
            </a:r>
            <a:r>
              <a:rPr sz="1500" spc="-50" dirty="0">
                <a:latin typeface="Lucida Sans"/>
                <a:cs typeface="Lucida Sans"/>
              </a:rPr>
              <a:t> </a:t>
            </a:r>
            <a:r>
              <a:rPr sz="1500" spc="-10" dirty="0">
                <a:latin typeface="Lucida Sans"/>
                <a:cs typeface="Lucida Sans"/>
              </a:rPr>
              <a:t>effective </a:t>
            </a:r>
            <a:r>
              <a:rPr sz="1500" dirty="0">
                <a:latin typeface="Lucida Sans"/>
                <a:cs typeface="Lucida Sans"/>
              </a:rPr>
              <a:t>collaboration</a:t>
            </a:r>
            <a:r>
              <a:rPr sz="1500" spc="-2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and</a:t>
            </a:r>
            <a:r>
              <a:rPr sz="1500" spc="-1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improve</a:t>
            </a:r>
            <a:r>
              <a:rPr sz="1500" spc="-1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health</a:t>
            </a:r>
            <a:r>
              <a:rPr sz="1500" spc="-1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outcomes.</a:t>
            </a:r>
            <a:r>
              <a:rPr sz="1500" spc="-2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Once</a:t>
            </a:r>
            <a:r>
              <a:rPr sz="1500" spc="-1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students</a:t>
            </a:r>
            <a:r>
              <a:rPr sz="1500" spc="-1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understand</a:t>
            </a:r>
            <a:r>
              <a:rPr sz="1500" spc="-15" dirty="0">
                <a:latin typeface="Lucida Sans"/>
                <a:cs typeface="Lucida Sans"/>
              </a:rPr>
              <a:t> </a:t>
            </a:r>
            <a:r>
              <a:rPr sz="1500" spc="-25" dirty="0">
                <a:latin typeface="Lucida Sans"/>
                <a:cs typeface="Lucida Sans"/>
              </a:rPr>
              <a:t>how </a:t>
            </a:r>
            <a:r>
              <a:rPr sz="1500" dirty="0">
                <a:latin typeface="Lucida Sans"/>
                <a:cs typeface="Lucida Sans"/>
              </a:rPr>
              <a:t>to</a:t>
            </a:r>
            <a:r>
              <a:rPr sz="1500" spc="-30" dirty="0">
                <a:latin typeface="Lucida Sans"/>
                <a:cs typeface="Lucida Sans"/>
              </a:rPr>
              <a:t> </a:t>
            </a:r>
            <a:r>
              <a:rPr sz="1500" spc="-25" dirty="0">
                <a:latin typeface="Lucida Sans"/>
                <a:cs typeface="Lucida Sans"/>
              </a:rPr>
              <a:t>work</a:t>
            </a:r>
            <a:r>
              <a:rPr sz="1500" spc="-30" dirty="0">
                <a:latin typeface="Lucida Sans"/>
                <a:cs typeface="Lucida Sans"/>
              </a:rPr>
              <a:t> </a:t>
            </a:r>
            <a:r>
              <a:rPr sz="1500" spc="-10" dirty="0">
                <a:latin typeface="Lucida Sans"/>
                <a:cs typeface="Lucida Sans"/>
              </a:rPr>
              <a:t>interprofessionally,</a:t>
            </a:r>
            <a:r>
              <a:rPr sz="1500" spc="-3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they</a:t>
            </a:r>
            <a:r>
              <a:rPr sz="1500" spc="-3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are</a:t>
            </a:r>
            <a:r>
              <a:rPr sz="1500" spc="-3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ready</a:t>
            </a:r>
            <a:r>
              <a:rPr sz="1500" spc="-3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to</a:t>
            </a:r>
            <a:r>
              <a:rPr sz="1500" spc="-2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enter</a:t>
            </a:r>
            <a:r>
              <a:rPr sz="1500" spc="-3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the</a:t>
            </a:r>
            <a:r>
              <a:rPr sz="1500" spc="-3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workplace</a:t>
            </a:r>
            <a:r>
              <a:rPr sz="1500" spc="-3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as</a:t>
            </a:r>
            <a:r>
              <a:rPr sz="1500" spc="-30" dirty="0">
                <a:latin typeface="Lucida Sans"/>
                <a:cs typeface="Lucida Sans"/>
              </a:rPr>
              <a:t> </a:t>
            </a:r>
            <a:r>
              <a:rPr sz="1500" spc="-50" dirty="0">
                <a:latin typeface="Lucida Sans"/>
                <a:cs typeface="Lucida Sans"/>
              </a:rPr>
              <a:t>a </a:t>
            </a:r>
            <a:r>
              <a:rPr sz="1500" dirty="0">
                <a:latin typeface="Lucida Sans"/>
                <a:cs typeface="Lucida Sans"/>
              </a:rPr>
              <a:t>member</a:t>
            </a:r>
            <a:r>
              <a:rPr sz="1500" spc="-4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of</a:t>
            </a:r>
            <a:r>
              <a:rPr sz="1500" spc="-4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the</a:t>
            </a:r>
            <a:r>
              <a:rPr sz="1500" spc="-4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collaborative</a:t>
            </a:r>
            <a:r>
              <a:rPr sz="1500" spc="-4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practice</a:t>
            </a:r>
            <a:r>
              <a:rPr sz="1500" spc="-4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team.</a:t>
            </a:r>
            <a:r>
              <a:rPr sz="1500" spc="-45" dirty="0">
                <a:latin typeface="Lucida Sans"/>
                <a:cs typeface="Lucida Sans"/>
              </a:rPr>
              <a:t> </a:t>
            </a:r>
            <a:r>
              <a:rPr sz="1500" spc="-35" dirty="0">
                <a:latin typeface="Lucida Sans"/>
                <a:cs typeface="Lucida Sans"/>
              </a:rPr>
              <a:t>This</a:t>
            </a:r>
            <a:r>
              <a:rPr sz="1500" spc="-40" dirty="0">
                <a:latin typeface="Lucida Sans"/>
                <a:cs typeface="Lucida Sans"/>
              </a:rPr>
              <a:t> </a:t>
            </a:r>
            <a:r>
              <a:rPr sz="1500" spc="-25" dirty="0">
                <a:latin typeface="Lucida Sans"/>
                <a:cs typeface="Lucida Sans"/>
              </a:rPr>
              <a:t>is</a:t>
            </a:r>
            <a:r>
              <a:rPr sz="1500" spc="-4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a</a:t>
            </a:r>
            <a:r>
              <a:rPr sz="1500" spc="-40" dirty="0">
                <a:latin typeface="Lucida Sans"/>
                <a:cs typeface="Lucida Sans"/>
              </a:rPr>
              <a:t> </a:t>
            </a:r>
            <a:r>
              <a:rPr sz="1500" spc="-20" dirty="0">
                <a:latin typeface="Lucida Sans"/>
                <a:cs typeface="Lucida Sans"/>
              </a:rPr>
              <a:t>key</a:t>
            </a:r>
            <a:r>
              <a:rPr sz="1500" spc="-4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step</a:t>
            </a:r>
            <a:r>
              <a:rPr sz="1500" spc="-40" dirty="0">
                <a:latin typeface="Lucida Sans"/>
                <a:cs typeface="Lucida Sans"/>
              </a:rPr>
              <a:t> </a:t>
            </a:r>
            <a:r>
              <a:rPr sz="1500" spc="-20" dirty="0">
                <a:latin typeface="Lucida Sans"/>
                <a:cs typeface="Lucida Sans"/>
              </a:rPr>
              <a:t>in</a:t>
            </a:r>
            <a:r>
              <a:rPr sz="1500" spc="-45" dirty="0">
                <a:latin typeface="Lucida Sans"/>
                <a:cs typeface="Lucida Sans"/>
              </a:rPr>
              <a:t> </a:t>
            </a:r>
            <a:r>
              <a:rPr sz="1500" spc="-10" dirty="0">
                <a:latin typeface="Lucida Sans"/>
                <a:cs typeface="Lucida Sans"/>
              </a:rPr>
              <a:t>moving </a:t>
            </a:r>
            <a:r>
              <a:rPr sz="1500" dirty="0">
                <a:latin typeface="Lucida Sans"/>
                <a:cs typeface="Lucida Sans"/>
              </a:rPr>
              <a:t>health</a:t>
            </a:r>
            <a:r>
              <a:rPr sz="1500" spc="-7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systems</a:t>
            </a:r>
            <a:r>
              <a:rPr sz="1500" spc="-7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from</a:t>
            </a:r>
            <a:r>
              <a:rPr sz="1500" spc="-6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fragmentation</a:t>
            </a:r>
            <a:r>
              <a:rPr sz="1500" spc="-7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to</a:t>
            </a:r>
            <a:r>
              <a:rPr sz="1500" spc="-6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a</a:t>
            </a:r>
            <a:r>
              <a:rPr sz="1500" spc="-70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position</a:t>
            </a:r>
            <a:r>
              <a:rPr sz="1500" spc="-65" dirty="0">
                <a:latin typeface="Lucida Sans"/>
                <a:cs typeface="Lucida Sans"/>
              </a:rPr>
              <a:t> </a:t>
            </a:r>
            <a:r>
              <a:rPr sz="1500" dirty="0">
                <a:latin typeface="Lucida Sans"/>
                <a:cs typeface="Lucida Sans"/>
              </a:rPr>
              <a:t>of</a:t>
            </a:r>
            <a:r>
              <a:rPr sz="1500" spc="-70" dirty="0">
                <a:latin typeface="Lucida Sans"/>
                <a:cs typeface="Lucida Sans"/>
              </a:rPr>
              <a:t> </a:t>
            </a:r>
            <a:r>
              <a:rPr sz="1500" spc="-10" dirty="0">
                <a:latin typeface="Lucida Sans"/>
                <a:cs typeface="Lucida Sans"/>
              </a:rPr>
              <a:t>strength.”</a:t>
            </a:r>
            <a:endParaRPr sz="1500">
              <a:latin typeface="Lucida Sans"/>
              <a:cs typeface="Lucida Sans"/>
            </a:endParaRPr>
          </a:p>
          <a:p>
            <a:pPr marL="121285" marR="142875" algn="just">
              <a:lnSpc>
                <a:spcPct val="116700"/>
              </a:lnSpc>
            </a:pPr>
            <a:r>
              <a:rPr sz="1500" u="heavy" spc="1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Source:</a:t>
            </a:r>
            <a:r>
              <a:rPr sz="1500" u="heavy" spc="-10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 </a:t>
            </a:r>
            <a:r>
              <a:rPr sz="1500" u="heavy" spc="2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World</a:t>
            </a:r>
            <a:r>
              <a:rPr sz="1500" u="heavy" spc="-10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 </a:t>
            </a:r>
            <a:r>
              <a:rPr sz="1500" u="heavy" spc="20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Health</a:t>
            </a:r>
            <a:r>
              <a:rPr sz="1500" u="heavy" spc="-10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 </a:t>
            </a:r>
            <a:r>
              <a:rPr sz="1500" u="heavy" spc="-2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Organization</a:t>
            </a:r>
            <a:r>
              <a:rPr sz="1500" u="heavy" spc="-10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 </a:t>
            </a:r>
            <a:r>
              <a:rPr sz="1500" u="heavy" spc="1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(WHO).</a:t>
            </a:r>
            <a:r>
              <a:rPr sz="1500" u="heavy" spc="-10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 </a:t>
            </a:r>
            <a:r>
              <a:rPr sz="1500" u="heavy" spc="-30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(2010).</a:t>
            </a:r>
            <a:r>
              <a:rPr sz="1500" u="heavy" spc="-10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 </a:t>
            </a:r>
            <a:r>
              <a:rPr sz="1500" u="heavy" spc="-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Framework</a:t>
            </a:r>
            <a:r>
              <a:rPr sz="1500" u="heavy" spc="-10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 </a:t>
            </a:r>
            <a:r>
              <a:rPr sz="1500" u="heavy" spc="10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for</a:t>
            </a:r>
            <a:r>
              <a:rPr sz="1500" u="heavy" spc="-10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 </a:t>
            </a:r>
            <a:r>
              <a:rPr sz="1500" u="heavy" spc="1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action</a:t>
            </a:r>
            <a:r>
              <a:rPr sz="1500" u="heavy" spc="-10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 </a:t>
            </a:r>
            <a:r>
              <a:rPr sz="1500" u="heavy" spc="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on</a:t>
            </a:r>
            <a:r>
              <a:rPr sz="1500" u="none" dirty="0">
                <a:latin typeface="Lucida Sans"/>
                <a:cs typeface="Lucida Sans"/>
              </a:rPr>
              <a:t> </a:t>
            </a:r>
            <a:r>
              <a:rPr sz="1500" u="heavy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interprofessional</a:t>
            </a:r>
            <a:r>
              <a:rPr sz="1500" u="heavy" spc="-10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 </a:t>
            </a:r>
            <a:r>
              <a:rPr sz="1500" u="heavy" spc="1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education</a:t>
            </a:r>
            <a:r>
              <a:rPr sz="1500" u="heavy" spc="-10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 </a:t>
            </a:r>
            <a:r>
              <a:rPr sz="1500" u="heavy" spc="-5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&amp;</a:t>
            </a:r>
            <a:r>
              <a:rPr sz="1500" u="heavy" spc="-10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 </a:t>
            </a:r>
            <a:r>
              <a:rPr sz="1500" u="heavy" spc="1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collaborative</a:t>
            </a:r>
            <a:r>
              <a:rPr sz="1500" u="none" spc="-105" dirty="0">
                <a:latin typeface="Lucida Sans"/>
                <a:cs typeface="Lucida Sans"/>
                <a:hlinkClick r:id="rId3"/>
              </a:rPr>
              <a:t> </a:t>
            </a:r>
            <a:r>
              <a:rPr sz="1500" u="heavy" spc="10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practice.</a:t>
            </a:r>
            <a:r>
              <a:rPr sz="1500" u="heavy" spc="-10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 </a:t>
            </a:r>
            <a:r>
              <a:rPr sz="1500" u="heavy" spc="10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Geneva:</a:t>
            </a:r>
            <a:r>
              <a:rPr sz="1500" u="heavy" spc="-10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 </a:t>
            </a:r>
            <a:r>
              <a:rPr sz="1500" u="heavy" spc="2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World</a:t>
            </a:r>
            <a:r>
              <a:rPr sz="1500" u="heavy" spc="-105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 </a:t>
            </a:r>
            <a:r>
              <a:rPr sz="1500" u="heavy" spc="20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Health</a:t>
            </a:r>
            <a:r>
              <a:rPr sz="1500" u="none" dirty="0">
                <a:latin typeface="Lucida Sans"/>
                <a:cs typeface="Lucida Sans"/>
              </a:rPr>
              <a:t> </a:t>
            </a:r>
            <a:r>
              <a:rPr sz="1500" u="heavy" spc="-30" dirty="0">
                <a:uFill>
                  <a:solidFill>
                    <a:srgbClr val="000000"/>
                  </a:solidFill>
                </a:uFill>
                <a:latin typeface="Lucida Sans"/>
                <a:cs typeface="Lucida Sans"/>
                <a:hlinkClick r:id="rId3"/>
              </a:rPr>
              <a:t>Organization.</a:t>
            </a:r>
            <a:endParaRPr sz="15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560"/>
              </a:spcBef>
            </a:pPr>
            <a:endParaRPr sz="15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</a:pPr>
            <a:r>
              <a:rPr sz="1700" spc="-35" dirty="0">
                <a:latin typeface="Arial Black"/>
                <a:cs typeface="Arial Black"/>
              </a:rPr>
              <a:t>Preceptorships</a:t>
            </a:r>
            <a:endParaRPr sz="1700">
              <a:latin typeface="Arial Black"/>
              <a:cs typeface="Arial Black"/>
            </a:endParaRPr>
          </a:p>
          <a:p>
            <a:pPr marL="12700" marR="207645">
              <a:lnSpc>
                <a:spcPct val="116700"/>
              </a:lnSpc>
              <a:spcBef>
                <a:spcPts val="35"/>
              </a:spcBef>
            </a:pP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Are</a:t>
            </a:r>
            <a:r>
              <a:rPr sz="1500" spc="-5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opportunities</a:t>
            </a:r>
            <a:r>
              <a:rPr sz="1500" spc="-4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for</a:t>
            </a:r>
            <a:r>
              <a:rPr sz="1500" spc="-5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students</a:t>
            </a:r>
            <a:r>
              <a:rPr sz="1500" spc="-4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20" dirty="0">
                <a:solidFill>
                  <a:srgbClr val="53656A"/>
                </a:solidFill>
                <a:latin typeface="Lucida Sans"/>
                <a:cs typeface="Lucida Sans"/>
              </a:rPr>
              <a:t>in</a:t>
            </a:r>
            <a:r>
              <a:rPr sz="1500" spc="-5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their</a:t>
            </a:r>
            <a:r>
              <a:rPr sz="1500" spc="-4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second</a:t>
            </a:r>
            <a:r>
              <a:rPr sz="1500" spc="-5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and</a:t>
            </a:r>
            <a:r>
              <a:rPr sz="1500" spc="-4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third</a:t>
            </a:r>
            <a:r>
              <a:rPr sz="1500" spc="-5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semesters</a:t>
            </a:r>
            <a:r>
              <a:rPr sz="1500" spc="-4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and</a:t>
            </a:r>
            <a:r>
              <a:rPr sz="1500" spc="-4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in good</a:t>
            </a:r>
            <a:r>
              <a:rPr sz="1500" spc="-6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10" dirty="0">
                <a:solidFill>
                  <a:srgbClr val="53656A"/>
                </a:solidFill>
                <a:latin typeface="Lucida Sans"/>
                <a:cs typeface="Lucida Sans"/>
              </a:rPr>
              <a:t>standing</a:t>
            </a:r>
            <a:r>
              <a:rPr sz="1500" spc="-6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to</a:t>
            </a:r>
            <a:r>
              <a:rPr sz="1500" spc="-6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40" dirty="0">
                <a:solidFill>
                  <a:srgbClr val="53656A"/>
                </a:solidFill>
                <a:latin typeface="Lucida Sans"/>
                <a:cs typeface="Lucida Sans"/>
              </a:rPr>
              <a:t>gain</a:t>
            </a:r>
            <a:r>
              <a:rPr sz="1500" spc="-6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20" dirty="0">
                <a:solidFill>
                  <a:srgbClr val="53656A"/>
                </a:solidFill>
                <a:latin typeface="Lucida Sans"/>
                <a:cs typeface="Lucida Sans"/>
              </a:rPr>
              <a:t>exposure</a:t>
            </a:r>
            <a:r>
              <a:rPr sz="1500" spc="-6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to</a:t>
            </a:r>
            <a:r>
              <a:rPr sz="1500" spc="-5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other</a:t>
            </a:r>
            <a:r>
              <a:rPr sz="1500" spc="-6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areas</a:t>
            </a:r>
            <a:r>
              <a:rPr sz="1500" spc="-6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and</a:t>
            </a:r>
            <a:r>
              <a:rPr sz="1500" spc="-6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learn</a:t>
            </a:r>
            <a:r>
              <a:rPr sz="1500" spc="-6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10" dirty="0">
                <a:solidFill>
                  <a:srgbClr val="53656A"/>
                </a:solidFill>
                <a:latin typeface="Lucida Sans"/>
                <a:cs typeface="Lucida Sans"/>
              </a:rPr>
              <a:t>issues</a:t>
            </a:r>
            <a:r>
              <a:rPr sz="1500" spc="-5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that</a:t>
            </a:r>
            <a:r>
              <a:rPr sz="1500" spc="-6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are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prominent</a:t>
            </a:r>
            <a:r>
              <a:rPr sz="1500" spc="-6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20" dirty="0">
                <a:solidFill>
                  <a:srgbClr val="53656A"/>
                </a:solidFill>
                <a:latin typeface="Lucida Sans"/>
                <a:cs typeface="Lucida Sans"/>
              </a:rPr>
              <a:t>in</a:t>
            </a:r>
            <a:r>
              <a:rPr sz="1500" spc="-6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those</a:t>
            </a:r>
            <a:r>
              <a:rPr sz="1500" spc="-6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20" dirty="0">
                <a:solidFill>
                  <a:srgbClr val="53656A"/>
                </a:solidFill>
                <a:latin typeface="Lucida Sans"/>
                <a:cs typeface="Lucida Sans"/>
              </a:rPr>
              <a:t>settings.</a:t>
            </a:r>
            <a:r>
              <a:rPr sz="1500" spc="-6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10" dirty="0">
                <a:solidFill>
                  <a:srgbClr val="53656A"/>
                </a:solidFill>
                <a:latin typeface="Lucida Sans"/>
                <a:cs typeface="Lucida Sans"/>
              </a:rPr>
              <a:t>Additionally,</a:t>
            </a:r>
            <a:r>
              <a:rPr sz="1500" spc="-6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students</a:t>
            </a:r>
            <a:r>
              <a:rPr sz="1500" spc="-6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will</a:t>
            </a:r>
            <a:r>
              <a:rPr sz="1500" spc="-6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recognize</a:t>
            </a:r>
            <a:r>
              <a:rPr sz="1500" spc="-6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10" dirty="0">
                <a:solidFill>
                  <a:srgbClr val="53656A"/>
                </a:solidFill>
                <a:latin typeface="Lucida Sans"/>
                <a:cs typeface="Lucida Sans"/>
              </a:rPr>
              <a:t>skills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learned</a:t>
            </a:r>
            <a:r>
              <a:rPr sz="1500" spc="-3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20" dirty="0">
                <a:solidFill>
                  <a:srgbClr val="53656A"/>
                </a:solidFill>
                <a:latin typeface="Lucida Sans"/>
                <a:cs typeface="Lucida Sans"/>
              </a:rPr>
              <a:t>in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field</a:t>
            </a:r>
            <a:r>
              <a:rPr sz="1500" spc="-3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work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are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transferable</a:t>
            </a:r>
            <a:r>
              <a:rPr sz="1500" spc="-3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to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other</a:t>
            </a:r>
            <a:r>
              <a:rPr sz="1500" spc="-3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10" dirty="0">
                <a:solidFill>
                  <a:srgbClr val="53656A"/>
                </a:solidFill>
                <a:latin typeface="Lucida Sans"/>
                <a:cs typeface="Lucida Sans"/>
              </a:rPr>
              <a:t>areas.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Preceptorships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are</a:t>
            </a:r>
            <a:r>
              <a:rPr sz="1500" spc="-3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not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meant</a:t>
            </a:r>
            <a:r>
              <a:rPr sz="1500" spc="-4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to</a:t>
            </a:r>
            <a:r>
              <a:rPr sz="1500" spc="-5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10" dirty="0">
                <a:solidFill>
                  <a:srgbClr val="53656A"/>
                </a:solidFill>
                <a:latin typeface="Lucida Sans"/>
                <a:cs typeface="Lucida Sans"/>
              </a:rPr>
              <a:t>take</a:t>
            </a:r>
            <a:r>
              <a:rPr sz="1500" spc="-4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10" dirty="0">
                <a:solidFill>
                  <a:srgbClr val="53656A"/>
                </a:solidFill>
                <a:latin typeface="Lucida Sans"/>
                <a:cs typeface="Lucida Sans"/>
              </a:rPr>
              <a:t>significant</a:t>
            </a:r>
            <a:r>
              <a:rPr sz="1500" spc="-4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time</a:t>
            </a:r>
            <a:r>
              <a:rPr sz="1500" spc="-4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away</a:t>
            </a:r>
            <a:r>
              <a:rPr sz="1500" spc="-4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from</a:t>
            </a:r>
            <a:r>
              <a:rPr sz="1500" spc="-4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the</a:t>
            </a:r>
            <a:r>
              <a:rPr sz="1500" spc="-4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20" dirty="0">
                <a:solidFill>
                  <a:srgbClr val="53656A"/>
                </a:solidFill>
                <a:latin typeface="Lucida Sans"/>
                <a:cs typeface="Lucida Sans"/>
              </a:rPr>
              <a:t>assigned</a:t>
            </a:r>
            <a:r>
              <a:rPr sz="1500" spc="-4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field</a:t>
            </a:r>
            <a:r>
              <a:rPr sz="1500" spc="-4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placement</a:t>
            </a:r>
            <a:r>
              <a:rPr sz="1500" spc="-4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nor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provide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in-depth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experience</a:t>
            </a:r>
            <a:r>
              <a:rPr sz="1500" spc="-20" dirty="0">
                <a:solidFill>
                  <a:srgbClr val="53656A"/>
                </a:solidFill>
                <a:latin typeface="Lucida Sans"/>
                <a:cs typeface="Lucida Sans"/>
              </a:rPr>
              <a:t> in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the</a:t>
            </a:r>
            <a:r>
              <a:rPr sz="1500" spc="-2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new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20" dirty="0">
                <a:solidFill>
                  <a:srgbClr val="53656A"/>
                </a:solidFill>
                <a:latin typeface="Lucida Sans"/>
                <a:cs typeface="Lucida Sans"/>
              </a:rPr>
              <a:t>setting.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Students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are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allowed</a:t>
            </a:r>
            <a:r>
              <a:rPr sz="1500" spc="-2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to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 do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up</a:t>
            </a:r>
            <a:r>
              <a:rPr sz="1500" spc="-5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to</a:t>
            </a:r>
            <a:r>
              <a:rPr sz="1500" spc="-5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105" dirty="0">
                <a:solidFill>
                  <a:srgbClr val="53656A"/>
                </a:solidFill>
                <a:latin typeface="Lucida Sans"/>
                <a:cs typeface="Lucida Sans"/>
              </a:rPr>
              <a:t>24</a:t>
            </a:r>
            <a:r>
              <a:rPr sz="1500" spc="-5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hours</a:t>
            </a:r>
            <a:r>
              <a:rPr sz="1500" spc="-5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20" dirty="0">
                <a:solidFill>
                  <a:srgbClr val="53656A"/>
                </a:solidFill>
                <a:latin typeface="Lucida Sans"/>
                <a:cs typeface="Lucida Sans"/>
              </a:rPr>
              <a:t>in</a:t>
            </a:r>
            <a:r>
              <a:rPr sz="1500" spc="-5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a</a:t>
            </a:r>
            <a:r>
              <a:rPr sz="1500" spc="-5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semester</a:t>
            </a:r>
            <a:r>
              <a:rPr sz="1500" spc="-5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for</a:t>
            </a:r>
            <a:r>
              <a:rPr sz="1500" spc="-5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preceptorships</a:t>
            </a:r>
            <a:r>
              <a:rPr sz="1500" spc="-5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and</a:t>
            </a:r>
            <a:r>
              <a:rPr sz="1500" spc="-5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all</a:t>
            </a:r>
            <a:r>
              <a:rPr sz="1500" spc="-5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requests</a:t>
            </a:r>
            <a:r>
              <a:rPr sz="1500" spc="-5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need</a:t>
            </a:r>
            <a:r>
              <a:rPr sz="1500" spc="-5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to</a:t>
            </a:r>
            <a:r>
              <a:rPr sz="1500" spc="-5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spc="-25" dirty="0">
                <a:solidFill>
                  <a:srgbClr val="53656A"/>
                </a:solidFill>
                <a:latin typeface="Lucida Sans"/>
                <a:cs typeface="Lucida Sans"/>
              </a:rPr>
              <a:t>be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approved</a:t>
            </a:r>
            <a:r>
              <a:rPr sz="1500" spc="-10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by</a:t>
            </a:r>
            <a:r>
              <a:rPr sz="1500" spc="-5" dirty="0">
                <a:solidFill>
                  <a:srgbClr val="53656A"/>
                </a:solidFill>
                <a:latin typeface="Lucida Sans"/>
                <a:cs typeface="Lucida Sans"/>
              </a:rPr>
              <a:t> </a:t>
            </a:r>
            <a:r>
              <a:rPr sz="1500" dirty="0">
                <a:solidFill>
                  <a:srgbClr val="53656A"/>
                </a:solidFill>
                <a:latin typeface="Lucida Sans"/>
                <a:cs typeface="Lucida Sans"/>
              </a:rPr>
              <a:t>the</a:t>
            </a:r>
            <a:r>
              <a:rPr sz="1500" spc="-10" dirty="0">
                <a:solidFill>
                  <a:srgbClr val="53656A"/>
                </a:solidFill>
                <a:latin typeface="Lucida Sans"/>
                <a:cs typeface="Lucida Sans"/>
              </a:rPr>
              <a:t> FI(s.)</a:t>
            </a:r>
            <a:endParaRPr sz="15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550</Words>
  <Application>Microsoft Office PowerPoint</Application>
  <PresentationFormat>Custom</PresentationFormat>
  <Paragraphs>58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Lucida Sans</vt:lpstr>
      <vt:lpstr>Trebuchet MS</vt:lpstr>
      <vt:lpstr>Office Theme</vt:lpstr>
      <vt:lpstr>Michigan Medicine Department of Social Work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and White Corporate Professional Consulting Service Flyer</dc:title>
  <dc:creator>SSW Field Office</dc:creator>
  <cp:keywords>DAHGX6DgeWE,BAG8XMo0aYY,0</cp:keywords>
  <cp:lastModifiedBy>Castillo, Sara</cp:lastModifiedBy>
  <cp:revision>1</cp:revision>
  <dcterms:created xsi:type="dcterms:W3CDTF">2026-04-15T15:11:47Z</dcterms:created>
  <dcterms:modified xsi:type="dcterms:W3CDTF">2026-04-15T15:11:57Z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2026-04-15T00:00:00Z</vt:filetime>
  </property>
  <property fmtid="{D5CDD505-2E9C-101B-9397-08002B2CF9AE}" pid="3" name="Creator">
    <vt:lpwstr>Canva</vt:lpwstr>
  </property>
  <property fmtid="{D5CDD505-2E9C-101B-9397-08002B2CF9AE}" pid="4" name="LastSaved">
    <vt:filetime>2026-04-15T00:00:00Z</vt:filetime>
  </property>
  <property fmtid="{D5CDD505-2E9C-101B-9397-08002B2CF9AE}" pid="5" name="Producer">
    <vt:lpwstr>Canva</vt:lpwstr>
  </property>
</Properties>
</file>