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photos/black-marker-on-notebook-zni0zgb3bkQ"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sca_esv=02b049c9cd61c808&amp;rlz=1C1GCEA_enUS952US952&amp;q=children%27s+hospital+of+michigan&amp;udm=2&amp;fbs=ABzOT_CWdhQLP1FcmU5B0fn3xuWpA-dk4wpBWOGsoR7DG5zJBjnSuuKZNj-6zieDk_gkn6AKnSLKCogWmTELYC4Vpj6gmbayFdcn3t8jEDp0Ed0Gew8A70p4jIxETjS_7Zgxutv5oG6WkEgYBWEZAxincgL4CABHuCYAcY9peqfYjINx-_A9Yi6jR2PLa13eMz8wFyx2tNQEo9kRQ79B2pFkHv8842U_QQ&amp;sa=X&amp;sqi=2&amp;ved=2ahUKEwicoPeU0byMAxVxjYkEHRhFOmcQtKgLegQIBxAB&amp;biw=1920&amp;bih=911&amp;dpr=1#vhid=CWIY6XAhHwd_rM&amp;vssid=mosaic"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tockphoto.com/photo/calendar-with-business-appointments-pens-coffee-cup-and-spectacles-monthly-schedule-gm2148515232-569655604?utm_campaign=srp_photos_top&amp;utm_content=https%3A%2F%2Funsplash.com%2Fs%2Fphotos%2Fpaper-calendar-with-many-colors%252C-coffee-cup%252C-glasses%252C-hands&amp;utm_medium=affiliate&amp;utm_source=unsplash&amp;utm_term=paper+calendar+with+many+colors%2C+coffee+cup%2C+glasses%2C+hands%3A%3A%3A"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tockphoto.com/photo/diverse-healthcare-team-of-doctors-and-nurses-standing-in-hospital-hallway-gm1089609374-292297790?utm_campaign=srp_photos_bottom&amp;utm_content=https%3A%2F%2Funsplash.com%2Fs%2Fphotos%2Fhealthcare-team-4-people-smiling-with-windows-in-background&amp;utm_medium=affiliate&amp;utm_source=unsplash&amp;utm_term=healthcare+team+4+people+smiling+with+windows+in+background%3A%3A%3A"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a.istockphoto.com/id/1967229924/photo/vaccination-concept.webp?a=1&amp;b=1&amp;s=612x612&amp;w=0&amp;k=20&amp;c=CMche-NwFsgN-lRebhS8FfPeMpKJAW2tdhl7Tz7bvH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tockphoto.com/photo/african-american-wheelchair-user-talking-to-business-consultant-gm1301014539-393169419" TargetMode="External"/><Relationship Id="rId3" Type="http://schemas.openxmlformats.org/officeDocument/2006/relationships/hyperlink" Target="https://unsplash.com/photos/asian-senior-male-patient-is-consulting-and-visiting-doctor-in-hospital-oUH9xT3QXAs" TargetMode="External"/><Relationship Id="rId4" Type="http://schemas.openxmlformats.org/officeDocument/2006/relationships/hyperlink" Target="https://www.istockphoto.com/photo/nurse-with-a-baby-in-intensive-care-newborn-baby-in-the-hospital-gm1414996755-463525145?utm_campaign=srp_photos_top&amp;utm_content=https%3A%2F%2Funsplash.com%2Fs%2Fphotos%2Finfant-with-pacifier-being-held-by-medical-provider-in-hospital-room-with-medical-equipment&amp;utm_medium=affiliate&amp;utm_source=unsplash&amp;utm_term=infant+with+pacifier+being+held+by+medical+provider+in+hospital+room+with+medical+equipment%3A%3A%3A" TargetMode="External"/><Relationship Id="rId5" Type="http://schemas.openxmlformats.org/officeDocument/2006/relationships/hyperlink" Target="https://www.istockphoto.com/photo/working-together-with-disability-gm505691822-83811341?utm_campaign=srp_photos_bottom&amp;utm_content=https%3A%2F%2Funsplash.com%2Fs%2Fphotos%2Fadolescent-girl-in-wheelchair&amp;utm_medium=affiliate&amp;utm_source=unsplash&amp;utm_term=adolescent+girl+in+wheelchair%3A%3A%3A" TargetMode="External"/><Relationship Id="rId6" Type="http://schemas.openxmlformats.org/officeDocument/2006/relationships/hyperlink" Target="https://www.istockphoto.com/photo/woman-having-a-virtual-therapy-session-on-her-laptop-gm2198014695-615919029?utm_campaign=srp_photos_top&amp;utm_content=https%3A%2F%2Funsplash.com%2Fs%2Fphotos%2Fvirtual-therapy-appointment&amp;utm_medium=affiliate&amp;utm_source=unsplash&amp;utm_term=virtual+therapy+appointment%3A%3A%3A" TargetMode="External"/><Relationship Id="rId7" Type="http://schemas.openxmlformats.org/officeDocument/2006/relationships/hyperlink" Target="https://www.istockphoto.com/photo/emergency-patient-in-critical-state-with-intraaortic-balloon-pump-and-extracorporeal-gm934643610-255859734"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tockphoto.com/photo/q-and-a-acronym-on-blocks-question-about-hospital-health-medicare-concept-qna-gm1326441736-411149424?utm_campaign=srp_photos_bottom&amp;utm_content=https%3A%2F%2Funsplash.com%2Fs%2Fphotos%2Fmedical-Q-and-A&amp;utm_medium=affiliate&amp;utm_source=unsplash&amp;utm_term=medical+Q+and+A%3A%3A%3A"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a.istockphoto.com/id/1501183871/photo/doctors-registering-patients-at-the-hospital.webp?a=1&amp;b=1&amp;s=612x612&amp;w=0&amp;k=20&amp;c=p_BnNwDwa9rcwE90AxDVbqx0CMkz3hN_DN31FzE-se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tockphoto.com/photo/female-psychologist-talking-to-young-man-during-session-gm1437219879-478076926?utm_campaign=srp_photos_top&amp;utm_content=https%3A%2F%2Funsplash.com%2Fs%2Fphotos%2Fman-with-hair-bun-and-purple-shirt-facing-woman-sitting-in-chair&amp;utm_medium=affiliate&amp;utm_source=unsplash&amp;utm_term=man+with+hair+bun+and+purple+shirt+facing+woman+sitting+in+chair%3A%3A%3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a.istockphoto.com/id/1501183871/photo/doctors-registering-patients-at-the-hospital.webp?a=1&amp;b=1&amp;s=612x612&amp;w=0&amp;k=20&amp;c=p_BnNwDwa9rcwE90AxDVbqx0CMkz3hN_DN31FzE-seM=" TargetMode="External"/><Relationship Id="rId3" Type="http://schemas.openxmlformats.org/officeDocument/2006/relationships/hyperlink" Target="https://www.istockphoto.com/photo/female-psychologist-talking-to-young-man-during-session-gm1437219879-478076926?utm_campaign=srp_photos_top&amp;utm_content=https%3A%2F%2Funsplash.com%2Fs%2Fphotos%2Fman-with-hair-bun-and-purple-shirt-facing-woman-sitting-in-chair&amp;utm_medium=affiliate&amp;utm_source=unsplash&amp;utm_term=man+with+hair+bun+and+purple+shirt+facing+woman+sitting+in+chair%3A%3A%3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imgres?q=hope%20clinic%20logo&amp;imgurl=https%3A%2F%2Flookaside.fbsbx.com%2Flookaside%2Fcrawler%2Fmedia%2F%3Fmedia_id%3D100064455470995&amp;imgrefurl=https%3A%2F%2Fwww.facebook.com%2Fthehopeclinicmi%2F&amp;docid=_1f54tXcsXNjGM&amp;tbnid=Pj_Y35cfJ-VXGM&amp;vet=12ahUKEwjLtIzalMaMAxUNHNAFHcjpAJsQM3oECBoQAA..i&amp;w=1500&amp;h=1500&amp;hcb=2&amp;ved=2ahUKEwjLtIzalMaMAxUNHNAFHcjpAJsQM3oECBoQA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sca_esv=73c9a0c0dd2e1c6e&amp;rlz=1C1GCEA_enUS952US952&amp;q=hospital+ann+arbor+michigan+medicine+building+10&amp;uds=ABqPDvztZD_Nu18FR6tNPw2cK_RRafo2RIJWNea52sh_Dy2qH3xiK3X88TZmLt6hGgo5m_8IN2RKpiTaSHd1mwCo8Qtq3Weq3M4yy6Cut95KteXoyqrclawG3-zYnISy-bsFLHVnVYgxI3HLwE0DepigM2RV--65j5HdcD1xK257xTmwQwmGpE8lnWKE9Ksqujeiuo71ycmZexf43CV3EwZpQJq-AQIBdSznN0secY5JAHYS7rvl954&amp;udm=2&amp;sa=X&amp;ved=2ahUKEwitgoqJjcaMAxUe78kDHafgJDIQxKsJegQIDRAB&amp;ictx=0&amp;biw=1920&amp;bih=911&amp;dpr=1#vhid=--Km_3IUgJeunM&amp;vssid=mosaic" TargetMode="External"/><Relationship Id="rId3" Type="http://schemas.openxmlformats.org/officeDocument/2006/relationships/hyperlink" Target="https://www.michiganmedicine.org/news-release/michigan-medicine-reports-positive-financial-performance-clinical-operations-fiscal-year-202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line.aurora.edu/types-of-social-work/"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561fe4db0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561fe4db0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d7b8230e2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d7b8230e2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401ba5175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401ba5175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7e5ca270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7e5ca270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____________________________________________________</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Image from Unsplash</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u="sng">
                <a:solidFill>
                  <a:schemeClr val="hlink"/>
                </a:solidFill>
                <a:hlinkClick r:id="rId2"/>
              </a:rPr>
              <a:t>https://unsplash.com/photos/black-marker-on-notebook-zni0zgb3bkQ</a:t>
            </a:r>
            <a:endParaRPr sz="15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3c174f546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3c174f546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d1a63054d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d1a63054d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
              <a:t>_______________________________________</a:t>
            </a:r>
            <a:endParaRPr/>
          </a:p>
          <a:p>
            <a:pPr indent="0" lvl="0" marL="0" rtl="0" algn="l">
              <a:spcBef>
                <a:spcPts val="0"/>
              </a:spcBef>
              <a:spcAft>
                <a:spcPts val="0"/>
              </a:spcAft>
              <a:buNone/>
            </a:pPr>
            <a:r>
              <a:rPr lang="en"/>
              <a:t>Image-Google Photos:  </a:t>
            </a:r>
            <a:r>
              <a:rPr lang="en" u="sng">
                <a:solidFill>
                  <a:schemeClr val="hlink"/>
                </a:solidFill>
                <a:hlinkClick r:id="rId2"/>
              </a:rPr>
              <a:t>https://www.google.com/search?sca_esv=02b049c9cd61c808&amp;rlz=1C1GCEA_enUS952US952&amp;q=children%27s+hospital+of+michigan&amp;udm=2&amp;fbs=ABzOT_CWdhQLP1FcmU5B0fn3xuWpA-dk4wpBWOGsoR7DG5zJBjnSuuKZNj-6zieDk_gkn6AKnSLKCogWmTELYC4Vpj6gmbayFdcn3t8jEDp0Ed0Gew8A70p4jIxETjS_7Zgxutv5oG6WkEgYBWEZAxincgL4CABHuCYAcY9peqfYjINx-_A9Yi6jR2PLa13eMz8wFyx2tNQEo9kRQ79B2pFkHv8842U_QQ&amp;sa=X&amp;sqi=2&amp;ved=2ahUKEwicoPeU0byMAxVxjYkEHRhFOmcQtKgLegQIBxAB&amp;biw=1920&amp;bih=911&amp;dpr=1#vhid=CWIY6XAhHwd_rM&amp;vssid=mosaic</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3c174f546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3c174f546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highlight>
                <a:srgbClr val="D9D9D9"/>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d1c3949bf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d1c3949b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_________________________________________</a:t>
            </a:r>
            <a:endParaRPr/>
          </a:p>
          <a:p>
            <a:pPr indent="0" lvl="0" marL="0" rtl="0" algn="l">
              <a:spcBef>
                <a:spcPts val="0"/>
              </a:spcBef>
              <a:spcAft>
                <a:spcPts val="0"/>
              </a:spcAft>
              <a:buNone/>
            </a:pPr>
            <a:r>
              <a:rPr lang="en"/>
              <a:t>Image-Unsplash</a:t>
            </a:r>
            <a:endParaRPr/>
          </a:p>
          <a:p>
            <a:pPr indent="0" lvl="0" marL="0" rtl="0" algn="l">
              <a:spcBef>
                <a:spcPts val="0"/>
              </a:spcBef>
              <a:spcAft>
                <a:spcPts val="0"/>
              </a:spcAft>
              <a:buNone/>
            </a:pPr>
            <a:r>
              <a:rPr lang="en" u="sng">
                <a:solidFill>
                  <a:schemeClr val="hlink"/>
                </a:solidFill>
                <a:hlinkClick r:id="rId2"/>
              </a:rPr>
              <a:t>https://www.istockphoto.com/photo/calendar-with-business-appointments-pens-coffee-cup-and-spectacles-monthly-schedule-gm2148515232-569655604?utm_campaign=srp_photos_top&amp;utm_content=https%3A%2F%2Funsplash.com%2Fs%2Fphotos%2Fpaper-calendar-with-many-colors%252C-coffee-cup%252C-glasses%252C-hands&amp;utm_medium=affiliate&amp;utm_source=unsplash&amp;utm_term=paper+calendar+with+many+colors%2C+coffee+cup%2C+glasses%2C+hands%3A%3A%3A</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3c174f546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3c174f546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073763"/>
                </a:solidFill>
              </a:rPr>
              <a:t>Image Unsplash</a:t>
            </a:r>
            <a:endParaRPr sz="1400">
              <a:solidFill>
                <a:srgbClr val="073763"/>
              </a:solidFill>
            </a:endParaRPr>
          </a:p>
          <a:p>
            <a:pPr indent="0" lvl="0" marL="0" rtl="0" algn="l">
              <a:lnSpc>
                <a:spcPct val="115000"/>
              </a:lnSpc>
              <a:spcBef>
                <a:spcPts val="1600"/>
              </a:spcBef>
              <a:spcAft>
                <a:spcPts val="0"/>
              </a:spcAft>
              <a:buNone/>
            </a:pPr>
            <a:r>
              <a:rPr lang="en" sz="1400" u="sng">
                <a:solidFill>
                  <a:schemeClr val="hlink"/>
                </a:solidFill>
                <a:hlinkClick r:id="rId2"/>
              </a:rPr>
              <a:t>https://www.istockphoto.com/photo/diverse-healthcare-team-of-doctors-and-nurses-standing-in-hospital-hallway-gm1089609374-292297790?utm_campaign=srp_photos_bottom&amp;utm_content=https%3A%2F%2Funsplash.com%2Fs%2Fphotos%2Fhealthcare-team-4-people-smiling-with-windows-in-background&amp;utm_medium=affiliate&amp;utm_source=unsplash&amp;utm_term=healthcare+team+4+people+smiling+with+windows+in+background%3A%3A%3A</a:t>
            </a:r>
            <a:endParaRPr sz="1400">
              <a:solidFill>
                <a:srgbClr val="073763"/>
              </a:solidFill>
            </a:endParaRPr>
          </a:p>
          <a:p>
            <a:pPr indent="0" lvl="0" marL="0" rtl="0" algn="l">
              <a:lnSpc>
                <a:spcPct val="115000"/>
              </a:lnSpc>
              <a:spcBef>
                <a:spcPts val="1600"/>
              </a:spcBef>
              <a:spcAft>
                <a:spcPts val="0"/>
              </a:spcAft>
              <a:buNone/>
            </a:pPr>
            <a:r>
              <a:t/>
            </a:r>
            <a:endParaRPr sz="1400">
              <a:solidFill>
                <a:srgbClr val="073763"/>
              </a:solidFill>
            </a:endParaRPr>
          </a:p>
          <a:p>
            <a:pPr indent="0" lvl="0" marL="0" rtl="0" algn="l">
              <a:lnSpc>
                <a:spcPct val="115000"/>
              </a:lnSpc>
              <a:spcBef>
                <a:spcPts val="1600"/>
              </a:spcBef>
              <a:spcAft>
                <a:spcPts val="1600"/>
              </a:spcAft>
              <a:buClr>
                <a:schemeClr val="dk1"/>
              </a:buClr>
              <a:buSzPts val="1100"/>
              <a:buFont typeface="Arial"/>
              <a:buNone/>
            </a:pPr>
            <a:r>
              <a:t/>
            </a:r>
            <a:endParaRPr sz="1400">
              <a:solidFill>
                <a:srgbClr val="073763"/>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f9b03342f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6f9b03342f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00"/>
          </a:p>
          <a:p>
            <a:pPr indent="0" lvl="0" marL="0" rtl="0" algn="l">
              <a:spcBef>
                <a:spcPts val="1600"/>
              </a:spcBef>
              <a:spcAft>
                <a:spcPts val="0"/>
              </a:spcAft>
              <a:buNone/>
            </a:pPr>
            <a:r>
              <a:t/>
            </a:r>
            <a:endParaRPr/>
          </a:p>
          <a:p>
            <a:pPr indent="0" lvl="0" marL="0" rtl="0" algn="l">
              <a:spcBef>
                <a:spcPts val="0"/>
              </a:spcBef>
              <a:spcAft>
                <a:spcPts val="0"/>
              </a:spcAft>
              <a:buNone/>
            </a:pPr>
            <a:r>
              <a:rPr lang="en"/>
              <a:t>_________________________________________________</a:t>
            </a:r>
            <a:endParaRPr/>
          </a:p>
          <a:p>
            <a:pPr indent="0" lvl="0" marL="0" rtl="0" algn="l">
              <a:spcBef>
                <a:spcPts val="0"/>
              </a:spcBef>
              <a:spcAft>
                <a:spcPts val="0"/>
              </a:spcAft>
              <a:buNone/>
            </a:pPr>
            <a:r>
              <a:rPr lang="en"/>
              <a:t>Image-Unsplash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https://media.istockphoto.com/id/1967229924/photo/vaccination-concept.webp?a=1&amp;b=1&amp;s=612x612&amp;w=0&amp;k=20&amp;c=CMche-NwFsgN-lRebhS8FfPeMpKJAW2tdhl7Tz7bvH0=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6f9b03342f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6f9b03342f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___________________________________</a:t>
            </a:r>
            <a:endParaRPr/>
          </a:p>
          <a:p>
            <a:pPr indent="0" lvl="0" marL="0" rtl="0" algn="l">
              <a:spcBef>
                <a:spcPts val="0"/>
              </a:spcBef>
              <a:spcAft>
                <a:spcPts val="0"/>
              </a:spcAft>
              <a:buNone/>
            </a:pPr>
            <a:r>
              <a:rPr lang="en"/>
              <a:t>All photos from Unsplash photography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https://www.istockphoto.com/photo/african-american-wheelchair-user-talking-to-business-consultant-gm1301014539-393169419</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https://unsplash.com/photos/asian-senior-male-patient-is-consulting-and-visiting-doctor-in-hospital-oUH9xT3QXAs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www.istockphoto.com/photo/nurse-with-a-baby-in-intensive-care-newborn-baby-in-the-hospital-gm1414996755-463525145?utm_campaign=srp_photos_top&amp;utm_content=https%3A%2F%2Funsplash.com%2Fs%2Fphotos%2Finfant-with-pacifier-being-held-by-medical-provider-in-hospital-room-with-medical-equipment&amp;utm_medium=affiliate&amp;utm_source=unsplash&amp;utm_term=infant+with+pacifier+being+held+by+medical+provider+in+hospital+room+with+medical+equipment%3A%3A%3A</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5"/>
              </a:rPr>
              <a:t>https://www.istockphoto.com/photo/working-together-with-disability-gm505691822-83811341?utm_campaign=srp_photos_bottom&amp;utm_content=https%3A%2F%2Funsplash.com%2Fs%2Fphotos%2Fadolescent-girl-in-wheelchair&amp;utm_medium=affiliate&amp;utm_source=unsplash&amp;utm_term=adolescent+girl+in+wheelchair%3A%3A%3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6"/>
              </a:rPr>
              <a:t>https://www.istockphoto.com/photo/woman-having-a-virtual-therapy-session-on-her-laptop-gm2198014695-615919029?utm_campaign=srp_photos_top&amp;utm_content=https%3A%2F%2Funsplash.com%2Fs%2Fphotos%2Fvirtual-therapy-appointment&amp;utm_medium=affiliate&amp;utm_source=unsplash&amp;utm_term=virtual+therapy+appointment%3A%3A%3A</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7"/>
              </a:rPr>
              <a:t>https://www.istockphoto.com/photo/emergency-patient-in-critical-state-with-intraaortic-balloon-pump-and-extracorporeal-gm934643610-255859734</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8f9e29a67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8f9e29a67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400">
              <a:solidFill>
                <a:srgbClr val="002060"/>
              </a:solidFill>
            </a:endParaRPr>
          </a:p>
          <a:p>
            <a:pPr indent="0" lvl="0" marL="0" rtl="0" algn="l">
              <a:spcBef>
                <a:spcPts val="1600"/>
              </a:spcBef>
              <a:spcAft>
                <a:spcPts val="0"/>
              </a:spcAft>
              <a:buNone/>
            </a:pPr>
            <a:r>
              <a:t/>
            </a:r>
            <a:endParaRPr sz="1400">
              <a:highlight>
                <a:srgbClr val="FFFF00"/>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2c39ee5c5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2c39ee5c5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t/>
            </a:r>
            <a:endParaRPr b="1" sz="7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561fe4db0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561fe4db0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
              <a:t>_________________________</a:t>
            </a:r>
            <a:endParaRPr/>
          </a:p>
          <a:p>
            <a:pPr indent="0" lvl="0" marL="0" rtl="0" algn="l">
              <a:spcBef>
                <a:spcPts val="0"/>
              </a:spcBef>
              <a:spcAft>
                <a:spcPts val="0"/>
              </a:spcAft>
              <a:buNone/>
            </a:pPr>
            <a:r>
              <a:rPr lang="en"/>
              <a:t>Photo Unsplash</a:t>
            </a:r>
            <a:endParaRPr/>
          </a:p>
          <a:p>
            <a:pPr indent="0" lvl="0" marL="0" rtl="0" algn="l">
              <a:spcBef>
                <a:spcPts val="0"/>
              </a:spcBef>
              <a:spcAft>
                <a:spcPts val="0"/>
              </a:spcAft>
              <a:buNone/>
            </a:pPr>
            <a:r>
              <a:rPr lang="en" u="sng">
                <a:solidFill>
                  <a:schemeClr val="hlink"/>
                </a:solidFill>
                <a:hlinkClick r:id="rId2"/>
              </a:rPr>
              <a:t>https://www.istockphoto.com/photo/q-and-a-acronym-on-blocks-question-about-hospital-health-medicare-concept-qna-gm1326441736-411149424?utm_campaign=srp_photos_bottom&amp;utm_content=https%3A%2F%2Funsplash.com%2Fs%2Fphotos%2Fmedical-Q-and-A&amp;utm_medium=affiliate&amp;utm_source=unsplash&amp;utm_term=medical+Q+and+A%3A%3A%3A</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01ba5175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01ba5175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rPr lang="en"/>
              <a:t>______________________________________________</a:t>
            </a:r>
            <a:endParaRPr/>
          </a:p>
          <a:p>
            <a:pPr indent="0" lvl="0" marL="0" rtl="0" algn="l">
              <a:spcBef>
                <a:spcPts val="0"/>
              </a:spcBef>
              <a:spcAft>
                <a:spcPts val="0"/>
              </a:spcAft>
              <a:buNone/>
            </a:pPr>
            <a:r>
              <a:rPr lang="en"/>
              <a:t>Image from Unsplash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https://media.istockphoto.com/id/1501183871/photo/doctors-registering-patients-at-the-hospital.webp?a=1&amp;b=1&amp;s=612x612&amp;w=0&amp;k=20&amp;c=p_BnNwDwa9rcwE90AxDVbqx0CMkz3hN_DN31FzE-seM=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01ba5175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401ba5175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______________________________</a:t>
            </a:r>
            <a:endParaRPr/>
          </a:p>
          <a:p>
            <a:pPr indent="0" lvl="0" marL="0" rtl="0" algn="l">
              <a:spcBef>
                <a:spcPts val="0"/>
              </a:spcBef>
              <a:spcAft>
                <a:spcPts val="0"/>
              </a:spcAft>
              <a:buNone/>
            </a:pPr>
            <a:r>
              <a:rPr lang="en"/>
              <a:t>Image from Unsplash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istockphoto.com/photo/female-psychologist-talking-to-young-man-during-session-gm1437219879-478076926?utm_campaign=srp_photos_top&amp;utm_content=https%3A%2F%2Funsplash.com%2Fs%2Fphotos%2Fman-with-hair-bun-and-purple-shirt-facing-woman-sitting-in-chair&amp;utm_medium=affiliate&amp;utm_source=unsplash&amp;utm_term=man+with+hair+bun+and+purple+shirt+facing+woman+sitting+in+chair%3A%3A%3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561fe4db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561fe4db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________________________________________</a:t>
            </a:r>
            <a:endParaRPr/>
          </a:p>
          <a:p>
            <a:pPr indent="0" lvl="0" marL="0" rtl="0" algn="l">
              <a:spcBef>
                <a:spcPts val="0"/>
              </a:spcBef>
              <a:spcAft>
                <a:spcPts val="0"/>
              </a:spcAft>
              <a:buClr>
                <a:schemeClr val="dk1"/>
              </a:buClr>
              <a:buSzPts val="1100"/>
              <a:buFont typeface="Arial"/>
              <a:buNone/>
            </a:pPr>
            <a:r>
              <a:rPr lang="en">
                <a:solidFill>
                  <a:schemeClr val="dk1"/>
                </a:solidFill>
              </a:rPr>
              <a:t>Images from Unsplash.  </a:t>
            </a:r>
            <a:endParaRPr/>
          </a:p>
          <a:p>
            <a:pPr indent="0" lvl="0" marL="0" rtl="0" algn="l">
              <a:spcBef>
                <a:spcPts val="0"/>
              </a:spcBef>
              <a:spcAft>
                <a:spcPts val="0"/>
              </a:spcAft>
              <a:buNone/>
            </a:pPr>
            <a:r>
              <a:rPr lang="en" u="sng">
                <a:solidFill>
                  <a:schemeClr val="hlink"/>
                </a:solidFill>
                <a:hlinkClick r:id="rId2"/>
              </a:rPr>
              <a:t>https://media.istockphoto.com/id/1501183871/photo/doctors-registering-patients-at-the-hospital.webp?a=1&amp;b=1&amp;s=612x612&amp;w=0&amp;k=20&amp;c=p_BnNwDwa9rcwE90AxDVbqx0CMkz3hN_DN31FzE-seM=</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https://www.istockphoto.com/photo/female-psychologist-talking-to-young-man-during-session-gm1437219879-478076926?utm_campaign=srp_photos_top&amp;utm_content=https%3A%2F%2Funsplash.com%2Fs%2Fphotos%2Fman-with-hair-bun-and-purple-shirt-facing-woman-sitting-in-chair&amp;utm_medium=affiliate&amp;utm_source=unsplash&amp;utm_term=man+with+hair+bun+and+purple+shirt+facing+woman+sitting+in+chair%3A%3A%3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9f05ae39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39f05ae39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400">
              <a:solidFill>
                <a:srgbClr val="00206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401ba5175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401ba5175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2060"/>
                </a:solidFill>
              </a:rPr>
              <a:t>_________________________________________________</a:t>
            </a:r>
            <a:endParaRPr sz="1500">
              <a:solidFill>
                <a:srgbClr val="002060"/>
              </a:solidFill>
            </a:endParaRPr>
          </a:p>
          <a:p>
            <a:pPr indent="0" lvl="0" marL="0" rtl="0" algn="l">
              <a:spcBef>
                <a:spcPts val="1600"/>
              </a:spcBef>
              <a:spcAft>
                <a:spcPts val="0"/>
              </a:spcAft>
              <a:buNone/>
            </a:pPr>
            <a:r>
              <a:rPr lang="en" sz="1500">
                <a:solidFill>
                  <a:srgbClr val="002060"/>
                </a:solidFill>
              </a:rPr>
              <a:t>Images from Google Photos</a:t>
            </a:r>
            <a:endParaRPr sz="1500">
              <a:solidFill>
                <a:srgbClr val="002060"/>
              </a:solidFill>
            </a:endParaRPr>
          </a:p>
          <a:p>
            <a:pPr indent="0" lvl="0" marL="0" rtl="0" algn="l">
              <a:spcBef>
                <a:spcPts val="1600"/>
              </a:spcBef>
              <a:spcAft>
                <a:spcPts val="0"/>
              </a:spcAft>
              <a:buNone/>
            </a:pPr>
            <a:r>
              <a:rPr lang="en" sz="1500">
                <a:solidFill>
                  <a:srgbClr val="002060"/>
                </a:solidFill>
              </a:rPr>
              <a:t>Corner Health:  data:image/png;base64,iVBORw0KGgoAAAANSUhEUgAAAOEAAADhCAMAAAAJbSJIAAABIFBMVEVHFWr8/Pz////B1y1EF2lEF2v///38/PvF1S06AGHA2CzE2y4+AG6WmEJHFWtEFm6Igk/8+/8+AGpEC2tnT1zJ3DJFEGnt6u/+//pRMF85AGSWgKLGvs6PeZ5zZFBDE2/f0+aplLQzAFv69f3m4etaOnShjLGfjKxzUYi4qMIvAFw6AFkyAF4/AGJGGGR2XJBOKnEnAFH47frLvNbg2ORtTYe9tMpjQYCJcps+CmBVLG65o8NGIWRFFHZOJXEvAFLVyNzW0NlrUYCPdqaDapChlk4YAFIrAGWDaJhDEV1dQFmOiUl2XohPM1ZQMWJjRnS1rbrBsM6olLlqQIirnLN4aEpzYld2U4+dhrL8//AAAEMfAEFkQ4Tx4/aglLDWxN6jY599AAAOW0lEQVR4nO2bC3vbuJWGKRSEisYlF+QOyMJWKIGUZF1IWVfLkmNr7GxG03UnleruON2x5///iz0AKcWZdVNNG8szffDmiS2CIM2PB8S5gLIsg8FgMBgMBoPBYDAYDAaDwWAwGAwGg8FgMBgMBoPBYDAYDAaDwWAwGAwGg8FgMBgMBoPBYDAYDAaDwWAwGL48OMfFrvvSl/I8OH6OCypf+lqeB356pZnZ/04mTAUVQlCujEaPkKbi2c5LX9cXI220FPPMcrXCEgAKs5e+ri+HHCECoHP/E4X/No+h43SrYVhiJXbuZ7YjNgpTrKZVy3U+drTzmRY+veQF/1zggrtVUg5LZXTugii5VfjGiXxuRdt+rppeuc8dB/+qBrArZH8E+kpl1ml3u6K7VejJi/GpJf2io41tIS7G4wsqIvtFL/nn4aTT0SgOGYgqj4BKv1A4vTwexYwFiyuaj0lbXrTugzILklZd8Be+7J+Dd4i0JEDNNs32RmGDoDIATQLDUOW0hmBCUg0ItX5NEkFh6SMfFX7NwrypTHpp5kZyCOp0A2MhOhL8VzPV/h2FJRQWgkphleKoM0Thtlc5RC25uxW5/3meeTyIQ0RyKWUYhGGzeA5BWCksbIbqHO5DmSnjxTGMXVYuoStv5z8x+8/P84fnnblgpqmyktZSBa4Lb1FSjxsqh/kzmbbviRIdv52dHIJmUDiUO/4B13/921ef5b9o9I9P88/jiO67kbJimcluW6ZFTFMuN75pN/XILJMKPUZ6cE6F5X9zh7TYbMfB5Ry8fvXbz/Hq9wfPKRDusSurWgjENBBsb6K2yaXF+wukrXko58qEKOl3u/KyHxMle7njMHX817/53ed49XvvWW0IQNTGYKCyzLI/iUsdUcs/H8L0ozxmUNUw5T5R8wDvFLzZ3utXv/kcYMPnnpd3UFgtZqMQgI9K4VxYO2WQvzSFztMKR3peZeDuS+D3UQixQYviX5lCyC04BJ/yo0Ls1UiuEIJVbcMkCZIg0P+DNXV3urBfjkKw4ZvowH9a4W3uQs7bUtFvt7uyg3crAvxyFJZQLTuvLNtPKRRj3RgedSjw7VH13HO4vfsofZL9KXSUt4BBGCof33xSodeGLnAX0Ojw7dtagMjgSrjWbnOpE/3xP57iv7/anw3pJqiGUKX55Cj1/BuIU5mK7ABoJKVKuuPZM/eN9wQHs69e7U1hWkFFCFr61IZiq9CR6zzyhuCUqb6osatC184y/gR/2qMNOU4IXL7y6eFjG9pbhQK7sqZuAytrayN2SHctpxblj5/Cv9ujQovXR4goX45YRap6KYTdldRxVdKrOAR78e5N3imE53X0vvuvpjz8D1/9bn8KHV9OV9VktKjVaTqtreFfbcyx7fdq67X+DH3cVPZaoyRJRq2e9KN/tdy2X4U4slIpfU+mZ5adUo3vQIjjq0/C85Uc7Diw6cHdkCl4ik1FcaP0M4qf3LVfhVZRB9UPzaP6qJM3Zxu3ABsOdx3bVuVE6JlZcEym1GbY/aTCaKtiq+2oZ9W2i0UseB7hyE0lcu8KbdeHKfwnFQWu2yK7uAAniiJXX6btn0FHHilAJffS1H90nGqBA7m6AZYD3aGbrdTZkVdU7vau0Kd8/LYyvTqX6XbYpZ3ZsgJtWTGrgKVybC7qNz0/3zjHnM6mlWk93boPLrIrOLA3Eyq1Vd6iOM7uZFfLYnjvT6GjxqF4PxnoWZMtbpQeuO0pPRzlM+lgMhaqyf+exQBbyfoCoR/792orvhdqC0iWQtkMu+Lkz5uT9aDJtmlV94wv2g8DFM/4nhWqR0vW4jx3KCHCWjLCtiveg75NTliad3xQeIxUaRxNsgEpkWE/ICq4CcaDvB9RDgZM1p0WDdDE5jKyXDrSpQKGW6gUBif7VggTqVyhD0WpkJEQLSR4BojSNtVDBhFrFWT7ebGG/LkKARwChbp+FQw28VDI6vAw0kP0oTiOgescdsCtjuBWsDBuog9s/wod7Mi5LlHoYKwMwSdk796VKvSr8lSprJSWwx+py3OFpYCBaLJRWNLFxfzutKjl3agaBymHRK1nhRAP0UIhYYE60f5tiA96TF8ogZBG3X0U3KRnCcnHJyL6QzlEhwdnx3mSqO/ER4UlQnIrsvBe4kiPyJDdH42YUhgOLvzuiBTDofwSo9QRVaI1sEnzoYrKaHHuiYZeqimRUa0xzC8tjHl6/Kg6vh2lIUqOqjoqh3HoeFPVh6G5lJcVpqxIHuhHhWDJ+GLfCnmd5GXfq24q6Ao1BccyCZVZyG2Xiu6VEsgYuhYbhSqFClaFQjJMqbwtJMy+WeRlR+n7UX8YsjIj1Y7YKIQD2WjvCsWDnvnCdce2HH72F4ltXs/rhSPJXcuhU6S3JuL7Tb0/mXqSUq2wzE59SI4SLZadXMY69bidndbr9Yo6MwmwLBSW0fxCbtY79qeQrnTBu1RXi/iWG0HIkk61aNQ8UCElxwNlZFRtFzYME5yC+y8UBtgF55nkT99Jqo9kBfngON0oRIePlnP2qHBC1JXGM18tj9gKcVgsIXqZUujraQeNNgrRjQfNhUISnIH75B8V5g91PgHnueQ4VwhP+KX/cQlmj6N0mJf06z62MyvjIJJWisSXQvCMbSu//I0NyeCMZ1uF5UBw+7HCcvGgEpLnmQi9VwpBLJmm1iOFf/pquzKTPq/CbaUCxmfkdbzI5ld6JgXX/waibe8KaWMNu7lCVO2oQulWoQdR+1ah1L6RLFSGWbtV/2/nJ1QNAvCsx4+jc+vir//zWvPXP/JnXV3zx3pgkcG58H35dlCRli0Guepmm3qiM1JriaqUUSg86tqfKHQeKexq10NGl0JAXtntSeHRN/kohb2PE5cs8zc1qTe7LQ/8szg0CVXxhSSN+s2chah15ndb+QobGk6njXuYiUBhnHmFwonQSdGTCr0Hwli5jFYd8DOyhkYzz3E7ucL4E4Uwpzn6qbfd5353JT1EuUS1JAFjiSRjv87IxvFpC4PwWpp7fIi8dYr3tEL/JCYQ05UhIbldDSAmGlxRWz6lcH9gt7tAaiIoqRcv9ES48NLmJj0oQpGwKiwdeTOl0Pq7CtWieaieRQgB4ays9CHu+S+tEHMcbOulahTeZ64rbj+RCE+pt8ktfqoQcsdcIYQJF5l7udK91DqIWiogC2w/OUr3im8vCMkXCEMEcSlMeVw2WZ5J6PG7yHxHKVQv2GwUigCMVSaBcDOHJwT26LkEks2SOlmuL1xd2hbEpWrvCyq0uDhMkMotIKFvdnztDMQPE4b0QiGqTjvcVTl+nvNvbJgn8uAdHfztfb4LNDiuPD5i+SYaLaXtOt1qnvK/oELs0nRcmwwnD9+ficjRq2aZL2bL2+Gw1TwVHnccFzsXdU1xoU79VG9iy8mifE8dojxsRVzMpnDkpDmmcDb8eO+LoItgjsNFtyu8dFNWBEXgsKiUVHCeZdAG/7ivXv7hRQ/uRxHn3AbzumohIvLB0toDYF4cqQ7CmX5lCDrAvhdSiJVT0mVC2wFcVd+En7YWqoudjsaCDWfbplDlUzhcNTiFd7PzkzmPsfMzq7/zMgoFVSslAqJDXeIWKohyqNC1YSHUxqYObgtVbKJiE375lMozbPsQwQAWpupMsN/OG+gZpp/8fhGFcGfv1jN8Nl5f0/G60Wg21hA/8rP1WqWquNGYwUx03dAsL9Z32EmX62UKLiKLZG/emve6/lLvXZ/CbomtMfy8Kw6YrdWv2rKrz3CNfcva/xt/HMfohos7NOpW8mTgQWSQIqKasPgFQj9wDOmfzhWGp2pCpEN0BNOpk3ktFfKEQ9nKZ87pDA7qehV038/nWXRUL36/S9SZw/s6t/euEB6vAPVAIVEKgwZkBT3fgjCEJNLhGSOn3OW11RGJW8O7OgKnRifaYWQCYtBVYxi22i00akIecVpHH9iNmKLkcr46QmwyuTtFMeyoLdsJOWrMA7SS+/8ah8NB4fFlu6JtmPyt/64PksZhkKBlCgrR6ZlrU3GF4v8VdExi3u7nCm0Ro1o77YCDaaHJ3/r9S78OoW1ggUIhvrlCSYfSMRzW7/fTdoIq/fYhGlH7ud/w+v8KlQ11tKYUQigSD9qOGKLmdfi1sC5AoVo89HuItbHKtFjMSnqUwgbLOHbPLNGChIKhqjxBpWq4WKKka8EBwRlXgZ7a9Z1MwtoP4wUa0n3ryxXqHAJVQWF5MAjuJZ/F6KFWit/7G4XpRmGo03dlQ/8Ulc4jbL3htEXiIIh/7MwImwVkRLYKOdyFQRAMZmBDODIcjP1/fEVfXiEE3m/Pzx/yUdoXtOOJB502oZY4Z+Qvyk1sFQ6+OzkvRmmqSkserWM1SmWaihRmGrlk5BOFcScFQOHoa4Te7/7a7ZcDw3NIet6BmkuvUfL2+no6lgOyODqCyYVmrHTbbNZ6oDC+dPiYxTO/u8oV0haKb5dzNoSEebGcTq9PTxCj7TkopDYoTHKFU6B3maDpuwVZUOsFvk0VwWxy43swC8hDPQhRC2x5ScXlCDV50SLAhn3Xf4/imSWOtELMv12obxOhrbe4O0GI8s4CZmHLuwEbOvw433P/LkFNUYexT/H+nb6L56s693urteitVpPJZLW8m1yntk2nk4avv/O1mnqnqzk4j1lrfoG9ykq9LoQt3l4OF6ubtrjWvSa9i9XKt/yT1ho86Q+ruWtFpyu9q9ZeT3p+upzM8QuENQ5PUwiROaURp+prehQeKf21Ll+knOr4CwRR6mAcQScIag7O1IEQrwuIr1PLhVBPRXswq1I3g/gPOmFfUghWuQoDKZwHYkEHQkCBd3tVzGAwGAwGg8FgMBgMBoPBYDAYDAaDwWAwGAwGg8FgMBgMBoPBYDAYDAaDwWAwGAwGg8FgMBgMBoPBYDAY9s7/Aa7s3I4wcjyuAAAAAElFTkSuQmCC</a:t>
            </a:r>
            <a:endParaRPr sz="1500">
              <a:solidFill>
                <a:srgbClr val="002060"/>
              </a:solidFill>
            </a:endParaRPr>
          </a:p>
          <a:p>
            <a:pPr indent="0" lvl="0" marL="0" rtl="0" algn="l">
              <a:spcBef>
                <a:spcPts val="1600"/>
              </a:spcBef>
              <a:spcAft>
                <a:spcPts val="0"/>
              </a:spcAft>
              <a:buNone/>
            </a:pPr>
            <a:r>
              <a:rPr lang="en" sz="1500">
                <a:solidFill>
                  <a:srgbClr val="002060"/>
                </a:solidFill>
              </a:rPr>
              <a:t>Hope Clinic:  </a:t>
            </a:r>
            <a:r>
              <a:rPr lang="en" sz="1500" u="sng">
                <a:solidFill>
                  <a:schemeClr val="hlink"/>
                </a:solidFill>
                <a:hlinkClick r:id="rId2"/>
              </a:rPr>
              <a:t>https://www.google.com/imgres?q=hope%20clinic%20logo&amp;imgurl=https%3A%2F%2Flookaside.fbsbx.com%2Flookaside%2Fcrawler%2Fmedia%2F%3Fmedia_id%3D100064455470995&amp;imgrefurl=https%3A%2F%2Fwww.facebook.com%2Fthehopeclinicmi%2F&amp;docid=_1f54tXcsXNjGM&amp;tbnid=Pj_Y35cfJ-VXGM&amp;vet=12ahUKEwjLtIzalMaMAxUNHNAFHcjpAJsQM3oECBoQAA..i&amp;w=1500&amp;h=1500&amp;hcb=2&amp;ved=2ahUKEwjLtIzalMaMAxUNHNAFHcjpAJsQM3oECBoQAA</a:t>
            </a:r>
            <a:endParaRPr sz="1500">
              <a:solidFill>
                <a:srgbClr val="002060"/>
              </a:solidFill>
            </a:endParaRPr>
          </a:p>
          <a:p>
            <a:pPr indent="0" lvl="0" marL="0" rtl="0" algn="l">
              <a:spcBef>
                <a:spcPts val="1600"/>
              </a:spcBef>
              <a:spcAft>
                <a:spcPts val="0"/>
              </a:spcAft>
              <a:buNone/>
            </a:pPr>
            <a:r>
              <a:t/>
            </a:r>
            <a:endParaRPr sz="1500">
              <a:solidFill>
                <a:srgbClr val="002060"/>
              </a:solidFill>
            </a:endParaRPr>
          </a:p>
          <a:p>
            <a:pPr indent="0" lvl="0" marL="0" rtl="0" algn="l">
              <a:spcBef>
                <a:spcPts val="1600"/>
              </a:spcBef>
              <a:spcAft>
                <a:spcPts val="0"/>
              </a:spcAft>
              <a:buNone/>
            </a:pPr>
            <a:r>
              <a:rPr lang="en" sz="1500">
                <a:solidFill>
                  <a:srgbClr val="002060"/>
                </a:solidFill>
              </a:rPr>
              <a:t>CNS Healthcare:  data:image/png;base64,iVBORw0KGgoAAAANSUhEUgAAARQAAAC2CAMAAAAvDYIaAAABI1BMVEX///+70jFbLIaSlJcjHyAAAAC3zxXy9t/5+/BJAHtSG4FZKIVXJYRRGICPkZRWIIMbFhdKSElbWVqIio2+ss36+PtjOIuyo8PJycl+YJ6+vb1sRpHO3nq50ShOEH7x7vSnlrsYExSQkZqmlLrt7e3FutLSytzj3ekRCgyXga94WJlyT5Wkpqjq6uu0pcXVyeC2ocmoj7/U1daxsrSLcqePj51fM4ne1OaslcKYe7OQca2IZafFxsepq63f39+cm5s2MzRnZmZ3dXZnQI7JudcqJyiCgIGms26su2CVmZGlir1TUVI8OTpiYGHS1sCZn4rEz5HW5JO1ykWrvU3t89HJ22qgqnvm7r+otmnc6KSbo4WuwkLG2V6irXbBxLX3/OA0AHAcK0WsAAARlElEQVR4nO1daWPaRhpWAOEIkAQV2AavBYRDgMFpgdjdlMOxU7fNsd302Hbbzdb//1fsvO8cmpFEsLO2wZaeT0gaDTPPvLcuTUuQIEGCBAkSJEiQ4JZQIdj0GLYG7fFsMrQcx7kEWMPauL3pIW0Wi9nQARAmFm2Uk0p7sT9P10abHtmG0N5HQqxJhGSM5vMNjGjTaM+WjmU56VlcRSKM8ZAwYlmxVZIwRhNgxBmONz2Q7cGCCEnaciaJkAiM00hJLQlIBPYtK51QomBMKZkklAgs0oSStDNMbInAaOkQSiwr8TgCFeKE0ZhseiBbhH2gJG0tY57nyRgtkRJnf2ULkgLWJsMlabUcTmZxyJFrYEzS1jB6qu1xbYlZIbCxIBiPZ/P0cPyoPdQIfU46WkzGEwvLBrNFgIPKeDl8vLQwMUmHxaSCOaFj1RbRZz5az91mYhJ2OjRLdiYrGHlEOH2pbs+omFjBmbdryMgyDjFLy5jKm5WhRS1swDg89iy5s1cXv+sHpt2Xji2sSNV5/Fly/coYdOj0OkYhJZPCVMdRVYdnyfc5yHvHoFAwjWlX06ZGKiWTwlRnqQjEfjyy5LJJuCi49q6dAlJabPeIqc5EbouFg7Qzf/Txah0ERCDXoHvHqDpqwLZIY5acfvw+WNOO8jIpe7ivFjYn7aGzJv15TDjOyaQcwy5mTtKS5ag5VHMeuTHhUPQnf0A8dJvmxEO/DXXOcaovHcj6kzfKGnpj2enOnbDRfdyoF1IKMKgdWb7tGNP6UijUf8w4CJCSslOefHxIxSRWF8v7uVQQeWNPHOahfnysiQaxfYiTlO1e8RhuQn1zvEqz9SAnhZyR73fZUV5zi5GFBZzkVU6MwbFvUPZZWBsr1dG0quESmKbJODHl2GweR9UhytPpAjqd5ymUGLlw0I6n6sg4RdvidsWOqIwwdkDP7IpN5nWsx1pwvCaIybVFgTaywBQ3EMPhGUJ7uDmJVRAbwhCyv5Zp0K0FMyezzQ5qw5hbaYcYj12qPTGNTgKYYBJMFKgDW7XExGr8SgavPM7DRbcYggYkXFn4JcHNjmnTGDlSjFZJolhA25EujLajL5PGDuhoLCoZbSuJ7AFDqWw/SlwxooacpPE35yTerpg7Hgu9Lw9jY1Y8CYEZWRQNxokVd040yYSMWBgb75BNY7Grhe6XcRLzMFZjeR91PO2EEwpKBDoeFp8kuqP5vqaScMKA5QJqZCHfsazE71APTKN7eAJ9OX/8t7GthyUMytxZdWd93ECVB4RjP+6ZjgAqj58ML4bnpUyz+O5V1J327REgvL8yGoU0rnZZyvS+ffsw02zljrb5md5rFns6orkMtj3D/a9CfdR0vaTuWZLTi5lis9fTmw/v4ghVHuqBZ0WdTETPXM5rteE5mX4vcGGjVMwQ6KFZ1vTiF/J2+0wn7Xr62fu3hBy99MAcPMb0rGpyDjPR3wl5rxGRcZTWlJSMHrTGAVLaPWinX6JKjUt6M/OwWIGHHy268iXkRGHhla5fytuMlGIm0EuAlHfIiajtXurNgHJtN/ZRefBnqQczCZiR854u1/IZKZlewKyopAyB3ea5v+N9M6xx24uKrzyvehGTBRpkXeGkBM2KSkovqGIVPaCGWw2wstTzTHSUgFCLti4LDyGlmYkwKwop43BXD8kvUyuLeSBORI+4xKOEK6Vi09EjzIpCyhIkpfjujsZ854DyvYVe97IXLSgBEGUap/WwWVFIoX19e/vDvRfQUiz8ooLSs9adQUjZ10rNkFlRSDnH4/qmvfDT1dhZjb+Akmf/2PmLiAy1jWtTHySFMqiYFVVSkJQeYfvpzidGdnuIHuuv2c/B988IKT9ms/9kgUVGX8s+kqLth8xK2KaQ3kjLnQ+fNbIbInqsfzt8cnMcAicvfjr8eczWvvj2mqRoVtCsKKTsc0lCt/XLr9nPGd0NcIukHH5HSHn2r+wT4n3oNHqX0b2HSQmZFTVOEcHMGRrxnTum5TYlBQTl2ZPsH85TbU5JWX8fCiclaFZUUmrsKMktz9DJ//LkLlm5PVKooHyX/fkFiTUtamfX33TBSQmalUDuc8lZIbT0UIk+ZO+ADYZbJAUEJX14iPe3UX+hr78BUpASMCvB0kFa5ypEusWQ8Le7Y+XWSDn8HQTl9+zHZ0AKiyzWx+I+KapZCZKijc9kWkokaP7lzli5PVKwVp396YUsKTciRTErIVLIrjO96SsRiYD+fVes3BYphxCjPPs++yO9PdS5sU3ReN5HzUoEKaTBK19a9JGm3ZW1vS1Ssj8QNpbZ71/QagoNt6LSwU+QoklJUCQpJI/4Qvih0t2ZlVsi5fDnFygoqEM/7DAf2gvVqT9NivZWmJUVpCBbTFSIAm03Kdk/0KJ8hzHtn79pCyRFrpVdixRhVkazVaRo7QxlpUcE8j93oz+3RMpPKCg0fPsj+4HVyopnNyRFmJWzWm8VKVqbtSE5xIdtJuXwI9CR/Uhj2sMnwv2szfYDpHCzQoRhJSmsppc5I/5nq0nBYPYJWNlnvx8+ye6wJY92P3LdMUgKNyufIkVjSrbdpKA/fkHF5Qdi/A6J/pwVM6vS5Mw7n5YQKZXeelLeYt/v7lt9blhPIdHJs49ZVJ4/WUFipsv5nYy5Ll3kCJHCzcpaUsCKf17ZZz2i//YT5bUoEDqcnf9CfXbyF+54yvQgQlTaelGqtoZJ0ZZ6mBT1EnyTpwM3HOa1sXI5boB9C64JSpeQ6eRx6KHqwVlRLlJGkMLMilo6kI0T9ff6lt8HhA85jUUhnyHa1paaulzNjiKFmhW5HKljVM/xHki7RgFro8A7IfHWP7V4z8yKHNaOM031vosoUiidEimVYrHYFKwsV1xl2y7MiPbsL0BQAsX7fQzJ9TMuLJDQ6WqUG0kKzltWnxHpiJHbfrXSgm8VMAdc8is+MtoloKWo66Xzy3O4saQXzBGjSQGzohraTC/T07+4PC9h+aDX23ZORg4xs3C9NOrlW7UzHW4tKTabzWJT18+D1vGdHlmeq/R0XXVcl6Qf0gv01dPPN31dbC1AexZ4J37k4bHzjt7bpb+PeIvbfq0W6UUWtVpAgtrLEu3m7CE8vouPrKwQFIbRYrG4DQ9K+nkAhGjoe6zazAq6nngDIjd0PQ/ojpE7B9x9AYHbA7qz6O5BtGc25I87JUAQzbFQULbeS94j4DFbcMoxf1RfBShO8ryxigo4ZCIs6y9mxAhgTibWpwK3GIJIyTzxxwGQ5HiYTsysipi+1qGyEpp4h0E61A7OnFYZBspW9Sb/7h3Rc45CR3jf3Yiz7giVSr3unT5//frLr968+fvLb745ujixDQVXp+yZDUx7ylfKMXjBqlGgyAENFbE1XfffMsounmQfhAbI+jO8qNPuBj4pX3/91Zu/E1qODnYD75atsKfAMJodKK+yNkkXnss28AsCp2Lr+Cbj6NupwPtJvQZ20GX9uStPvX2sJyV/ovHXCw2DrygugGyU+Vto8fWI4psC7ulNxnFB3/Jrduim19g1DFSYvZz/T/eF9aTg6zHpqx3Gge8oUNlgi0xFSpsW5K1rD4NxjUritVJGLs86YP3l9tb0cJtgpHQYKS8pKXkJblm8sIy03y0ox2Ax+aucUaQ0/l7n/O5NhnEqKUnHsKGTfAqP5CQpvC9QUoioHDNWvgFWZNgejWdRezxbPVb3F5nag7qydW0cS0rSks0L7+9Gcnc/oG+iig7xuSVMmeXQFm2w159Wp62OPK3TY7Lv5bRfZj6FK0lD8zz2+Re75Xme1uEGC+wM6eZY6sUrt8ie/p4sRPVOqy/vrHgUZPW6Zb6v2+i/JCN6/v+RMg9cP5axx62M3eh0OsKkuHS69b7h5mxwtqYhZKdh0n2w8wLbFbiSeFcuV0Dbda8ksakaOTyBu+byiWFixzlXLED3iOxjOw10Xg18JblrtLyUa6Lp9qZ0RLbtGqsMFehP3QMNIui8fl0uHx/vyYC+he/ZUwEDFDSkbNM0xQZ9Ke2ewa0wyMEF5Sll+vtSBVAMX0nKyrEBjwDsxi7rKJ/HTsgcpbfSM777hvymevxESpWen69Cc/irviHFFG50LEU48Tw0KV99JYK3nAQX1NxhkdueIR/K4arJs1DmA4RRZbJzdCBmA3bmcSNnMEUzj32lK/iujFKhCRMlpot/2mXTz7HmBvj/lktZZguRhzXg2oymm3iCA5ONiJ5vdFYJCnPJNKQdHOyeyLODD121+WOUauSGviL0bQU2CfjgRJ8Oye2X2YkmDh391l6l7rdsMDs71U7EP6BzE4Gh7Qq9PMV3RtM2ey02yT7shI7to3qFMWsERkcaDegRs3VMAyO6djcmBcIp/shgRSUAfUUnWlLgtC5tjppMZ20Qe7d7AIAcZxfHBREIE3ISBF8MuIM/ODq6qPDezf4pV1MwViwKgO4o3XnSX+MCOt71fF8mj65QIGMqs1WqC7qMzyLFZR4ZqvjCtVBgQNWyU1GA8bLFwFiUEuAqCQwdFkQgPEo5FXuxAxEYFl76oQwxDGxuGFZW7XDORPmDP+ajK7jVQerKo2TRT98ZvLfPIAUGh9cFFyECMKAayPLu2zmTf1gglTqAJLcgGNaYL60OxHJ7/nyVME6J/tmig6WgDNP/rw4Q1NLWn4P7r/prxtx7HjnjVjwPGTkb9+dJCgy0xmpugc+QIMtCo06OCHgDWFpBISylz7DWsKnfZG0LynyVME6J/v2U0VsR0BGHTF29v2asJcvD2NKk8v6IzBWkoPf5UmQ+gcrBlUbDlCV+qlOBmiI3tEDCzBnys4ICWX4vh7O2+cdMiHFVUmQ/jNMkldHEJ8mI0PAFD5QZquhsCzkeFhDOPOl8aQH9EdmRhvZaGForLwyqKbKyxYdwIHAxJfaNGpd+uUNFAioMfL4QWEjLrIoNX3RPzQMEBtjWHByzABIcsNAXbMFd0Yk0os/PM9PUpETBT5HrmpowM9EPDP0IBwzqwIYIku3P1w/j0M5KYiMJDfsXLNgcUaF12aeo8N+olsBPLoL0g1RMbq5R6KmgVYGQ9rQLMW2nU1YACQIzKeUAYNwXIiuGzpSEmZFCJqTVWw1An80ZV44ZEkKfrCTcwZmdOslXJLHhQjMQUwXryzjMtRjb4GyZLwO521WqNIwU3PJwRK3GCk4CNoUEtKYEHtAuITgyFVxVpMgFTEMgYfZnoQ2IZSW5xpTJM5QVKnTA8FOaLw/jyNCNq7osNlN/0VkboJuJEmHW9+9Mu4jcVRSxk2W3foIjWpH8iDCf1pgwzE9JKNASE5iUshqmoa9Qi49qisxjjFSVmr68W+HZYz4/MPNihNJ8pUyKuCU/+hd1Gpg19z7m4ISFrsdC7dzBLqPVCJcyme3K7Q6oZStcrNKe9aTAJdOxpqYlTBrU4qNImDEeESE2nSeWnjucNuESCX38JNDUqfgT8s9+9K/amqpIDum+vuabde7qQUWDpcyuoZxnp1YUaa5DCkl9IPEJRCkoDX7xETqrKltkDD6NtnGEMsz8Zd7ggu+p8+2KuMc95v1JKWPepkvup8h5E7NhnmelTBYsSSLIv1MMCa0viLax8nKDbFPe0AptwU+DiR2oUlIgSslFpMg5G0GrAobNtlgEUZ8aLhomw52yAk/9AiyTsdv1aGMDuUPQOKqMp7iuQZIYdgBS4IZL27yk3Ryf8GYHvOzUhz2u0dJSOCbIf112vl+FOq3yERX6n7hmQp0PllOgmgLFlIZAq9UqAylYiQzUUhqr+5RwSpxZp1uX9nidcueT13DIKZ3u2qs89S7p+bknKUClW+6sv4JQwRGd1tc2XIORk9zTFQIhJbkDI4i2E7sL6+tBSNn0ELYPCye5yTqEsRPzLzpFYRz7zxdFYPaQXuB4X6g52/581gYwSTxyGJPkfvww5kmYEsYw+qHBeGOYhClhDB/Qu7fvDcvk5vMwlklAG8Yw3t/GjsYwifLDmCd1tzAmCSlhJKREYJaQkiBBggQJEiRIkCDBA8D/APMtOj3roUraAAAAAElFTkSuQmCC</a:t>
            </a:r>
            <a:endParaRPr sz="1500">
              <a:solidFill>
                <a:srgbClr val="002060"/>
              </a:solidFill>
            </a:endParaRPr>
          </a:p>
          <a:p>
            <a:pPr indent="0" lvl="0" marL="0" rtl="0" algn="l">
              <a:spcBef>
                <a:spcPts val="1600"/>
              </a:spcBef>
              <a:spcAft>
                <a:spcPts val="0"/>
              </a:spcAft>
              <a:buNone/>
            </a:pPr>
            <a:r>
              <a:t/>
            </a:r>
            <a:endParaRPr sz="1500">
              <a:solidFill>
                <a:srgbClr val="002060"/>
              </a:solidFill>
            </a:endParaRPr>
          </a:p>
          <a:p>
            <a:pPr indent="0" lvl="0" marL="0" rtl="0" algn="l">
              <a:spcBef>
                <a:spcPts val="1600"/>
              </a:spcBef>
              <a:spcAft>
                <a:spcPts val="0"/>
              </a:spcAft>
              <a:buNone/>
            </a:pPr>
            <a:r>
              <a:rPr lang="en" sz="1500">
                <a:solidFill>
                  <a:srgbClr val="002060"/>
                </a:solidFill>
              </a:rPr>
              <a:t>Pine Rest:  data:image/png;base64,iVBORw0KGgoAAAANSUhEUgAAASwAAACoCAMAAABt9SM9AAAA0lBMVEX///9WiyH///1MhQtWiiP8/PxJhgD6+vpWix3r8uZiY2fQ3sPz8/P4+Pjw8PFYiiHm5ui1tbWdnZ3a2ttEggC60ap5eXlcXF6Ao1PS4svU4MxYWFh2dnZjZGheXmBmZmfV1dV4oVepqauAgYV5oVG+vr+Tk5NtbW+xsbKXt3yhoaFfX19QUFKKiorKyspKiRZZWWGPjpSPsmw3eADi8dbx9N9ijy6Wq3tubm1AQENMTEy60K3q8eRFfwB2mEXc5dX6//N7l1fU4sBPfhCowJG0zq3/J6WCAAAN0ElEQVR4nO2ce5ubthLGFTvEjgIslxSdHK6FcikGsm57etw0Sff08v2/0tEIAcJmN+vNrpM+nfePGLDA0m9Ho9FIhBAUCoVCoVAoFAqFQqFQKBQKhUKhUCgUCoVCoVAoFAqFQqFQKBQKhUKhUCgUCoVCoVAoFAqFQqFQKNSX0Wr18ofXin58Q775Ub3w7U9kdfPUdVitnvYXHkv/+Xl99WzS+t/km/Wz58Pp1dV6zWlBW9K0svPctquUK7fgXquubDuHK8SFLytLebC4klcdMfmdFS8oxI9S86gKEynNePoGf47+++KZqg8zWNvt8+frjyvRnMrxWBSxMmvb0o/8wgBYRcwi5jkVcYuMf1sqD3adjLHA4bDqNuIKS66QXbNmc1wHq8sTQTA/aJdq90P0kvPYHsOaLjzfbrfrN7LsJghpBX/7TVfGO0+0uWNhqfdfFzRk6ezhAZNtryjNTGOzMUyry0oyl5v5gXfwW44rD+awDHc6toTZul/S9l5e3QlL9kyplrKkP3J3IavEAQs92UCbhiFz1Ye3O3mQR7QdLubZvAZ5U5sa2Vgts05gpb9Mz2sd+Llfqs9q7ufp07C2LwbLUmARh1IPPq3rcGi8zXsZnbW2jeVBxyZYXUtUJU0uj2r3BJZlT122AFibmVu8tO4D69VQmMMa/tIJCw/Q/axrOsIKEhbvauXhxUEedIpldcWsAp56egyLkGmcFLC+rM6E5Q+wLBaX4JMtX7EskkbhaHtcTiAPOhrO7WmU1agdN+c3WMLVa+JgpQGs3lv1sARMzRrsS4NCD278uTqzG6qwAugiqmUdNsQLR39PVFgR3S//fsfUsTHPujhqCk6ktFsWmck7g5hBHB9cwii9LjfauwQ8YExjS5gy7UtfSA+FlbBI9J8jWOZ1GE3dxfHkwQRLOwqy8mgGKy6sjQtDhxd3hkUSf0Nq/ju5S/TWMXSi+QnRPV6J+tCXNtyd/Yg47tZZsIoJVhr17stiM1gkZyHrhvIqLOmarCOv1DW6cpZHwDLlTwwc6F4Jt7u07XGKbqgNvdz0+djJdF6ovqWDP4HOhyXmJibd9a1XLauEVhU7Gg/WswRruCRlTWjJ4OArXiYQ9uJyWLoXFVCmh8UtiyRF27Y7DsuD6L86CkWeUA+zLN1jWW8hJ7D0Ax2vzGBtNnw2Y6ZHsEg7+DViLMC6hke6KaAeYeU0T9zO72FxO/yaLSutcidqBsd0AguCCiZDJwVWHO92u4gxdtw0k0mb04JiwbIMYMjHXHOC1cI0wfx7wOpar61GN30KC+KHph/aVVgen1fbaUFPmmZFh87UzJzx0XXBsrR33N13vkG4TVoawHI8TnDohr2Hu5A4rKurOaxf1zN82/WrIZJRHPzYVDUo7WFpHg37vjXBYsMYmR93Q9790pL5rLTFtwDL5k/0hHG6scGHBBrvuNMy4yiySJQQM2Nl3AEs8cvV5Szr/Xa95biktluA9eHZVqG1fX0mLGLRsA/kVVgysncDsiCzj0RlimbD/zU207lpiRPD4me6Ji4IDzeVvpBefvvdt6o+/kZefTcXvyR1T1jE5tOehMxgUQnLyk5jSDGluTUBKK/D91OW8AtlC29uVjerSTdkdaybsYpLsI7irF4tjSGQX7AsTScnGn5ouYLyG7XQ15NaXarGHbCul2DpLITRfgHW31ov/zXX/34jv3+cX+GXJCwl6zBoBmvyHl0D8cM4N8xnsLqvOh16h14+W2/fPns7av07+ea1Gjnw0OH3+8FKY8XVOlEYmfUIK6ITLP3dUzXmqcVDh2dqoLB+w+OsK1XPX7y6CxYLF2FpAQ/k95NlcViDz0ki5f7z3Y+V3mv4M8Y0oZE+VsLwOChdn6aVlXzWLFvVV/06HMa3eqc6b2sXUjrAsiPqjLDsWRLe3kywuuN1nyW5TIYZtZxVWu0SPX2sqt4c/4UfqrNgeWHUHd2fMCoDd+L4s5HOZmE4wKoAlpBmWN4s5G6n/unSZVjO7EfdSMIKZDrebRZGWKJD8JJCEf1kVHqo7g8r6eqIRoFctOorlOQepZHTJXAY74pOrdY+CqUNuSXlBuh5XuYFZTSfHhb+gMIIy2VY3ixjNcLyBlj+rbBamHd+CVie1xZF0WZBMtU7yMQ1zyNu/62aJ9dbJhcsWvgO8ipC2SyK2GfX0qVkWZ/bOQmsMls9XYR1GoUJWHtHwnqcuOysbniutOTTZfap3SdLndKKFixrgkX6f2+BNRQeNIf1ODqB9eYRYd1HhUNaiF3za73HkDitWODPEz1tYU03DVobptV50cLHLd3QlbeJ+40elu1ldq5xWK5T5Au/fa6eDNaGT47vM8ZzWFpZcy+d9Bicnd05EKF4TpBWZQAml9XctgIvz8tChSVdmYBVR1XngAmlsd1l8UbASgMvrTR9lwZV7T/CFOL+sIoa9ndUae04Tm1bsmPw43RS7UiLd4u4aRqaiWAnhyLVICimrPJDTs9i1cHuR8OOAmHIa2WxDqnBTnZDAuOA1ZgKrNoSyjmsTsQTOY/gXDAzPmjocSKzq7rIoUFK7HKwqtrbRRHzuKeGjSFtv2BX1WUURXHgwTjXMOkeKp8VedIVjEHStPabhh8x2B4Cn41/mCog2tM1MGwBrKzWTdO0fIt4whQgzSVNiHNxI3eCldEYFMY8vssccRtEVCYvV1a9z+phXSdwt//5oek53VCPYybmdbAxhM9yeneasDg2N5oGuz4KXzTEZlEPzfIgMEh3lgniNyWiTa2S1OrXTnNdwvJKD3RISO+SRlibtsyyjLmqz9roXEbCLavsbyt514t5MTqHBZWx2CVhrYgRhPzPIwZmi0/9pMvkE55wSDe4jbgSDUn4PnoesuQlpX2F8xNY/d0cQ5YSbcPRa8RLZ7BSyDjrqmWpPouHIxu4jc+l4Cf4vQosdnlY/I/rhdfD4F6MuxdMFg4xPLd1+DelbHi8BnVPJY8yDPsKd7fD6hjYmG4SCQt8WQY2VoiO6rvLo2EnKmZYpBNxcMQtiybypi8EK6AjLFiC6I9UWKaIQoNprX4jYMlWBaG0LFfxWUoc60Inrv00T2HoCkZYVWy3RtLUXZoBLH9pulM3cJtDzKjNcw98FswNO99urX5uaDWXtqxPweovlFPySkuMYasHwAplO5UosZsmfqbYKefWRQ3f5wlcs/mhVrW5BtdtvTJlqbEAv42HVTxWTfvbzLRIdf5Vn3WweaS2EWtRerUQ8Z6pY1gv7oCleZQN4++0xmz6YTnL5pnhLbtAAhp+foWXdZks80NhOXRYd1dgueJTL0O2mAt9QliX0QNh6fGYIOWw5GaPza7vjhmli/uAgjD+J8LS2t2YTuGwpPfS4x5WzsJdUCUnYIL4nwQrC68BltGVTTvmkEw/DvgsUDPMPJL25O3COGJRnM13gC7BunsZ7CvTubC0is9pSjWrzWHRd+/4TLC5DiUsrWARzEXozldTvkF86rNW5FLe+RF0tmWteBw+20LLYZXwLoWdenT0VFbVljHjwKiSQ16CBSl5Vt6dP/lqVs7O74bWLo7UxnFYEogVqc3SrMQJaXg9xVGLPiuNOrdjd+1EtrOltPGX0HmwKPis3B8icSHTH6zH3B3bgFWGihkuwTJigOkmd1hP6v2NYZGCqp1rgrUJTt7KcRn1xotLsMwo+WQdT576pfQQWGY57u0jKiyykF4rw2C8utgNvcttr/psvT8TlugRHQvZ2GwTXhu4dUBrZ5a14OAtPx68mtsGbQKPr8zWc/s11MQhiZhR216QiqRXUYpCJPe8x8irn6N7WNb4ohOHJWf8BY3Hjqi8Y0HEorJRKw6ojVSfFS7M/I266e208u0khz3waZDZqW4LD1jaxA4g3vW6LtsZJG94oYjjs8MkOVyY1nmwQgnL5DHBsPJp+bECK3aJSafuqMXXU4MCShfTJGbqt5rMoUCWvRIJPOLnkIbVuE1x5uInLGK9g69MZpEiXXrU0+rTsK6m9w29ARbJoyGRR1w/ntyOwQuY0QQrYeV0crgFFqT9bBj0TNPUecxV9dMn+6CJvB+HNQ4D9kEU8irS+al76QDs5uNbFRa8ifnrWt1S+uztzy/lbGTj0THrn40jYiK6oZyyQD4cWiZPtUB9J+AQL8NaidcknBgW+L0sH14DMFhnRbqANa421H0hSJImRVwmjw/kTv26fg6vq0o9/+M3fuVq3MB8dbX9489hvdeIp5cv4SWdviMmDPbRAB1Nt4qY96cwHLI3ma9sU1jFcXSyNtwlPayMVGOueXhnIt07kEXksIxhEMhj5V7DZpeOKv788GLay/b29Svy1+v1djh98eLD9zd9uS5vGY08W+4LshlldQI7aiNKy14hnzyD24lYkHZdXrDJrrQu37MIbp9HmGmfIN/ZxGyg8CaZYJl98As+qxbJ2I7o4lVOrSObglfDbC6bxVhp5P1f30/64f3q1fc/TOd//rSSy6llVhSOs289aR3O3ilq2IYOV/ew82O/37fgvpI98xu/eUeryV/pbbbfO/uiDY56Yt1kTtu0mxVJmix1YIvN+MpKLUZSsZ+r9Z06PujE5YXqnacRx0/t8nLvCzylTDdx7zlJsfK66vkb8sgd7NHs/0OEPuBKU/Gp5XUqirtV3Z08DIVCoVAoFAqFQqFQKBQKhUKhUCgUCoVCoVAoFAqFQqFQKBQKhUKhUCgUCoVCoVAoFAqFQqFQKBTqQvo/NiuS2Qocs1sAAAAASUVORK5CYII=</a:t>
            </a:r>
            <a:endParaRPr sz="1500">
              <a:solidFill>
                <a:srgbClr val="002060"/>
              </a:solidFill>
            </a:endParaRPr>
          </a:p>
          <a:p>
            <a:pPr indent="0" lvl="0" marL="0" rtl="0" algn="l">
              <a:spcBef>
                <a:spcPts val="1600"/>
              </a:spcBef>
              <a:spcAft>
                <a:spcPts val="0"/>
              </a:spcAft>
              <a:buNone/>
            </a:pPr>
            <a:r>
              <a:rPr lang="en" sz="1500">
                <a:solidFill>
                  <a:srgbClr val="002060"/>
                </a:solidFill>
              </a:rPr>
              <a:t>Henry Ford Health:  data:image/png;base64,iVBORw0KGgoAAAANSUhEUgAAASsAAACpCAMAAABEdevhAAABR1BMVEX///8UZLkAkeIAAGT///3//v8AAGD///sAAGUAkeEAjeIAjuETmeQAAF2Hwu79//84eMEAXrd1dZp2odMVZbcAVrPA5fctcL/s8/xPhMgIYLj0+fuJirDr+PxJpue23POnqcLc7vlmsOrZ2eVYsunS5PZ9gKvF2OwAAFgbnOPx8/ejoL8zNXpiZJO9z+ZlZY+l0u4Ai+UaG2/j4+wAVbbf6PMAW7AAXr0NDWrGyd1dXJAAAG5EQ4UAhuL///Rkks6JrdxvnNKYt9s0eL1Kgsywx+NMhsYpbsLK4OoTZrGfv+GXsNqGqM3I2OlRisujx98AS6+cuNS8zuk2e7h6nNQSFGpQT4k1M4GOkLC/wM0mJXDn6unJytq7udJdX5MxMHRbXYd6fK0AAE02OXZ/wfGX0POh1+8inNnQ8Pw7qd+Szeadx/Jku+jglpi9AAAdpklEQVR4nO1d+UPbSLKWccttWYhGYAOxMGCOxJgQIBxOSAYSEgJkQvI2+4bNJJCZbMJM9s3+/z+/qr50tWVzGMgu3+4wHh2t7k9V1VXVJcmyEhiUeDFISXIfC16q3XdqjOB+xtj2YAe8aFLGz3+mNtQMbZP1UXXCNrXwBJtROmpu8s7zncOaRSl0gjHVBGmqrg9uJ9sfu/NCnvoySF763KjmBKo5RpP7SLCndo+OWZwrQoI7fi4b5SYR4xneqPLzW6/CAUrYlrVfkcf7Ly3BJSVBxdReOVf1W63Ky11kihLVFhnL8fbLudydZNfHDnL80tXqaO3SuMrlFB3J4QCC0bLiqia4AsF61YGqCFe+bLs1nLwPhJC65vyVRWzcRllzrU2TQFg5Vxm9x0VLE6J2V9NcjYpxlXN7Y5fIVY73A7hK6YkV7OE+3D1YI0KuLHZHbmuHCFetqtiSq7xONg06uCFPgJEKpWUsqJga1KhWduBQ1U8yVuZ9N8oVaIQ4ea95iVzJe1+macEKRlUvQQct3kdi36nmsgFcCbKGQ22t7NP4vWDWutoLXIldxKyDUVTeRNppKhoNcrUX7fklIRx4T7nKVcesmB4muGJdclVuPQj72R1XlydXV8RVufX3ePvMqp2HK+hJOK9dNVdhJy6VKyvBVfVgbTjW9Lm58t9dG1cXkKuqv9Zq+WlUm4ymdNAvr4F939JNE6uZxVW5teHLtlv+ho+HHogd/guYA+iPxtVGO8+FMpsPJmavDlr+PrVDR5IEWVz5ZcZsJjF2+MYv5zgxZZhZ11UzP5AO+uvgGhIDmBxM1F7lquVqrka0fYejMuWqDF66Avif+365VRZcgXW/Jq4uIFf+OuU+ZBI2sZUvGt6JMjong+FU2IGrXBkdKSFWNiGUvFuTOphr7cB2ft3r40qICBV/KdgE2oVcZbY9nIyGwH8nNr8nzGI027ZbMX+Mao3N+cNb0h4qrspXrIN+DkIMhjoFARewZdsgHJ25MslVW64gSnlNpQIBO2fhyqaDVclMdRt4JjGuIEq6Sq6qB7awDUTYFIL6dclcIVn7ykc/G1eMvvUVV2/lLhJy9SIp4L3lCsbeAlTLo4N3tp/t7B7WLlsHyxiiVeXkeUauaPB37apsQwTAY21tr9KEjI223dU9QAdwYqGUrD/4eXu0lTOgWgW3prLWevXmIIur1jpJ5aVIxC0Iudob9VUQ7L9AUwj2mlkRy5zJFRoFRsVVYTatDlOhg7Q5qrsyByYWj2UWTgiEjsGu8sW5AprI4c7b3FrL7+CBV1u5SP4q7YvuHt5L4UEQ5qoUV9XROfAZhL0pV54jnWfhCowVgXlQnA7O6DMq8kMseKFF/PmW8E/R5lKQu3pZdf0CXBFae/22hTSBPnTiKkyIGGOcjcraRsJnb/1PM/QjQh2ku9LaVHMHYN9BLs7AFU7LdeBIyGVu7T0VV2BsWx/der1FxPwK8rUV7OCVLixXD15W/I0qJhQ5D5HkkAnZXKF7mcRaM5QHyVU55wf0TUW0VcX8DAEimKVMShv/KnJ/13eqrbK6WHWdqtv+bCO87vC6nDTq77YrkZ5dgKtyVga43Ja6rmPnypiV5AqEIRDzmBov8AkzaDZXezrXd+CvRQPLF6p5RuYiobZf2Xu1vf12EGxLrIMX4Go0Z4bQybZaeTGuqoFNA5zFxb0oD1JcYhjM4ioX6UrkJ8ioTrGCwX8R7UuZa0uq55fPFeb/kbE2RFyIq6ofYH4dGhf22fef4ww6qJTKyFVUxsPf5Y29QM0dEKC/S+RwUG4TynERruKiE9qe3CBfJdrjY/P9hISdhav0PFgJ0EvZ3RBnwm3ZAP+d3MnkKpfLpfLt2LUHVM0djHuoieuXk3bkQnJ14Je5ZQfX0y+/DC+ijmC19cP3O88Hc/5G6FSYuToQKyyRP7m1T1QHyFoHK6K/z0JvrnJvi77sxFWKBnQYrNja3Dpfg0hpQ3inqxfgag8tH2j9Rvnt3w7rFg3vi4hHbVx64uFzMLMbzslmnwHYbMUAPsOYwWeoiLwvfaUHVa2OWa/OyJXfyrWebTE7GizQ+qifS1gpDEEOlDW5CFej5SpMSNu7cuIlSa7gr43JEPg3kJadF915/+D9gwTeBSSlg1KuiBXoKK3c+rv19oxcVTdGdzFsjsoVpcFwbiNxoD+6Mzcq+asOnn/duezvvbnHtpAMdAhZkitwfZhtY8LOhiBsT2lNm3gwDWqT9DwodZBY+3pmLLeGt8/I1YvXAXSZxuJ1tIP1N6PCwlYxOKvmth8EZEzb5Qtw9WzfisVwYVfOkxfNvpbiqlzha3QQiTLw37W7ruXFlBfF4/hCq/Iz/OcgRO0uOLf78/arl3debT/bPeRit36g4seXQYdeZoDGOblQXrTLnIzkCtOHdLiV8oDM+XYu4RDGiDgSpMTftcx5DV7kgGfj/+kWz0Gs++pevDWsp3cJFqkHQFxMrrrLyZQrXAJBPyFkfpUiKzPfvl6RhQlgZ+9R47gZT+YiZRA4yjqa98p4+MPW+bki1yFXQlsx5wo2MOkSZeXbbfJc1LvA//zqbqKPggUbi5GISuuK8T1Xl249I+fXwQQuxBXKShqYf45xlavM6SaptY+3PCpbWXkGQtbRSMssRWW4CYJjowRZPMYR6xaJXsOmuqa8smtcP7l6rvj9TANvdRuuuP/eiucnsrgC4fpbC31QcWSrvNPUuoHuA1wsRQVsfq5l169fnlyFXT6PDpr7gV4H/jvkal/vA+fNGm51LVfMptqD5XkKvwq+IYgT7wrji4ep2i66UwnbvsA0mMRF1uhNeVHAYRDnqpyrHOpxgOfAyKuY95jFFRxMxmT6gNfwQcjRqlR3+OGM7r5et1NcrG+v6Vvh71jnnwcvkaucXzHCT9TJwPDuRVsF//0gqoQdc8iHXGnDXANObgLDlUru1ZvX99aDwA7gqkGwvrtdUY3jWfW2PtnZEXa5hzVFca5sm85h/qfrtQn6vhK1cFGufMwB4D3LjQ7euTM4WK3EZll/GEaV7dicAVdRf1WtvI9xBVZZ5d+74QoM0HvwSLVfFuWqiq5qlfuqMlEZyXXlqgdNjOR+YK4ssNdkOMzPdOKKQXC0n4vmXUKuVL64nDNlKf17ZMs2jOsGc5VrvU+2zOgrv1sdRNDatl/VMuM/U1y1Wz3gc0Fr9xKNlXVF9irNlUWDslpL6oorSnbR4RdrTxF71Z6r6sE9K1WyfyFcjVztJluG8G1faWF3tR+2Fbwe9Ft8RujMVdVvba9j1HOZXGHiR1QumrjaU2uke2NMcsXuVAx1j1HkdL1ohbdd9ddSXEGcQl5v+KLO8aUM7CgJ1lQdZTVZ+4ELyvRwmKe2K6HPYFo7h4sebB+CJ2dfrlw9H1ZIc0WDZ2rnsxoVA2J0JzylDQLhSpPd5/8rNjy/Z+z0z3L3z6IIAvgIwrZJ+pkXbNOqH+7+/Exwz+j6uzevRmHu8HEhvSrvem50e7eOq/WXRpK+uP6VikEZCWthMZgQ2zrnOKioJaNULxAb521kg8d8lmybMC0IxGLG+YviDmmGMG6H89n64b3dnWfD24Dnwzu7h+uwlZpLDi8GVb9KSfo+2MQmer9cErC5NmQCc2TYUSyOJbJtE1cU1IzXz0L8y7kNr4YpbmNyjJfREWGHmEpzGB4isxi73Dkw1jy1k32LPn+m6qSRhU6yDaNhMrcn8gHEcB9wP2ae8IfkxZYcy+sZddDGyl042panMcEeF11V58vv+yW6oLe4xS1ucYtb3OIWt7jFLW7xn4rMwImY98v6BJmd6Dr0ku8OSR3f5hIknfy4TjDGiCFXEEkaxOJ1jPLpFo1uwCcVEoMldrs2CQ9/ExQQfFDOcGkeFN8ksjqBWnGu4L+aMwvjQ0tLi4tDQ+NTq1izl8gjpJbNo/uIlSjXsEmbwzmpN4irpaEOaMYS/IQ0pzafNDzPKxTyHsfHoZMgTg6x6VSb1u4uPP6EebhYfpjQX03Hji8cf6KGHOS1oQGDzoD3aDWUK1CJsfFHXiFfyBeLeY4i/C407k/J3JsAta3xhqmxggcsF44WmjGlZUBt6nB+Gxre0fgMf1TwRhBWkINuh4er+lBG6clHL30I8NXYXI0MB36NG45T8Bq/LGBJmTreptZUu8OBs6dTAdfF62frDFxZZME4pGIR1PGX47AQqgNX+UKxcdQMB5/FVR5ErPH0MeaXL3dN5jw4C1dAVcFMVr7oFWf0cZ24AjT+Qe2uuBJ34gOhN8Buaa5gvJlcEetXTxsp/gdPlT+LcPs/aiuU4CrVLmwArdVykuCKm8KwV/y/G4sWTRdaXTUUV9Ajo3F/uCrvJ2l+LISDlcYXtxTwT7FQ9L6oRxpiXIXtiplAANTwRHUhxhVIEZ4A/SlGefaGboDBCnXQKFbIlZzfoqLiFb9uLn7+vPkRZlE1qKL3mKbkCob+JCEj6vdD1YUoVwXZDT7TFiNdKiz0bg2rW0TkykRWobgqnz359ESLlfdofEY8uTF2vFhQmlnIf2aqLiEkVqiqPAKcAC0+XuOx7EKUq5CgBhwc9qjo5WfMA7hC6JE0Hs8YQcVaMF1o6Ft/f0aFgqB0J3KEYIO9GR0nKq4K3vhq2NbxXa3HcPSQtG8xHVzUh5/cPSro2wMqvnmGuLM3CO969rNjwZE4EroP5j7iS1lTBdlG0fuQ4irvLcSaaR6Fyv6QincaRrny7kYOpjOfG+pw4Pa4JwvvZ0CEq8y7tioVAozyFD5kqLaDPV/UZB2JteIEV7F4cqzoKWFpWPIdrHGu9Hy3Be0sNIqicVDCz8S+XvveLVdTDTGHFQu/Na2ImbVt69jTjXwyyVWsXXo3NHur4uVP7biCHzY9aQhFLOZ5uPVDcDXkCaP7pHGX51zUdghWml+lCcp7j+W2tlxR8mtD+wEzaXsV5YoXKZBx5ZMUCyfX7Lt3yZV9pMTB+zW1c0kpIRgsRJYOhh5tvnEs6/3bccXRDKfRxWs27l1y1XyYV8KTnrsh9hG+Nk5tVrYOnpErcEI+aN/rtySPV4xuuVJ+T/Hjauq444aMS7zNlH+V0kHte+QbMyKNkylXzJrRJ4DBulYl1L7oI9Nzwbrbqw3lI35NPww0o+bBwlfxEHiSK/X4F2ZZv0pei/l/jpGOcoXPcoW+/nGHhzt7jFCufl9KYvH3VbHyYNNj7YlupttYFXEeuEAPU1w1FixdCEjolrUgbBty9YSId7hlcYWvczrKSyfLYCqvFFqu8jIlHEGjMCPvIznJ5OqRmNfhr0muQjRXhwreE08eu2mJkCBTB0Eox+W0Ijy7a4TiCm93MYG8suME3SupZpvp/q7+ooORFFeFr0uLSk4373tAlbw1BW+KdMEVXPuDnA2KjYUb4rcb0wyCK7szV6qRJFfFWDo/n1e5qWLRa2BqNMsX5QAtXWiEMdTN4MqAiH8wFdHBlG1f/UXm/AoprtqiUNCRX7ZccZdEYvx6Hazr4ir/RPsoXXNV+C/lynusa/07cfXBU+HzgnWtiHCVTiBLrsCunGRy9UjtfJLmqijzdzp9WuSG/YTY3XHF25Ih1FRvueiEcB78x/0UfpsRz34Q8K+k+S78no71ZxTfhbR/pfLtOhdRhD3e/ZmIB57ttxOyqXyGwq+X9zzueRAOYTVopqDqWuiqyg4UTH67Nij3ufMf8xmEQBXyesDFwtMpm5c1yNOzuAJXdOuJFvzjm8GVNDUJaBlqeiof/3E1FZMdN6S5KqTjQa59SFdBe0mPiRUraOjAlY4HC49Wr3d9IsJV+ns/lvT9CM8zyCOTXBGYqCRXpjzD+KdVxImiystv4isoLPO6cyrPYJNonuFmcNV1/qpxnCgIItaQ0LBisWHMXwk81Tm+xhfxahXlV2bKlRX8olXw86WN+nzoPi8q/YLG3dh2uNPBV6luXkMEt6acDH2suSo2vgTogHcjVzZ6DGrfFDU++3VlOEO+Xfb4fix5Q216rOc87xPfZuKKWJ9VCxDfPJ2xwnAlcx781dMrqoXVS3zfyXnQ/TqOGGceF9dll7GaD7halJFzoXgkaDRyRVZxRaYgJbAwxJPtXA+Ta16ymo8r6UlRzZ+4QGj/GFwFTwvKgMNMaFPbtsSrDOmJrlHwxtPrzloHbVyNDR1fr3g0NdO0DFypbkArM0uROgfvuLdMdEa3XNFwOvKerhJ55wmlJ5Hxz2RyZS16urYBKygb+ftcEGP1DF9WJWaOPxzlw0ipUDi6Ajay0S1X5FNoN7yHH2SlUfPxYliRVdi0M7iiNgmeetrt4vVIxX+iU5eo/Xgikme8nCFSC1G8QfUM2VyBBN31ijL9C2w9efr5y5cvm/chdlE5KXQyabu1VGGDxn7Tk1qRy1YjxRWQ6PGQCH4W8tpa5dX6/3WiW66o9emh7jrXCVGLHLEnn6n0L9us41BC179GTgGk5MoIjLUXu3jXQa/Rtb2y6InnRSuiYgBB+AVNfhZX+BxBsOlFyUrJlbntvPeZkZtT19eJKxhQaN4N48EFKdtQ1xdbH8S54EOUrK64wkCJ0Ut+38l5ENaDpeLBGPCdi1RnkiI1ttxKQ2D8GONcY02Rzg3Y/D2wx0cNsQ4CBHMdtDK4wst5vz3GxwuuXawicjXWxY07edTIFxKKiEVq4IhHPmsGvmp0fTAJdgJs4cKRtO0weeqoICmuntf4bSG4ATXICE+nQzt+gxWfYlq9W0STXoiIFDhKH6fwBaxhfQuz7soHITzgKrn2Ylt05u59rIf0GuhfgX+efm6Czx0N7x9Dx4FleN/qtWBzcWkRsbSUba8s+SiRtbpwVGyoJ1M8+PVo8YSPOHIgI1OfFwV+P0nNX/z1JcHqyfjQ0u88KGLkZHMxjqWlpaG7H04+8WyjfUNeeBJ2gnZce8NXtVBq2c3HH+4ubR4dHf0+dHcBAhXC3afIx88j78jD1+CkGmI0rFjmZVZt/QF8Qy253hXUS4Bt29c/i/8gwPd/E/tHv+NXAdQbzDRcv9PzA+CGPYp8i1vc4ha3uMUtbnGLW9ziFrc4IyIr4qk8E4vkI9Xrn/kzzp3aZKl8FDRlBfoLOnVjroxEXx+VeFy32xccE/kZPBJNaWdch9AzPOIzIPFtIEh/vygY0KjJVB5lp98GOiBIp3xtyujkTyWOlZU/jVxR8l03vZx4HQMh7LTTZfkwRsR5tQHR1Ldvp+nvfVm1cAhneYR6peSKAZRqyZMYC/pLEk5N3i/GJkod4NYM74K3bTrh9Dl9AMct1U0ygmy6ks7phPgy0vm6/MRJISd12ZCzMpGqb2VE7YX9Z3lPTQk7z1FLnxTMu2Kf01+Ty6QWm3A6IWCp5/yYTetuv1ty+OVWBszvG58syRbcWZDD6L0DuZpwMy8qUJoUY687ffxwtzSRetaPkro6vO9P82vi23Dlui6/2aWUDlok6O8TcPtrquYqmHD7sqFkMMYD3RoouUKw4IIOY4ZPF9JJziWgNGvFv2tjgzx3ui4/cVI841PvkzLspLmygCs1rvmzPJrv6h6Y5Kpf7QWuBFld9NmpGa7P2Lw+z3VWJpnpG5WTqjfurBXn2yZdcyV00HE5WY6b5oqQuj5+nt08rhgdcUuaKtAMavr2xuVz1fdDcjVbih6yUjd9O+o/lyswjY6p/85Y4lscuMRXB7OtD3BK7r+3DJN1Bld2iiveniPtkoI7SW8kV33gKa0Y5m2Qq/h3gPADGqei764j7btj+tZde64YseM+w4qgCO5AfPOyWKa9aVw5f4yYYVuxAiBkhcwDPVwYpJO18ofhJaTtuQLrFr+G7sXKaXTzZE18V/ymcQUepdGPw1c8xp8TgYGWlOIIeXBK84ZOtueKWomiomnRkNO3Mhc7Tn665uZxxYyr9DaL15XBUXQaJj/wDF1ntk+6cyvf+YeWYme258pKfGKHTMtDSytziWfoeJPn5crOetzgAly5dfP3lFIgpCYIcp3Sd3G6s+IOwIyVICSDqySmpU134nKlcF6uWNYnQ6+CK0ZPeShV6u/r31rmp4OY9eGnrOPXvH6ujG6fwhVwRZTP7vaXBkDEhI13VyZpko8bwJXh62Aaqnfm2FnFg+1se8q42yz96S4CPruK8+a2MN3AnSJ3IvVNtMvniseD4jPjYc4qwlU/2DeYDfBThRjwz31bzoilNVd9qdwFocG8cvTMXIlHJiPAr5+nboxNZ6W5wq7RP5RXWqonczeXz1UJ5Ao/JccityXK1Z9wb7co/EMse//bvLuynFFGr3vnTI7MxV2YubmRfhWYGP2r76a32W+lEgik5ohcTMn5C6b0AC/J/dGB3usg+CY1LBSjkU83xnUQ7RNhc8vTwCv4tctd2HYHZqYktDfURq765p1kTqnfmUt/H/60JHN8bh1z0RgZClsSWL2eB0sgy9OnIxChUv3dyRhXW8H3yYEJ4LQPnWS3K66MgZ3rZNl2x1HpphCllXrct8JvXAKl4hywUNSmkzI+6XOXae/tFdxSEJj+iW/LkyPf67UADer3MDTth9gUCHW4rINgdcNVB3SdZ1ipxxQevG02siLjmtL/8bmA9fXzq7pg3eOd6cE8qOBCnCpUJaItaVwnV/gJ1GlX5ATcUo3nhem3krQlybx7D7kScIQ29Kf33ACuwH2p9fX3cWV1J0R+l4CgCb8B3K0r5KpUcl0eu7vtB90VV6W+lGSiU5Q1D/YZ1gbcn+rxPHmwNeC6whqUZL7E3urndtAt9TuMRqfNXviikVHx1Yg+t8+J04hDRxIxYP1pOeOaqnfQ/VJi3GBQ+rPmQbSZyanTAbWK+gzg4HGfHe0mroXxd4NtDZRkLgvz7pE4pwdclYzpyBgcFHuUi9LKxHKQcV3duxXQn2TSrpQpV8AuHJBAQq7AZ+dtYJphWn5vl9E5VzkRODOGetiDebDPZLbiABlxYQLvm12u8UdDOnLlOKfLKZxmylVpdnZ6djqB2bi5ZmjZeX/QFIjnJaEhGR+iGNoRJeyFz4CLu1lMubiODD7Yd/yqAf8KVUeuXCe9PmhlxzhuOsYh/GkKTRRceEw5YaV58dwz/qGnK33ccJRKA9G8ey/s1fzkX9P9XGNccKQc7uqFfmFpHhyvEQjv8PtGYDtt82el41z1IM/Ac0GnruyYMxHK6+SAXtRxo99S74FcuRP4vBX9Prn818C32YmJecC/JubV5edZ1ve0EuglV1jdMi98f0zzadvmhh6OXlTn6E1OBl+RT/mrkTDjgvH9dx2mzFPjJ83N6CFX+KXz/ZIy45EJyYnM5M487TVX/HvtVPyDzNjhGj0mPm4EV+CHijx7H/cPHOWPcaOuufqpznRNTK9yfVg8wfjb4G0kzqprx/3Ps7yippd5UWbV+joAxjNA9ORz/XnRTPSQK9sW810WUOzw5dKinf9erogVqY1pJ1fg8GLeXVz7P5mrNnl8Koqr9Aqqi7E9+jchSqoeAUz+BFG8RLlqMwRqicXSHnEFTham3nGwaTouwlVpxU2GONwlqIk8si1rYxy3350PqHhJn8QWmXSUj4VrHHacK8wJmBr/aYDK9dtereOAN0oDCFLDV8VeCldiJTmN/kA6vzVcEeT2u3QK9EXde5sE2nl2B6ytJFf9PHRPoTRA5Ld5esQV4QsZW7hyealy5aRTEwI14Ytjnl34C24Jo60EZtWFHVd1OOTKNReHugPq3Qa90kH2buCUzu1Tm+5fJlfcTUqPh9eqYVaPzAs1AxWcwKmOxgSL3lsRMgcu1ghJ2Ha8D6b8WGlA1TX0SgcHRmid/jUPd3b+UrlqA17XB6K1v+LwWAKGeJq01GAQmNMvnfrSv+TukKs2QB2kPeVqmm0R+u7bpDUycFVcYdQ1vaLr2VNtI5nfnD5HlIz/VLsxXH2f/ff/0b9qE3Ti+1VxBca9hrlaITezaWcJDMIIFuUJrgZ6xdVZ65AxyP5jebl+enqawZW5niHkSoYhXXIFM+8p2mcxwuX0MyX44qd+x1WVa2LTZKmU1TDnSrq/IoUIJrMtVzKdaORKh6PzCW8a07Qjr5dH2ApNc9WvMF9LP+QTzId7pWgQNtHfCTWsHqB/RjYYHUt62i/bn3cmeduTToeWnVP5zXEyrTfNmRqv654buQpHnajVoaf/HvhXcDqHKa//B11Bu6dpLAokAAAAAElFTkSuQmCC</a:t>
            </a:r>
            <a:endParaRPr sz="1500">
              <a:solidFill>
                <a:srgbClr val="002060"/>
              </a:solidFill>
            </a:endParaRPr>
          </a:p>
          <a:p>
            <a:pPr indent="0" lvl="0" marL="0" rtl="0" algn="l">
              <a:spcBef>
                <a:spcPts val="1600"/>
              </a:spcBef>
              <a:spcAft>
                <a:spcPts val="0"/>
              </a:spcAft>
              <a:buNone/>
            </a:pPr>
            <a:r>
              <a:rPr lang="en" sz="1500">
                <a:solidFill>
                  <a:srgbClr val="002060"/>
                </a:solidFill>
              </a:rPr>
              <a:t>Trinity Health:  data:image/jpeg;base64,/9j/4AAQSkZJRgABAQAAAQABAAD/2wCEAAkGBw8QEA8PDw8NDw8NDQ0NDQ0NDw8NDw4PFREWFhURFRUYHTQgGBolGxYVITEhJSorLi8uFx8zODMtQygtMCsBCgoKDg0OFRAPFSsdHSUrKysrLS8tNysrKysrKy0tKzctNS0tNy0tLi0rKystLTctLSsrKy0tLTUrKy4rKystLf/AABEIAKgBLAMBIgACEQEDEQH/xAAcAAACAwEBAQEAAAAAAAAAAAAAAgEDBAUGBwj/xABDEAACAgIABAIGBgYFDQAAAAABAgADBBEFEiExQVEGEyJhcYEHFDKRobEjQlJicsEVM3OC8BY1Q0RTVZSis8LR0uH/xAAZAQEBAQEBAQAAAAAAAAAAAAAAAQIDBAX/xAAmEQEBAQABBAEDBAMAAAAAAAAAAQIRAxIhMQQiYYEzQVFxExUj/9oADAMBAAIRAxEAPwCa11rXQDoB7poVYiiX1rPU9Jq1nocPG5FA8e7fGc7hWPzNzeCdfn4TuqsxpnRQssVYwWXUVcx14dz8JllZiU/rH5f+ZrCx1WMBMs0qrHAhqOBIgUSdSVEnUCNRlSOqecskQqrqNqAjAQF1DUs5ZOoFeoalmoagV6hqWahywKwJOo3LIIhC6kFY8kzNFMjUtKxdSITlilZZI1AqKyCst1IIgZrElDLNpEodNTFRlZZRbXsflNjLK2EyOQ6Skib8qvrvz/OZSs43xUeQVZdWIqia8CnmsVfDez8B1n13tdnAo5EA8T7R+Jm1RIAlqic65ALOhi1aX3nr8plor5iB9/wnSAmalQBJ1JAjamWSgRwJEaACWosWtZdAiTCOqyIhVjwkyIiEmECJMIQIhJhAiEmEBdSI8giKFkMI0iZQkjUYiRAXUNRpEgQiV2L0lxi6gY2ErZZoddGVkTkjLfXsH75zys67Cc+5NE/fOe4jxaidbgdXVm8tKPzP8py1E9DwmvVQ/e234z62vT2a9NoEsURQJYBObm14SdCflNWolK6UD3SyYrIhJEJARgJkzcrk0q9bHOkH8z7pi9JMu3EoGXWDYMUqcion+toJAcjyYdGB9xHjJnU1q5ntJ5vEd9RGmThXEasmlL6GD12rtT2I81I8CD0ImsCKlMojQhIgkyJMAhCEAhCEAhCEAhCEAhCECDIjRZKgIiGPFYSBYSSIsgJGpMIFNyykianHSZzMa9pVREqeoGaCIkyPniz1WOnKqr+yoH4TzeOm2UebKPvM9QJ9DT1aMolta7IHmQIiiX4w9ofM/hMVhvkiRJmWRFscKCx7KCT8pLMANkgDzJ0JnybFsrsVHViUbQVgTOe99svHtm1zOGsbb+dvAM3w8APxneysVbarKm6rdW9bD3MpH85wvR/+sb+z/wC4T0onl+B+l3fvbXPpX6eXxv6K+NPjZZwrCfVZLMgB7JkKDph5bCkH+7Ps6CfBfRrHNvGU5OyZ917N2C1pYzEn3dNfOfaV9IcEv6sZuGbN65BkVc2/LW+8+r8rP1cz+Ht+Tn6uZ/DpwhCeV5RJgIQCEIQCEIQCEIQCEIQCEIQCQZMICwMITKKyYQMJBEIQgEzsJolNneZ0lVkRNSwxZgeEwh+kT+NfznpFE87w8fpE/iE9GJ9DT06NNGH9r5GZ5pw/tH+E/mJhltmXNzBX0UF7D9lB1+Zmqcazj+LTcaMg/VbW9pGu6VXr+0lvY/A6I8pz1nepxi8M9tvpU+FkWnmcfDmIAHwHhD+h7h2Kb9zHf5Tu1WKw2rBgezKQwPzEbU8f+v6d86tt/ty/w5/dxuG4ttVylkPK21LDTDr569+p2eI5BqptsVWdq6ndUQFmdgOigDuSdCK2QiMod0QuwVAzBSzHsAD3M0XXKil3ZURRtnYhVUeZJ7Cd+j0Z0Z2zzGs57XxDB+j/AIvaCTSKRYPb9fctfOCdkFV2db8CJpf6LOJgf6k37q3vv8awJ9pqcMAykMD2ZSGB+Yls91+Xv7PTflb+z4/wO3jfByBbi5F+GPtVIVyFRf2qyhJT4HQ+HefU+D8Voy6Vvx3D1v8AJlYd0YeDDxEbP4nj468991VKjxtdU+7feYOA5uPks+RjVMK36HKKGlckg91U9XA6+2QPdvrrlvXfO654c9675zc8DjXADk2CwZmdj8qBPV41vq0OiTzEa79fwE8pw3hF1ufm4Z4jxMJiJSyOMhududQTzeHjPo08fwH/ADzxX+zxP+ms5OTocKfGwkuFnEWu5LQLXy8hHalyvSv3dt6+MTjGTTlV0PRxOvHUZVY9ZVYhFzf7Dv3Pl+BnF4DwWjI4lxSy9FtFOQorrf2qwzA7Yr2J0AJf6a8PporwloqrqV+L4rstahQW0RvQ+Ageqs4rjL63mvoX1BUX81iD1RYbUN16E+EOH8Ux8jZovpu5fteqdXK/EDtPHcL4PTk8W4m16ixcd8crU/Wsu1eudl7EgKdb/aMu9J+HVYeVw7KxUSh7M2vFtWoBEsrs7gqOngfv9wgdfCtrouzbbuIpZWbawabXRVwyd6QknoT8u0zei3pbXkI/1i/FrtOVZVVWHVC6bAQhSdkkn5zN6OY1dubxlLa0sQ5WMSlih12FfR0ZV9HfDMd6LbHopZ68/ICO1aMyhSpUAkdNQPYYmbVcGNVtdgRzW5rZX5XHdTrsfdC7MqR663srWy7YqrZlD2a78o7meWwl+p8Xtq7U8Vq9fV5DITfOo+ILH5iRwIfXeJZWaetOGPqWJ5Fx/WOPvPyceUDR9IuVZVi1NVZZWxzKFLVsyEqebY2PCepnj/pQBOHWAdE5lAB8jpuss/yd4p/vl/8AhK//AGgPxLJsHGMGoWWCt8W9nrDMEYgPolexM7nEOL42Pr199NJbqosdVJHmB3niq8TIx+L4f1nKbLb6rkurmtaiqhH9nQPXqJg9GOIUsr5WTw7OzsjIsdmvTGTIqVd6CV8zdAPh7vCB9Iws6m9eem2u1N65q3VwD5HXaU5/FsbHIF+RRUW6hbLFUkeej1nisO7kz68jE4fnYtT1XrmpbR6ml9IWRgFJAOx7vxM2+g/BaMjHGdlImTkZb2WO9wFgQByoVQeg7fy8JOEenXiWO3q+W+hvXkinlsQ+tI7hOvU/Cea9G+MBF4i+TkABOKZVVJyLdKAOq1rzHt07CYuL8GpxuKcMahRWl91jNQvRFdV0XVfDYI38Jo9FcSq1eKi2uuwLxXMZRYquA2u434yDo+ifpPXk0Um+7GXKtZ1NCuqtvnIUBCd9gJk9EuLKtWa+VkBVXieTWj5FvQKOXSKWPb3CR9HPD6Dg41xppNwa0i41qbNixgDza32mD0K4Hj3PnX3otxTPyaq0sHPWnUMzBT02dgb/AHYHtcLNpvXnptrtXei1Tq4B8jrtHt7/ACnkvqdeJxfFXHUVV5uPet1SdKyUUsGC9geg/Hznrbe8zr0KzFMYxZzR4fCP6RP4hPQieax20ynyZT+M9KJ9DT06OJow/tf3T/KZhL8Q+0PmPwmKy6Ewca4PRmVGnITmU9VYdHrbwZT4GbpMzLZeYzLZeY+OcW9CuI4TFsVrrqt7WzFZ67AP30U738NiZMbG43d7IPEwo2Wa6y+hFHiSzkdJ9vE5HpgW/o/N5N831S/Wu+uU718tz05+RbxLI9OevbxLI+ZfRfj+u4mlljGw49V1wdiXJbogOz1/X3PtOVjrbXZUw2ttb1sD4hgQfznyD6HXAzbh4nDYj5W17n2QTPyr/wBGPk363504Ni5jXNj4llq3J6zVdVzUNYUPtBeoBPQnXuM6DU8cZvVEcYLduUnKA+/t+MPR5ieM0tX3biVhGv2DY3N/y7n3+dut1uyzxL4dut1eyzxK+Vein0Z2O65HEz20Ri8/O7/2r+X7oPXxPhPqdaBQFUBVUBVVQAFA7ADwEaTPF1Oprd5rx76mt3yJwOF8Gtq4hnZbGv1WUlC1gElwURQeYa6dvOd+Eww4XAOEW0ZPELnKcmXellXKSWCgEe106Hr74elnCLcpcUVFAaM6jIfnJX2E3vWh36zuwgcLgvCLacziGQ5T1eY2OagpJYBFIPMNdO/vh6U8Ityvqfqig+rZ1OTZzkrtF3vWh1PWd2EDhcC4RbRlcQucpyZd1VlQUksAqsDzDXTv75zeHcI4lh2W14pw7MS7KORu82LbWGI51HL07DQ7z18IHkPpLUDGquRimTRlVfVSv22duhQfLr/dE7fozwoYmLTR+sq81p/atbq5+8/gJXxXgf1jJxb3s/R4bNYuPydHtPZy2/DQ0NefnOxA4Pplwe3MoSqkoGXJqtPrCVHKu99gevWd6EIHBzeD2vxLFzFKeqootqcEnn5mDa0NaI6jxnNr4JxDBez+jnxrMa12sGLlc6+pY9wjL4f4989hCBw+C4/EfWPbm3UcrJyLiY6E1r1+0XbqT4anJx+D8RwGdMA41+I7tYmPkl0egnuqsO6/414n2BkSI8Z/k9n2ZmJm5NtDPTYxspq5lrpq10WvY2zEk7J14TqejXCLMf6763kIys6/ITkJP6N+wOx0M7hhJyPJ+j/C+JYZTGQ4dmGlxYWObBeKmbZXQ6c3WdD0U4TbirlC0oTfm35CchLew2tb2O/SduEnI4nEeE2WZ+FlKU9VjV5C2AkhyXQgco117+c61vf5S2U2nrM69FVmLJMUzCPAKZ6ap9gHzAP3ieXUzv8AD7N1r7hy/dPoaenTcJZU2mB8iJSDHEwy60BK6m2AfMCWiZZTB0DAqwBVgVYHsQehEIwkR8o4Xw1uE8apRt/V8k2VUWHs1b9lJ/aVuQH5Hxn1DjWeMfFvyD/oaLHHvYD2R8zoTPxzhFWZUabQRoh6rV0LKbR9mxD4ESviPCTl1VUZBBqDLZlKmwMhk+ynuQt7R+AHjOutzdl1+XXW5uy38vE/RJ6NNv8ApG8HqrJihu7b6Pd8O4HxJ8p9UUypFAACgAKAFUDQAHYAeUdTMdTd3rmsdTd3rmnkwEJzcxCEIBCEIBCEIBCEIBCEIBCEIBIMmKYEQMIrGZREiEJAQhIMCZmc9TL2MykzGgGJuBMQmZR8/Uzr8Ht6MvkQw+c4itN3DbdWDyPsn5//AHU+jfT1X09CDLVlKS1TObm6GG3TXkZpBnOxn0R5HpOgDM1KcRogMmRDSQYoMIGiSJVWfCWyIdWjSoSwGREwkSYBCEIBCEIBCEIBCEIBCEgmAExYQkQSsmMxiTImEjciBO5BMjcgmAlzdJQTJtaVEznb5QMZUXks05+RZtj7ukxq8I8egE0K0yoZoRfOfTevl6DGu5lU+Y6/HxmpJyOG26JXz6j4zpq051zrUpm+mzYH3H4zlhpfj26PuPeZqV0gYwMpDRgZEW7kiVgxwYFglituU7kgwNEAZWrbjbkRYGk7lW4waRFm4biBpMBoRZMCYRYQGhuLuRuA25G5G5EiGis0gtEJkEkyJG4u5A25BMUmKTAYmI76EgtM9ryWgZpWzRWaVs05oi6zQJnNLy7Mt8PmZiLTlu+UrzqNLlacnhmVzoN/aX2W/kZvVp9T09TZXYQQR3HUTtUXBgCPGeeVptwcjR0ex7e4yWM2O2ryxWmRXlivMsupj3bGvEfiJoVpy6jrrN1dm5mpWsNGDTOHjBoGjcnco5owaQXbjrZKOaTzQNO4bmdXjiyEXbgDKw0YGBZzQ5pXzQ3CLOaG4gMNzND7huV80gvIizcUvKy0jcBy0UmLzRS0gfcUtELRS0CwtELRC0rezUBrLJnLxGeVM853yixnlFlmgTIZ5iybt9PL85nV4Qtlm+szl5DPKmacuEeAwMn1bg/qno3w856NWhCfX09m1qvLVeEJhl1cK4sOvcfiPObUaEJms1cry2q3RhCRGtLNywPCEiHDxuaRCAweMHhCBPNJ5oQgMpjh4QkRPPJDwhCJ54vPCEwiOaRzQhAjmkFoQgRzRS0IQELRS8ISBGsmayzcITOiqmeVs8ITKKL7tD3mYXeEJy1fKVSzysvIhMj/2Q==</a:t>
            </a:r>
            <a:endParaRPr sz="1500">
              <a:solidFill>
                <a:srgbClr val="002060"/>
              </a:solidFill>
            </a:endParaRPr>
          </a:p>
          <a:p>
            <a:pPr indent="0" lvl="0" marL="0" rtl="0" algn="l">
              <a:spcBef>
                <a:spcPts val="1600"/>
              </a:spcBef>
              <a:spcAft>
                <a:spcPts val="0"/>
              </a:spcAft>
              <a:buNone/>
            </a:pPr>
            <a:r>
              <a:t/>
            </a:r>
            <a:endParaRPr sz="1500">
              <a:solidFill>
                <a:srgbClr val="002060"/>
              </a:solidFill>
            </a:endParaRPr>
          </a:p>
          <a:p>
            <a:pPr indent="0" lvl="0" marL="0" rtl="0" algn="l">
              <a:spcBef>
                <a:spcPts val="1600"/>
              </a:spcBef>
              <a:spcAft>
                <a:spcPts val="0"/>
              </a:spcAft>
              <a:buNone/>
            </a:pPr>
            <a:r>
              <a:t/>
            </a:r>
            <a:endParaRPr sz="1500">
              <a:solidFill>
                <a:srgbClr val="002060"/>
              </a:solidFill>
            </a:endParaRPr>
          </a:p>
          <a:p>
            <a:pPr indent="0" lvl="0" marL="0" rtl="0" algn="l">
              <a:spcBef>
                <a:spcPts val="1600"/>
              </a:spcBef>
              <a:spcAft>
                <a:spcPts val="0"/>
              </a:spcAft>
              <a:buNone/>
            </a:pPr>
            <a:r>
              <a:t/>
            </a:r>
            <a:endParaRPr sz="1700">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5333a290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5333a290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rgbClr val="002060"/>
                </a:solidFill>
              </a:rPr>
              <a:t>Image Google Photos:  </a:t>
            </a:r>
            <a:r>
              <a:rPr lang="en" sz="1400" u="sng">
                <a:solidFill>
                  <a:schemeClr val="hlink"/>
                </a:solidFill>
                <a:hlinkClick r:id="rId2"/>
              </a:rPr>
              <a:t>https://www.google.com/search?sca_esv=73c9a0c0dd2e1c6e&amp;rlz=1C1GCEA_enUS952US952&amp;q=hospital+ann+arbor+michigan+medicine+building+10&amp;uds=ABqPDvztZD_Nu18FR6tNPw2cK_RRafo2RIJWNea52sh_Dy2qH3xiK3X88TZmLt6hGgo5m_8IN2RKpiTaSHd1mwCo8Qtq3Weq3M4yy6Cut95KteXoyqrclawG3-zYnISy-bsFLHVnVYgxI3HLwE0DepigM2RV--65j5HdcD1xK257xTmwQwmGpE8lnWKE9Ksqujeiuo71ycmZexf43CV3EwZpQJq-AQIBdSznN0secY5JAHYS7rvl954&amp;udm=2&amp;sa=X&amp;ved=2ahUKEwitgoqJjcaMAxUe78kDHafgJDIQxKsJegQIDRAB&amp;ictx=0&amp;biw=1920&amp;bih=911&amp;dpr=1#vhid=--Km_3IUgJeunM&amp;vssid=mosaic</a:t>
            </a:r>
            <a:endParaRPr sz="1400">
              <a:solidFill>
                <a:srgbClr val="002060"/>
              </a:solidFill>
            </a:endParaRPr>
          </a:p>
          <a:p>
            <a:pPr indent="0" lvl="0" marL="0" rtl="0" algn="l">
              <a:lnSpc>
                <a:spcPct val="115000"/>
              </a:lnSpc>
              <a:spcBef>
                <a:spcPts val="1600"/>
              </a:spcBef>
              <a:spcAft>
                <a:spcPts val="0"/>
              </a:spcAft>
              <a:buClr>
                <a:schemeClr val="dk1"/>
              </a:buClr>
              <a:buSzPts val="1100"/>
              <a:buFont typeface="Arial"/>
              <a:buNone/>
            </a:pPr>
            <a:r>
              <a:rPr lang="en" sz="1400" u="sng">
                <a:solidFill>
                  <a:schemeClr val="hlink"/>
                </a:solidFill>
                <a:hlinkClick r:id="rId3"/>
              </a:rPr>
              <a:t>https://www.michiganmedicine.org/news-release/michigan-medicine-reports-positive-financial-performance-clinical-operations-fiscal-year-2024</a:t>
            </a:r>
            <a:endParaRPr sz="1400">
              <a:solidFill>
                <a:srgbClr val="002060"/>
              </a:solidFill>
            </a:endParaRPr>
          </a:p>
          <a:p>
            <a:pPr indent="0" lvl="0" marL="0" rtl="0" algn="l">
              <a:lnSpc>
                <a:spcPct val="115000"/>
              </a:lnSpc>
              <a:spcBef>
                <a:spcPts val="1600"/>
              </a:spcBef>
              <a:spcAft>
                <a:spcPts val="1600"/>
              </a:spcAft>
              <a:buClr>
                <a:schemeClr val="dk1"/>
              </a:buClr>
              <a:buSzPts val="1100"/>
              <a:buFont typeface="Arial"/>
              <a:buNone/>
            </a:pPr>
            <a:r>
              <a:t/>
            </a:r>
            <a:endParaRPr sz="1400">
              <a:solidFill>
                <a:srgbClr val="00206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561fe4db0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561fe4db0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rgbClr val="002060"/>
              </a:solidFill>
              <a:highlight>
                <a:srgbClr val="EFEFEF"/>
              </a:highlight>
            </a:endParaRPr>
          </a:p>
          <a:p>
            <a:pPr indent="0" lvl="0" marL="0" rtl="0" algn="l">
              <a:spcBef>
                <a:spcPts val="0"/>
              </a:spcBef>
              <a:spcAft>
                <a:spcPts val="0"/>
              </a:spcAft>
              <a:buNone/>
            </a:pPr>
            <a:r>
              <a:rPr lang="en" sz="1400">
                <a:solidFill>
                  <a:srgbClr val="002060"/>
                </a:solidFill>
                <a:highlight>
                  <a:srgbClr val="EFEFEF"/>
                </a:highlight>
              </a:rPr>
              <a:t>Image:  </a:t>
            </a:r>
            <a:r>
              <a:rPr lang="en" sz="1400" u="sng">
                <a:solidFill>
                  <a:schemeClr val="hlink"/>
                </a:solidFill>
                <a:highlight>
                  <a:srgbClr val="EFEFEF"/>
                </a:highlight>
                <a:hlinkClick r:id="rId2"/>
              </a:rPr>
              <a:t>https://online.aurora.edu/types-of-social-work/</a:t>
            </a:r>
            <a:endParaRPr sz="1400">
              <a:solidFill>
                <a:srgbClr val="002060"/>
              </a:solidFill>
              <a:highlight>
                <a:srgbClr val="EFEFEF"/>
              </a:highlight>
            </a:endParaRPr>
          </a:p>
          <a:p>
            <a:pPr indent="0" lvl="0" marL="0" rtl="0" algn="l">
              <a:spcBef>
                <a:spcPts val="0"/>
              </a:spcBef>
              <a:spcAft>
                <a:spcPts val="0"/>
              </a:spcAft>
              <a:buNone/>
            </a:pPr>
            <a:r>
              <a:t/>
            </a:r>
            <a:endParaRPr sz="1400">
              <a:solidFill>
                <a:srgbClr val="002060"/>
              </a:solidFill>
            </a:endParaRPr>
          </a:p>
          <a:p>
            <a:pPr indent="0" lvl="0" marL="0" rtl="0" algn="l">
              <a:spcBef>
                <a:spcPts val="0"/>
              </a:spcBef>
              <a:spcAft>
                <a:spcPts val="0"/>
              </a:spcAft>
              <a:buNone/>
            </a:pPr>
            <a:r>
              <a:t/>
            </a:r>
            <a:endParaRPr sz="1400">
              <a:solidFill>
                <a:srgbClr val="00206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8" name="Shape 58"/>
        <p:cNvGrpSpPr/>
        <p:nvPr/>
      </p:nvGrpSpPr>
      <p:grpSpPr>
        <a:xfrm>
          <a:off x="0" y="0"/>
          <a:ext cx="0" cy="0"/>
          <a:chOff x="0" y="0"/>
          <a:chExt cx="0" cy="0"/>
        </a:xfrm>
      </p:grpSpPr>
      <p:sp>
        <p:nvSpPr>
          <p:cNvPr id="59" name="Google Shape;59;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60" name="Google Shape;60;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2" name="Shape 62"/>
        <p:cNvGrpSpPr/>
        <p:nvPr/>
      </p:nvGrpSpPr>
      <p:grpSpPr>
        <a:xfrm>
          <a:off x="0" y="0"/>
          <a:ext cx="0" cy="0"/>
          <a:chOff x="0" y="0"/>
          <a:chExt cx="0" cy="0"/>
        </a:xfrm>
      </p:grpSpPr>
      <p:sp>
        <p:nvSpPr>
          <p:cNvPr id="63" name="Google Shape;63;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4" name="Shape 6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5" name="Shape 65"/>
        <p:cNvGrpSpPr/>
        <p:nvPr/>
      </p:nvGrpSpPr>
      <p:grpSpPr>
        <a:xfrm>
          <a:off x="0" y="0"/>
          <a:ext cx="0" cy="0"/>
          <a:chOff x="0" y="0"/>
          <a:chExt cx="0" cy="0"/>
        </a:xfrm>
      </p:grpSpPr>
      <p:sp>
        <p:nvSpPr>
          <p:cNvPr id="66" name="Google Shape;66;p14"/>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3200"/>
              <a:buNone/>
              <a:defRPr b="0" i="0" sz="3300" u="none" cap="none" strike="noStrike">
                <a:solidFill>
                  <a:schemeClr val="dk1"/>
                </a:solidFill>
                <a:latin typeface="Calibri"/>
                <a:ea typeface="Calibri"/>
                <a:cs typeface="Calibri"/>
                <a:sym typeface="Calibri"/>
              </a:defRPr>
            </a:lvl1pPr>
            <a:lvl2pPr lvl="1" marR="0" rtl="0" algn="ctr">
              <a:spcBef>
                <a:spcPts val="0"/>
              </a:spcBef>
              <a:spcAft>
                <a:spcPts val="0"/>
              </a:spcAft>
              <a:buSzPts val="3200"/>
              <a:buNone/>
              <a:defRPr b="0" i="0" sz="3300" u="none" cap="none" strike="noStrike">
                <a:solidFill>
                  <a:schemeClr val="dk1"/>
                </a:solidFill>
                <a:latin typeface="Calibri"/>
                <a:ea typeface="Calibri"/>
                <a:cs typeface="Calibri"/>
                <a:sym typeface="Calibri"/>
              </a:defRPr>
            </a:lvl2pPr>
            <a:lvl3pPr lvl="2" marR="0" rtl="0" algn="ctr">
              <a:spcBef>
                <a:spcPts val="0"/>
              </a:spcBef>
              <a:spcAft>
                <a:spcPts val="0"/>
              </a:spcAft>
              <a:buSzPts val="3200"/>
              <a:buNone/>
              <a:defRPr b="0" i="0" sz="3300" u="none" cap="none" strike="noStrike">
                <a:solidFill>
                  <a:schemeClr val="dk1"/>
                </a:solidFill>
                <a:latin typeface="Calibri"/>
                <a:ea typeface="Calibri"/>
                <a:cs typeface="Calibri"/>
                <a:sym typeface="Calibri"/>
              </a:defRPr>
            </a:lvl3pPr>
            <a:lvl4pPr lvl="3" marR="0" rtl="0" algn="ctr">
              <a:spcBef>
                <a:spcPts val="0"/>
              </a:spcBef>
              <a:spcAft>
                <a:spcPts val="0"/>
              </a:spcAft>
              <a:buSzPts val="3200"/>
              <a:buNone/>
              <a:defRPr b="0" i="0" sz="3300" u="none" cap="none" strike="noStrike">
                <a:solidFill>
                  <a:schemeClr val="dk1"/>
                </a:solidFill>
                <a:latin typeface="Calibri"/>
                <a:ea typeface="Calibri"/>
                <a:cs typeface="Calibri"/>
                <a:sym typeface="Calibri"/>
              </a:defRPr>
            </a:lvl4pPr>
            <a:lvl5pPr lvl="4" marR="0" rtl="0" algn="ctr">
              <a:spcBef>
                <a:spcPts val="0"/>
              </a:spcBef>
              <a:spcAft>
                <a:spcPts val="0"/>
              </a:spcAft>
              <a:buSzPts val="3200"/>
              <a:buNone/>
              <a:defRPr b="0" i="0" sz="3300" u="none" cap="none" strike="noStrike">
                <a:solidFill>
                  <a:schemeClr val="dk1"/>
                </a:solidFill>
                <a:latin typeface="Calibri"/>
                <a:ea typeface="Calibri"/>
                <a:cs typeface="Calibri"/>
                <a:sym typeface="Calibri"/>
              </a:defRPr>
            </a:lvl5pPr>
            <a:lvl6pPr lvl="5" marR="0" rtl="0" algn="ctr">
              <a:spcBef>
                <a:spcPts val="0"/>
              </a:spcBef>
              <a:spcAft>
                <a:spcPts val="0"/>
              </a:spcAft>
              <a:buSzPts val="3200"/>
              <a:buNone/>
              <a:defRPr b="0" i="0" sz="3300" u="none" cap="none" strike="noStrike">
                <a:solidFill>
                  <a:schemeClr val="dk1"/>
                </a:solidFill>
                <a:latin typeface="Calibri"/>
                <a:ea typeface="Calibri"/>
                <a:cs typeface="Calibri"/>
                <a:sym typeface="Calibri"/>
              </a:defRPr>
            </a:lvl6pPr>
            <a:lvl7pPr lvl="6" marR="0" rtl="0" algn="ctr">
              <a:spcBef>
                <a:spcPts val="0"/>
              </a:spcBef>
              <a:spcAft>
                <a:spcPts val="0"/>
              </a:spcAft>
              <a:buSzPts val="3200"/>
              <a:buNone/>
              <a:defRPr b="0" i="0" sz="3300" u="none" cap="none" strike="noStrike">
                <a:solidFill>
                  <a:schemeClr val="dk1"/>
                </a:solidFill>
                <a:latin typeface="Calibri"/>
                <a:ea typeface="Calibri"/>
                <a:cs typeface="Calibri"/>
                <a:sym typeface="Calibri"/>
              </a:defRPr>
            </a:lvl7pPr>
            <a:lvl8pPr lvl="7" marR="0" rtl="0" algn="ctr">
              <a:spcBef>
                <a:spcPts val="0"/>
              </a:spcBef>
              <a:spcAft>
                <a:spcPts val="0"/>
              </a:spcAft>
              <a:buSzPts val="3200"/>
              <a:buNone/>
              <a:defRPr b="0" i="0" sz="3300" u="none" cap="none" strike="noStrike">
                <a:solidFill>
                  <a:schemeClr val="dk1"/>
                </a:solidFill>
                <a:latin typeface="Calibri"/>
                <a:ea typeface="Calibri"/>
                <a:cs typeface="Calibri"/>
                <a:sym typeface="Calibri"/>
              </a:defRPr>
            </a:lvl8pPr>
            <a:lvl9pPr lvl="8" marR="0" rtl="0" algn="ctr">
              <a:spcBef>
                <a:spcPts val="0"/>
              </a:spcBef>
              <a:spcAft>
                <a:spcPts val="0"/>
              </a:spcAft>
              <a:buSzPts val="3200"/>
              <a:buNone/>
              <a:defRPr b="0" i="0" sz="3300" u="none" cap="none" strike="noStrike">
                <a:solidFill>
                  <a:schemeClr val="dk1"/>
                </a:solidFill>
                <a:latin typeface="Calibri"/>
                <a:ea typeface="Calibri"/>
                <a:cs typeface="Calibri"/>
                <a:sym typeface="Calibri"/>
              </a:defRPr>
            </a:lvl9pPr>
          </a:lstStyle>
          <a:p/>
        </p:txBody>
      </p:sp>
      <p:sp>
        <p:nvSpPr>
          <p:cNvPr id="67" name="Google Shape;67;p14"/>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1600"/>
              </a:spcBef>
              <a:spcAft>
                <a:spcPts val="160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68" name="Google Shape;68;p14"/>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9" name="Google Shape;69;p14"/>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0" name="Google Shape;70;p14"/>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71" name="Shape 71"/>
        <p:cNvGrpSpPr/>
        <p:nvPr/>
      </p:nvGrpSpPr>
      <p:grpSpPr>
        <a:xfrm>
          <a:off x="0" y="0"/>
          <a:ext cx="0" cy="0"/>
          <a:chOff x="0" y="0"/>
          <a:chExt cx="0" cy="0"/>
        </a:xfrm>
      </p:grpSpPr>
      <p:sp>
        <p:nvSpPr>
          <p:cNvPr id="72" name="Google Shape;72;p15"/>
          <p:cNvSpPr txBox="1"/>
          <p:nvPr>
            <p:ph type="title"/>
          </p:nvPr>
        </p:nvSpPr>
        <p:spPr>
          <a:xfrm>
            <a:off x="685800" y="285750"/>
            <a:ext cx="6870600" cy="9717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3" name="Google Shape;73;p15"/>
          <p:cNvSpPr txBox="1"/>
          <p:nvPr>
            <p:ph idx="1" type="body"/>
          </p:nvPr>
        </p:nvSpPr>
        <p:spPr>
          <a:xfrm>
            <a:off x="685800" y="1371600"/>
            <a:ext cx="3771900" cy="27432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Google Shape;74;p15"/>
          <p:cNvSpPr txBox="1"/>
          <p:nvPr>
            <p:ph idx="2" type="body"/>
          </p:nvPr>
        </p:nvSpPr>
        <p:spPr>
          <a:xfrm>
            <a:off x="4610100" y="1371600"/>
            <a:ext cx="3771900" cy="27432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1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188600"/>
            <a:ext cx="9144000" cy="3954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471900" y="12332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8402375" y="115525"/>
            <a:ext cx="669886" cy="4436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852000"/>
            <a:ext cx="9144000" cy="4291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title"/>
          </p:nvPr>
        </p:nvSpPr>
        <p:spPr>
          <a:xfrm>
            <a:off x="525525" y="0"/>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7" name="Google Shape;27;p5"/>
          <p:cNvSpPr txBox="1"/>
          <p:nvPr>
            <p:ph idx="1" type="body"/>
          </p:nvPr>
        </p:nvSpPr>
        <p:spPr>
          <a:xfrm>
            <a:off x="471900" y="13094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694250" y="13094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5"/>
          <p:cNvPicPr preferRelativeResize="0"/>
          <p:nvPr/>
        </p:nvPicPr>
        <p:blipFill>
          <a:blip r:embed="rId2">
            <a:alphaModFix/>
          </a:blip>
          <a:stretch>
            <a:fillRect/>
          </a:stretch>
        </p:blipFill>
        <p:spPr>
          <a:xfrm>
            <a:off x="8402375" y="115525"/>
            <a:ext cx="669886" cy="443625"/>
          </a:xfrm>
          <a:prstGeom prst="rect">
            <a:avLst/>
          </a:prstGeom>
          <a:noFill/>
          <a:ln>
            <a:noFill/>
          </a:ln>
        </p:spPr>
      </p:pic>
      <p:sp>
        <p:nvSpPr>
          <p:cNvPr id="31" name="Google Shape;31;p5"/>
          <p:cNvSpPr/>
          <p:nvPr/>
        </p:nvSpPr>
        <p:spPr>
          <a:xfrm>
            <a:off x="0" y="803925"/>
            <a:ext cx="9144000" cy="179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6" name="Google Shape;36;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1" name="Google Shape;41;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2" name="Google Shape;42;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5" name="Google Shape;45;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50" name="Google Shape;50;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2" name="Google Shape;52;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7" name="Google Shape;57;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7376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mailto:rtmaki@umich.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ctrTitle"/>
          </p:nvPr>
        </p:nvSpPr>
        <p:spPr>
          <a:xfrm>
            <a:off x="460950" y="1641825"/>
            <a:ext cx="8222100" cy="136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rPr lang="en" sz="4400">
                <a:latin typeface="Arial"/>
                <a:ea typeface="Arial"/>
                <a:cs typeface="Arial"/>
                <a:sym typeface="Arial"/>
              </a:rPr>
              <a:t>Hospital Based</a:t>
            </a:r>
            <a:r>
              <a:rPr lang="en" sz="4400">
                <a:latin typeface="Arial"/>
                <a:ea typeface="Arial"/>
                <a:cs typeface="Arial"/>
                <a:sym typeface="Arial"/>
              </a:rPr>
              <a:t> </a:t>
            </a:r>
            <a:r>
              <a:rPr lang="en" sz="4400">
                <a:latin typeface="Arial"/>
                <a:ea typeface="Arial"/>
                <a:cs typeface="Arial"/>
                <a:sym typeface="Arial"/>
              </a:rPr>
              <a:t>Placements</a:t>
            </a:r>
            <a:r>
              <a:rPr lang="en" sz="4400">
                <a:latin typeface="Arial"/>
                <a:ea typeface="Arial"/>
                <a:cs typeface="Arial"/>
                <a:sym typeface="Arial"/>
              </a:rPr>
              <a:t> Webinar </a:t>
            </a:r>
            <a:endParaRPr sz="4400">
              <a:latin typeface="Arial"/>
              <a:ea typeface="Arial"/>
              <a:cs typeface="Arial"/>
              <a:sym typeface="Arial"/>
            </a:endParaRPr>
          </a:p>
        </p:txBody>
      </p:sp>
      <p:sp>
        <p:nvSpPr>
          <p:cNvPr id="83" name="Google Shape;83;p16"/>
          <p:cNvSpPr txBox="1"/>
          <p:nvPr>
            <p:ph idx="1" type="subTitle"/>
          </p:nvPr>
        </p:nvSpPr>
        <p:spPr>
          <a:xfrm>
            <a:off x="460950" y="2964200"/>
            <a:ext cx="8222100" cy="199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Field Faculty Presenters: </a:t>
            </a:r>
            <a:endParaRPr sz="2800"/>
          </a:p>
          <a:p>
            <a:pPr indent="0" lvl="0" marL="0" rtl="0" algn="ctr">
              <a:spcBef>
                <a:spcPts val="0"/>
              </a:spcBef>
              <a:spcAft>
                <a:spcPts val="0"/>
              </a:spcAft>
              <a:buNone/>
            </a:pPr>
            <a:r>
              <a:rPr lang="en" sz="2800"/>
              <a:t>Aimee Vantine, Rachel Naasko, &amp; Amy Burandt</a:t>
            </a:r>
            <a:endParaRPr sz="2800"/>
          </a:p>
          <a:p>
            <a:pPr indent="0" lvl="0" marL="0" rtl="0" algn="ctr">
              <a:spcBef>
                <a:spcPts val="0"/>
              </a:spcBef>
              <a:spcAft>
                <a:spcPts val="0"/>
              </a:spcAft>
              <a:buNone/>
            </a:pPr>
            <a:r>
              <a:t/>
            </a:r>
            <a:endParaRPr sz="2800">
              <a:latin typeface="Arial"/>
              <a:ea typeface="Arial"/>
              <a:cs typeface="Arial"/>
              <a:sym typeface="Arial"/>
            </a:endParaRPr>
          </a:p>
          <a:p>
            <a:pPr indent="0" lvl="0" marL="0" rtl="0" algn="ctr">
              <a:spcBef>
                <a:spcPts val="0"/>
              </a:spcBef>
              <a:spcAft>
                <a:spcPts val="0"/>
              </a:spcAft>
              <a:buNone/>
            </a:pPr>
            <a:r>
              <a:t/>
            </a:r>
            <a:endParaRPr sz="2800"/>
          </a:p>
          <a:p>
            <a:pPr indent="0" lvl="0" marL="0" rtl="0" algn="ctr">
              <a:spcBef>
                <a:spcPts val="0"/>
              </a:spcBef>
              <a:spcAft>
                <a:spcPts val="0"/>
              </a:spcAft>
              <a:buNone/>
            </a:pPr>
            <a:r>
              <a:t/>
            </a:r>
            <a:endParaRPr sz="2800">
              <a:latin typeface="Arial"/>
              <a:ea typeface="Arial"/>
              <a:cs typeface="Arial"/>
              <a:sym typeface="Arial"/>
            </a:endParaRPr>
          </a:p>
          <a:p>
            <a:pPr indent="0" lvl="0" marL="0" rtl="0" algn="ctr">
              <a:spcBef>
                <a:spcPts val="0"/>
              </a:spcBef>
              <a:spcAft>
                <a:spcPts val="0"/>
              </a:spcAft>
              <a:buNone/>
            </a:pPr>
            <a:r>
              <a:t/>
            </a:r>
            <a:endParaRPr sz="2800">
              <a:latin typeface="Arial"/>
              <a:ea typeface="Arial"/>
              <a:cs typeface="Arial"/>
              <a:sym typeface="Arial"/>
            </a:endParaRPr>
          </a:p>
          <a:p>
            <a:pPr indent="0" lvl="0" marL="0" rtl="0" algn="ctr">
              <a:spcBef>
                <a:spcPts val="0"/>
              </a:spcBef>
              <a:spcAft>
                <a:spcPts val="0"/>
              </a:spcAft>
              <a:buNone/>
            </a:pPr>
            <a:r>
              <a:t/>
            </a:r>
            <a:endParaRPr sz="2800">
              <a:latin typeface="Arial"/>
              <a:ea typeface="Arial"/>
              <a:cs typeface="Arial"/>
              <a:sym typeface="Arial"/>
            </a:endParaRPr>
          </a:p>
        </p:txBody>
      </p:sp>
      <p:pic>
        <p:nvPicPr>
          <p:cNvPr id="84" name="Google Shape;84;p16"/>
          <p:cNvPicPr preferRelativeResize="0"/>
          <p:nvPr/>
        </p:nvPicPr>
        <p:blipFill>
          <a:blip r:embed="rId3">
            <a:alphaModFix/>
          </a:blip>
          <a:stretch>
            <a:fillRect/>
          </a:stretch>
        </p:blipFill>
        <p:spPr>
          <a:xfrm>
            <a:off x="1494000" y="419975"/>
            <a:ext cx="6156000" cy="107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53100" y="159850"/>
            <a:ext cx="9020100" cy="9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MM-Training Program Information </a:t>
            </a:r>
            <a:endParaRPr sz="4400">
              <a:latin typeface="Arial"/>
              <a:ea typeface="Arial"/>
              <a:cs typeface="Arial"/>
              <a:sym typeface="Arial"/>
            </a:endParaRPr>
          </a:p>
        </p:txBody>
      </p:sp>
      <p:sp>
        <p:nvSpPr>
          <p:cNvPr id="164" name="Google Shape;164;p25"/>
          <p:cNvSpPr txBox="1"/>
          <p:nvPr>
            <p:ph idx="1" type="body"/>
          </p:nvPr>
        </p:nvSpPr>
        <p:spPr>
          <a:xfrm>
            <a:off x="53100" y="1156450"/>
            <a:ext cx="9020100" cy="395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300">
              <a:solidFill>
                <a:srgbClr val="FF0000"/>
              </a:solidFill>
              <a:latin typeface="Arial"/>
              <a:ea typeface="Arial"/>
              <a:cs typeface="Arial"/>
              <a:sym typeface="Arial"/>
            </a:endParaRPr>
          </a:p>
          <a:p>
            <a:pPr indent="0" lvl="0" marL="0" rtl="0" algn="ctr">
              <a:spcBef>
                <a:spcPts val="1600"/>
              </a:spcBef>
              <a:spcAft>
                <a:spcPts val="0"/>
              </a:spcAft>
              <a:buNone/>
            </a:pPr>
            <a:r>
              <a:rPr b="1" lang="en" sz="3300">
                <a:solidFill>
                  <a:srgbClr val="FF0000"/>
                </a:solidFill>
                <a:latin typeface="Arial"/>
                <a:ea typeface="Arial"/>
                <a:cs typeface="Arial"/>
                <a:sym typeface="Arial"/>
              </a:rPr>
              <a:t>All </a:t>
            </a:r>
            <a:r>
              <a:rPr b="1" lang="en" sz="3300">
                <a:solidFill>
                  <a:srgbClr val="FF0000"/>
                </a:solidFill>
                <a:latin typeface="Arial"/>
                <a:ea typeface="Arial"/>
                <a:cs typeface="Arial"/>
                <a:sym typeface="Arial"/>
              </a:rPr>
              <a:t>placements </a:t>
            </a:r>
            <a:r>
              <a:rPr b="1" lang="en" sz="3300">
                <a:solidFill>
                  <a:srgbClr val="FF0000"/>
                </a:solidFill>
                <a:latin typeface="Arial"/>
                <a:ea typeface="Arial"/>
                <a:cs typeface="Arial"/>
                <a:sym typeface="Arial"/>
              </a:rPr>
              <a:t>at MM-are 24 hours/week </a:t>
            </a:r>
            <a:endParaRPr b="1" sz="3300">
              <a:solidFill>
                <a:srgbClr val="FF0000"/>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53100" y="159850"/>
            <a:ext cx="9020100" cy="9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MM-Training Program Information </a:t>
            </a:r>
            <a:endParaRPr sz="4400">
              <a:latin typeface="Arial"/>
              <a:ea typeface="Arial"/>
              <a:cs typeface="Arial"/>
              <a:sym typeface="Arial"/>
            </a:endParaRPr>
          </a:p>
        </p:txBody>
      </p:sp>
      <p:sp>
        <p:nvSpPr>
          <p:cNvPr id="170" name="Google Shape;170;p26"/>
          <p:cNvSpPr txBox="1"/>
          <p:nvPr>
            <p:ph idx="1" type="body"/>
          </p:nvPr>
        </p:nvSpPr>
        <p:spPr>
          <a:xfrm>
            <a:off x="53100" y="1156450"/>
            <a:ext cx="9020100" cy="39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2060"/>
                </a:solidFill>
                <a:latin typeface="Arial"/>
                <a:ea typeface="Arial"/>
                <a:cs typeface="Arial"/>
                <a:sym typeface="Arial"/>
              </a:rPr>
              <a:t>Michigan Medicine includes:  </a:t>
            </a:r>
            <a:endParaRPr sz="2800">
              <a:solidFill>
                <a:srgbClr val="002060"/>
              </a:solidFill>
              <a:latin typeface="Arial"/>
              <a:ea typeface="Arial"/>
              <a:cs typeface="Arial"/>
              <a:sym typeface="Arial"/>
            </a:endParaRPr>
          </a:p>
          <a:p>
            <a:pPr indent="-406400" lvl="0" marL="457200" rtl="0" algn="l">
              <a:spcBef>
                <a:spcPts val="1600"/>
              </a:spcBef>
              <a:spcAft>
                <a:spcPts val="0"/>
              </a:spcAft>
              <a:buClr>
                <a:srgbClr val="002060"/>
              </a:buClr>
              <a:buSzPts val="2800"/>
              <a:buFont typeface="Arial"/>
              <a:buChar char="●"/>
            </a:pPr>
            <a:r>
              <a:rPr lang="en" sz="2800">
                <a:solidFill>
                  <a:srgbClr val="002060"/>
                </a:solidFill>
                <a:latin typeface="Arial"/>
                <a:ea typeface="Arial"/>
                <a:cs typeface="Arial"/>
                <a:sym typeface="Arial"/>
              </a:rPr>
              <a:t>University Hospital </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The Pavillion</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Mott Children’s Hospital </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Von Voightlander Women’s Hospital </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Rachel Upjohn Building</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Other medical satellite locations</a:t>
            </a:r>
            <a:endParaRPr sz="2800">
              <a:solidFill>
                <a:srgbClr val="002060"/>
              </a:solidFill>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225675" y="0"/>
            <a:ext cx="8820000" cy="11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MM-Training Program Information</a:t>
            </a:r>
            <a:endParaRPr>
              <a:latin typeface="Arial"/>
              <a:ea typeface="Arial"/>
              <a:cs typeface="Arial"/>
              <a:sym typeface="Arial"/>
            </a:endParaRPr>
          </a:p>
        </p:txBody>
      </p:sp>
      <p:sp>
        <p:nvSpPr>
          <p:cNvPr id="176" name="Google Shape;176;p27"/>
          <p:cNvSpPr txBox="1"/>
          <p:nvPr>
            <p:ph idx="1" type="body"/>
          </p:nvPr>
        </p:nvSpPr>
        <p:spPr>
          <a:xfrm>
            <a:off x="112825" y="1233275"/>
            <a:ext cx="88764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2060"/>
                </a:solidFill>
                <a:latin typeface="Arial"/>
                <a:ea typeface="Arial"/>
                <a:cs typeface="Arial"/>
                <a:sym typeface="Arial"/>
              </a:rPr>
              <a:t>Required Training Program:</a:t>
            </a:r>
            <a:endParaRPr sz="2800">
              <a:solidFill>
                <a:srgbClr val="002060"/>
              </a:solidFill>
              <a:latin typeface="Arial"/>
              <a:ea typeface="Arial"/>
              <a:cs typeface="Arial"/>
              <a:sym typeface="Arial"/>
            </a:endParaRPr>
          </a:p>
          <a:p>
            <a:pPr indent="-406400" lvl="0" marL="914400" rtl="0" algn="l">
              <a:spcBef>
                <a:spcPts val="1600"/>
              </a:spcBef>
              <a:spcAft>
                <a:spcPts val="0"/>
              </a:spcAft>
              <a:buClr>
                <a:srgbClr val="002060"/>
              </a:buClr>
              <a:buSzPts val="2800"/>
              <a:buFont typeface="Arial"/>
              <a:buChar char="❏"/>
            </a:pPr>
            <a:r>
              <a:rPr lang="en" sz="2800">
                <a:solidFill>
                  <a:srgbClr val="002060"/>
                </a:solidFill>
                <a:latin typeface="Arial"/>
                <a:ea typeface="Arial"/>
                <a:cs typeface="Arial"/>
                <a:sym typeface="Arial"/>
              </a:rPr>
              <a:t>4 of the 24 hours per week </a:t>
            </a:r>
            <a:endParaRPr sz="2800">
              <a:solidFill>
                <a:srgbClr val="002060"/>
              </a:solidFill>
              <a:latin typeface="Arial"/>
              <a:ea typeface="Arial"/>
              <a:cs typeface="Arial"/>
              <a:sym typeface="Arial"/>
            </a:endParaRPr>
          </a:p>
          <a:p>
            <a:pPr indent="-406400" lvl="0" marL="9144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Mentorships - smaller courses on specific topics</a:t>
            </a:r>
            <a:endParaRPr sz="2800">
              <a:solidFill>
                <a:srgbClr val="002060"/>
              </a:solidFill>
              <a:latin typeface="Arial"/>
              <a:ea typeface="Arial"/>
              <a:cs typeface="Arial"/>
              <a:sym typeface="Arial"/>
            </a:endParaRPr>
          </a:p>
          <a:p>
            <a:pPr indent="-406400" lvl="0" marL="9144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Clinical Skills Trainings</a:t>
            </a:r>
            <a:endParaRPr sz="2800">
              <a:solidFill>
                <a:srgbClr val="002060"/>
              </a:solidFill>
              <a:latin typeface="Arial"/>
              <a:ea typeface="Arial"/>
              <a:cs typeface="Arial"/>
              <a:sym typeface="Arial"/>
            </a:endParaRPr>
          </a:p>
          <a:p>
            <a:pPr indent="-406400" lvl="0" marL="9144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Breaking Bad News Simulation, Social Justice Grand Rounds, All Women are Leaders </a:t>
            </a:r>
            <a:endParaRPr sz="2800">
              <a:solidFill>
                <a:srgbClr val="002060"/>
              </a:solidFill>
              <a:latin typeface="Arial"/>
              <a:ea typeface="Arial"/>
              <a:cs typeface="Arial"/>
              <a:sym typeface="Arial"/>
            </a:endParaRPr>
          </a:p>
          <a:p>
            <a:pPr indent="-406400" lvl="0" marL="9144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Preceptorships - exposure opportunities </a:t>
            </a:r>
            <a:endParaRPr sz="2800">
              <a:solidFill>
                <a:srgbClr val="002060"/>
              </a:solidFill>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0" y="206875"/>
            <a:ext cx="9064800" cy="115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MM Required Training Program</a:t>
            </a:r>
            <a:endParaRPr sz="4400">
              <a:latin typeface="Arial"/>
              <a:ea typeface="Arial"/>
              <a:cs typeface="Arial"/>
              <a:sym typeface="Arial"/>
            </a:endParaRPr>
          </a:p>
          <a:p>
            <a:pPr indent="0" lvl="0" marL="0" rtl="0" algn="l">
              <a:spcBef>
                <a:spcPts val="0"/>
              </a:spcBef>
              <a:spcAft>
                <a:spcPts val="0"/>
              </a:spcAft>
              <a:buNone/>
            </a:pPr>
            <a:r>
              <a:rPr lang="en" sz="4400">
                <a:latin typeface="Arial"/>
                <a:ea typeface="Arial"/>
                <a:cs typeface="Arial"/>
                <a:sym typeface="Arial"/>
              </a:rPr>
              <a:t> </a:t>
            </a:r>
            <a:endParaRPr sz="4400">
              <a:latin typeface="Arial"/>
              <a:ea typeface="Arial"/>
              <a:cs typeface="Arial"/>
              <a:sym typeface="Arial"/>
            </a:endParaRPr>
          </a:p>
        </p:txBody>
      </p:sp>
      <p:sp>
        <p:nvSpPr>
          <p:cNvPr id="182" name="Google Shape;182;p28"/>
          <p:cNvSpPr txBox="1"/>
          <p:nvPr>
            <p:ph idx="1" type="body"/>
          </p:nvPr>
        </p:nvSpPr>
        <p:spPr>
          <a:xfrm>
            <a:off x="164750" y="361775"/>
            <a:ext cx="5430000" cy="5906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sz="1700">
              <a:solidFill>
                <a:srgbClr val="000000"/>
              </a:solidFill>
              <a:latin typeface="Arial"/>
              <a:ea typeface="Arial"/>
              <a:cs typeface="Arial"/>
              <a:sym typeface="Arial"/>
            </a:endParaRPr>
          </a:p>
          <a:p>
            <a:pPr indent="0" lvl="0" marL="0" rtl="0" algn="l">
              <a:spcBef>
                <a:spcPts val="1200"/>
              </a:spcBef>
              <a:spcAft>
                <a:spcPts val="0"/>
              </a:spcAft>
              <a:buNone/>
            </a:pPr>
            <a:r>
              <a:t/>
            </a:r>
            <a:endParaRPr sz="1700">
              <a:solidFill>
                <a:srgbClr val="000000"/>
              </a:solidFill>
              <a:latin typeface="Arial"/>
              <a:ea typeface="Arial"/>
              <a:cs typeface="Arial"/>
              <a:sym typeface="Arial"/>
            </a:endParaRPr>
          </a:p>
          <a:p>
            <a:pPr indent="0" lvl="0" marL="0" rtl="0" algn="l">
              <a:spcBef>
                <a:spcPts val="1200"/>
              </a:spcBef>
              <a:spcAft>
                <a:spcPts val="0"/>
              </a:spcAft>
              <a:buNone/>
            </a:pPr>
            <a:r>
              <a:rPr b="1" lang="en" sz="2800">
                <a:solidFill>
                  <a:srgbClr val="073763"/>
                </a:solidFill>
                <a:latin typeface="Arial"/>
                <a:ea typeface="Arial"/>
                <a:cs typeface="Arial"/>
                <a:sym typeface="Arial"/>
              </a:rPr>
              <a:t>Student Program </a:t>
            </a:r>
            <a:r>
              <a:rPr b="1" lang="en" sz="2800">
                <a:solidFill>
                  <a:srgbClr val="073763"/>
                </a:solidFill>
                <a:latin typeface="Arial"/>
                <a:ea typeface="Arial"/>
                <a:cs typeface="Arial"/>
                <a:sym typeface="Arial"/>
              </a:rPr>
              <a:t>Didactics</a:t>
            </a:r>
            <a:endParaRPr b="1" sz="2800">
              <a:solidFill>
                <a:srgbClr val="073763"/>
              </a:solidFill>
              <a:latin typeface="Arial"/>
              <a:ea typeface="Arial"/>
              <a:cs typeface="Arial"/>
              <a:sym typeface="Arial"/>
            </a:endParaRPr>
          </a:p>
          <a:p>
            <a:pPr indent="0" lvl="0" marL="0" rtl="0" algn="l">
              <a:spcBef>
                <a:spcPts val="1200"/>
              </a:spcBef>
              <a:spcAft>
                <a:spcPts val="0"/>
              </a:spcAft>
              <a:buNone/>
            </a:pPr>
            <a:r>
              <a:rPr lang="en" sz="2800">
                <a:solidFill>
                  <a:srgbClr val="073763"/>
                </a:solidFill>
                <a:latin typeface="Arial"/>
                <a:ea typeface="Arial"/>
                <a:cs typeface="Arial"/>
                <a:sym typeface="Arial"/>
              </a:rPr>
              <a:t>Fall: Tues 8-10am &amp; 10:30-12pm</a:t>
            </a:r>
            <a:endParaRPr sz="2800">
              <a:solidFill>
                <a:srgbClr val="073763"/>
              </a:solidFill>
              <a:latin typeface="Arial"/>
              <a:ea typeface="Arial"/>
              <a:cs typeface="Arial"/>
              <a:sym typeface="Arial"/>
            </a:endParaRPr>
          </a:p>
          <a:p>
            <a:pPr indent="0" lvl="0" marL="0" rtl="0" algn="l">
              <a:spcBef>
                <a:spcPts val="1200"/>
              </a:spcBef>
              <a:spcAft>
                <a:spcPts val="0"/>
              </a:spcAft>
              <a:buNone/>
            </a:pPr>
            <a:r>
              <a:rPr lang="en" sz="2800">
                <a:solidFill>
                  <a:srgbClr val="073763"/>
                </a:solidFill>
                <a:latin typeface="Arial"/>
                <a:ea typeface="Arial"/>
                <a:cs typeface="Arial"/>
                <a:sym typeface="Arial"/>
              </a:rPr>
              <a:t>Winter: Thurs 8-10am &amp; 10:30-12pm</a:t>
            </a:r>
            <a:endParaRPr sz="2800">
              <a:solidFill>
                <a:srgbClr val="073763"/>
              </a:solidFill>
              <a:latin typeface="Arial"/>
              <a:ea typeface="Arial"/>
              <a:cs typeface="Arial"/>
              <a:sym typeface="Arial"/>
            </a:endParaRPr>
          </a:p>
          <a:p>
            <a:pPr indent="0" lvl="0" marL="0" rtl="0" algn="l">
              <a:spcBef>
                <a:spcPts val="1200"/>
              </a:spcBef>
              <a:spcAft>
                <a:spcPts val="0"/>
              </a:spcAft>
              <a:buNone/>
            </a:pPr>
            <a:r>
              <a:rPr lang="en" sz="2800">
                <a:solidFill>
                  <a:srgbClr val="073763"/>
                </a:solidFill>
                <a:latin typeface="Arial"/>
                <a:ea typeface="Arial"/>
                <a:cs typeface="Arial"/>
                <a:sym typeface="Arial"/>
              </a:rPr>
              <a:t>Sp/Su: Thurs 8-10am &amp; 10:30-12pm</a:t>
            </a:r>
            <a:endParaRPr sz="2800">
              <a:solidFill>
                <a:srgbClr val="073763"/>
              </a:solidFill>
              <a:latin typeface="Arial"/>
              <a:ea typeface="Arial"/>
              <a:cs typeface="Arial"/>
              <a:sym typeface="Arial"/>
            </a:endParaRPr>
          </a:p>
          <a:p>
            <a:pPr indent="0" lvl="0" marL="0" rtl="0" algn="l">
              <a:spcBef>
                <a:spcPts val="1200"/>
              </a:spcBef>
              <a:spcAft>
                <a:spcPts val="1200"/>
              </a:spcAft>
              <a:buNone/>
            </a:pPr>
            <a:r>
              <a:t/>
            </a:r>
            <a:endParaRPr sz="1700">
              <a:solidFill>
                <a:srgbClr val="1F1F1F"/>
              </a:solidFill>
              <a:latin typeface="Arial"/>
              <a:ea typeface="Arial"/>
              <a:cs typeface="Arial"/>
              <a:sym typeface="Arial"/>
            </a:endParaRPr>
          </a:p>
        </p:txBody>
      </p:sp>
      <p:pic>
        <p:nvPicPr>
          <p:cNvPr descr="Paper calendar with a highlight of the days of the week.  " id="183" name="Google Shape;183;p28"/>
          <p:cNvPicPr preferRelativeResize="0"/>
          <p:nvPr/>
        </p:nvPicPr>
        <p:blipFill>
          <a:blip r:embed="rId3">
            <a:alphaModFix/>
          </a:blip>
          <a:stretch>
            <a:fillRect/>
          </a:stretch>
        </p:blipFill>
        <p:spPr>
          <a:xfrm>
            <a:off x="5698275" y="1492275"/>
            <a:ext cx="3237575" cy="3181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206875" y="75225"/>
            <a:ext cx="8669700" cy="98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MM Information Session</a:t>
            </a:r>
            <a:endParaRPr sz="4400">
              <a:latin typeface="Arial"/>
              <a:ea typeface="Arial"/>
              <a:cs typeface="Arial"/>
              <a:sym typeface="Arial"/>
            </a:endParaRPr>
          </a:p>
        </p:txBody>
      </p:sp>
      <p:sp>
        <p:nvSpPr>
          <p:cNvPr id="189" name="Google Shape;189;p29"/>
          <p:cNvSpPr txBox="1"/>
          <p:nvPr>
            <p:ph idx="1" type="body"/>
          </p:nvPr>
        </p:nvSpPr>
        <p:spPr>
          <a:xfrm>
            <a:off x="471900" y="12332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73763"/>
                </a:solidFill>
                <a:latin typeface="Arial"/>
                <a:ea typeface="Arial"/>
                <a:cs typeface="Arial"/>
                <a:sym typeface="Arial"/>
              </a:rPr>
              <a:t>For students starting field in the Winter Semester, another session specific to Michigan Medicine will be held in the Fall semester.  Watch your email and the website for specific information regarding this session. </a:t>
            </a:r>
            <a:endParaRPr sz="2800">
              <a:solidFill>
                <a:srgbClr val="073763"/>
              </a:solidFill>
              <a:latin typeface="Arial"/>
              <a:ea typeface="Arial"/>
              <a:cs typeface="Arial"/>
              <a:sym typeface="Arial"/>
            </a:endParaRPr>
          </a:p>
          <a:p>
            <a:pPr indent="0" lvl="0" marL="0" rtl="0" algn="l">
              <a:spcBef>
                <a:spcPts val="1600"/>
              </a:spcBef>
              <a:spcAft>
                <a:spcPts val="1600"/>
              </a:spcAft>
              <a:buNone/>
            </a:pPr>
            <a:r>
              <a:t/>
            </a:r>
            <a:endParaRPr sz="2800">
              <a:solidFill>
                <a:srgbClr val="073763"/>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Children’s Hospital of Michigan</a:t>
            </a:r>
            <a:endParaRPr sz="4400">
              <a:latin typeface="Arial"/>
              <a:ea typeface="Arial"/>
              <a:cs typeface="Arial"/>
              <a:sym typeface="Arial"/>
            </a:endParaRPr>
          </a:p>
        </p:txBody>
      </p:sp>
      <p:sp>
        <p:nvSpPr>
          <p:cNvPr id="195" name="Google Shape;195;p30"/>
          <p:cNvSpPr txBox="1"/>
          <p:nvPr>
            <p:ph idx="1" type="body"/>
          </p:nvPr>
        </p:nvSpPr>
        <p:spPr>
          <a:xfrm>
            <a:off x="124500" y="1184800"/>
            <a:ext cx="8422800" cy="3831000"/>
          </a:xfrm>
          <a:prstGeom prst="rect">
            <a:avLst/>
          </a:prstGeom>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Free standing Children’s Hospital in Detroit, MI</a:t>
            </a:r>
            <a:endParaRPr sz="2800">
              <a:solidFill>
                <a:srgbClr val="002060"/>
              </a:solidFill>
              <a:latin typeface="Arial"/>
              <a:ea typeface="Arial"/>
              <a:cs typeface="Arial"/>
              <a:sym typeface="Arial"/>
            </a:endParaRPr>
          </a:p>
          <a:p>
            <a:pPr indent="-406400" lvl="0" marL="457200" rtl="0" algn="l">
              <a:lnSpc>
                <a:spcPct val="100000"/>
              </a:lnSpc>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Inpatient, Outpatient, Medical and Behavioral Health</a:t>
            </a:r>
            <a:endParaRPr sz="2800">
              <a:solidFill>
                <a:srgbClr val="002060"/>
              </a:solidFill>
              <a:latin typeface="Arial"/>
              <a:ea typeface="Arial"/>
              <a:cs typeface="Arial"/>
              <a:sym typeface="Arial"/>
            </a:endParaRPr>
          </a:p>
          <a:p>
            <a:pPr indent="-406400" lvl="0" marL="457200" rtl="0" algn="l">
              <a:lnSpc>
                <a:spcPct val="100000"/>
              </a:lnSpc>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Interdisciplinary collaboration experience</a:t>
            </a:r>
            <a:endParaRPr sz="2800">
              <a:solidFill>
                <a:srgbClr val="002060"/>
              </a:solidFill>
              <a:latin typeface="Arial"/>
              <a:ea typeface="Arial"/>
              <a:cs typeface="Arial"/>
              <a:sym typeface="Arial"/>
            </a:endParaRPr>
          </a:p>
          <a:p>
            <a:pPr indent="-406400" lvl="0" marL="457200" rtl="0" algn="l">
              <a:lnSpc>
                <a:spcPct val="100000"/>
              </a:lnSpc>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Students </a:t>
            </a:r>
            <a:r>
              <a:rPr lang="en" sz="2800">
                <a:solidFill>
                  <a:srgbClr val="002060"/>
                </a:solidFill>
                <a:latin typeface="Arial"/>
                <a:ea typeface="Arial"/>
                <a:cs typeface="Arial"/>
                <a:sym typeface="Arial"/>
              </a:rPr>
              <a:t>interview</a:t>
            </a:r>
            <a:r>
              <a:rPr lang="en" sz="2800">
                <a:solidFill>
                  <a:srgbClr val="002060"/>
                </a:solidFill>
                <a:latin typeface="Arial"/>
                <a:ea typeface="Arial"/>
                <a:cs typeface="Arial"/>
                <a:sym typeface="Arial"/>
              </a:rPr>
              <a:t> with a team</a:t>
            </a:r>
            <a:endParaRPr sz="2800">
              <a:solidFill>
                <a:srgbClr val="002060"/>
              </a:solidFill>
              <a:latin typeface="Arial"/>
              <a:ea typeface="Arial"/>
              <a:cs typeface="Arial"/>
              <a:sym typeface="Arial"/>
            </a:endParaRPr>
          </a:p>
          <a:p>
            <a:pPr indent="-406400" lvl="0" marL="457200" rtl="0" algn="l">
              <a:lnSpc>
                <a:spcPct val="100000"/>
              </a:lnSpc>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Require 24 hours per week</a:t>
            </a:r>
            <a:endParaRPr sz="2800">
              <a:solidFill>
                <a:srgbClr val="002060"/>
              </a:solidFill>
              <a:latin typeface="Arial"/>
              <a:ea typeface="Arial"/>
              <a:cs typeface="Arial"/>
              <a:sym typeface="Arial"/>
            </a:endParaRPr>
          </a:p>
          <a:p>
            <a:pPr indent="-406400" lvl="0" marL="457200" rtl="0" algn="l">
              <a:lnSpc>
                <a:spcPct val="100000"/>
              </a:lnSpc>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Small student program</a:t>
            </a:r>
            <a:endParaRPr sz="2800">
              <a:solidFill>
                <a:srgbClr val="002060"/>
              </a:solidFill>
              <a:latin typeface="Arial"/>
              <a:ea typeface="Arial"/>
              <a:cs typeface="Arial"/>
              <a:sym typeface="Arial"/>
            </a:endParaRPr>
          </a:p>
          <a:p>
            <a:pPr indent="-406400" lvl="0" marL="457200" rtl="0" algn="l">
              <a:lnSpc>
                <a:spcPct val="100000"/>
              </a:lnSpc>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Preceptorship </a:t>
            </a:r>
            <a:r>
              <a:rPr lang="en" sz="2800">
                <a:solidFill>
                  <a:srgbClr val="002060"/>
                </a:solidFill>
                <a:latin typeface="Arial"/>
                <a:ea typeface="Arial"/>
                <a:cs typeface="Arial"/>
                <a:sym typeface="Arial"/>
              </a:rPr>
              <a:t>opportunities  </a:t>
            </a:r>
            <a:r>
              <a:rPr lang="en" sz="2800">
                <a:solidFill>
                  <a:srgbClr val="002060"/>
                </a:solidFill>
                <a:latin typeface="Arial"/>
                <a:ea typeface="Arial"/>
                <a:cs typeface="Arial"/>
                <a:sym typeface="Arial"/>
              </a:rPr>
              <a:t>  </a:t>
            </a:r>
            <a:endParaRPr sz="2800">
              <a:solidFill>
                <a:srgbClr val="002060"/>
              </a:solidFill>
              <a:latin typeface="Arial"/>
              <a:ea typeface="Arial"/>
              <a:cs typeface="Arial"/>
              <a:sym typeface="Arial"/>
            </a:endParaRPr>
          </a:p>
          <a:p>
            <a:pPr indent="0" lvl="0" marL="914400" rtl="0" algn="l">
              <a:lnSpc>
                <a:spcPct val="100000"/>
              </a:lnSpc>
              <a:spcBef>
                <a:spcPts val="1600"/>
              </a:spcBef>
              <a:spcAft>
                <a:spcPts val="0"/>
              </a:spcAft>
              <a:buNone/>
            </a:pPr>
            <a:r>
              <a:t/>
            </a:r>
            <a:endParaRPr sz="1100">
              <a:solidFill>
                <a:srgbClr val="002060"/>
              </a:solidFill>
              <a:latin typeface="Arial"/>
              <a:ea typeface="Arial"/>
              <a:cs typeface="Arial"/>
              <a:sym typeface="Arial"/>
            </a:endParaRPr>
          </a:p>
          <a:p>
            <a:pPr indent="0" lvl="0" marL="914400" rtl="0" algn="l">
              <a:lnSpc>
                <a:spcPct val="100000"/>
              </a:lnSpc>
              <a:spcBef>
                <a:spcPts val="1600"/>
              </a:spcBef>
              <a:spcAft>
                <a:spcPts val="1600"/>
              </a:spcAft>
              <a:buNone/>
            </a:pPr>
            <a:r>
              <a:t/>
            </a:r>
            <a:endParaRPr/>
          </a:p>
        </p:txBody>
      </p:sp>
      <p:pic>
        <p:nvPicPr>
          <p:cNvPr descr="Photograph of the front of Children's Hospital of Michigan building in the evening hours.  " id="196" name="Google Shape;196;p30"/>
          <p:cNvPicPr preferRelativeResize="0"/>
          <p:nvPr/>
        </p:nvPicPr>
        <p:blipFill>
          <a:blip r:embed="rId3">
            <a:alphaModFix/>
          </a:blip>
          <a:stretch>
            <a:fillRect/>
          </a:stretch>
        </p:blipFill>
        <p:spPr>
          <a:xfrm>
            <a:off x="5906476" y="3082875"/>
            <a:ext cx="2640825" cy="173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106000" y="0"/>
            <a:ext cx="85770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V.A. Hospital Based Placements</a:t>
            </a:r>
            <a:endParaRPr sz="5200">
              <a:latin typeface="Arial"/>
              <a:ea typeface="Arial"/>
              <a:cs typeface="Arial"/>
              <a:sym typeface="Arial"/>
            </a:endParaRPr>
          </a:p>
        </p:txBody>
      </p:sp>
      <p:sp>
        <p:nvSpPr>
          <p:cNvPr id="202" name="Google Shape;202;p31"/>
          <p:cNvSpPr txBox="1"/>
          <p:nvPr>
            <p:ph idx="1" type="body"/>
          </p:nvPr>
        </p:nvSpPr>
        <p:spPr>
          <a:xfrm>
            <a:off x="0" y="1169625"/>
            <a:ext cx="9144000" cy="39741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Placing timeline begins earlier than the traditional field application</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Ann Arbor V.A. sites include  Ann Arbor, Flint, Jackson and Toledo</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Detroit V.A.- currently Winter term (January) start only</a:t>
            </a:r>
            <a:endParaRPr sz="2700">
              <a:solidFill>
                <a:srgbClr val="002060"/>
              </a:solidFill>
              <a:latin typeface="Arial"/>
              <a:ea typeface="Arial"/>
              <a:cs typeface="Arial"/>
              <a:sym typeface="Arial"/>
            </a:endParaRPr>
          </a:p>
          <a:p>
            <a:pPr indent="0" lvl="0" marL="0" rtl="0" algn="l">
              <a:spcBef>
                <a:spcPts val="1600"/>
              </a:spcBef>
              <a:spcAft>
                <a:spcPts val="0"/>
              </a:spcAft>
              <a:buNone/>
            </a:pPr>
            <a:r>
              <a:rPr lang="en" sz="2700">
                <a:solidFill>
                  <a:srgbClr val="002060"/>
                </a:solidFill>
                <a:latin typeface="Arial"/>
                <a:ea typeface="Arial"/>
                <a:cs typeface="Arial"/>
                <a:sym typeface="Arial"/>
              </a:rPr>
              <a:t>Please email Dr. Naasko ASAP  for more information </a:t>
            </a:r>
            <a:r>
              <a:rPr lang="en" sz="2700" u="sng">
                <a:solidFill>
                  <a:schemeClr val="hlink"/>
                </a:solidFill>
                <a:latin typeface="Arial"/>
                <a:ea typeface="Arial"/>
                <a:cs typeface="Arial"/>
                <a:sym typeface="Arial"/>
                <a:hlinkClick r:id="rId3"/>
              </a:rPr>
              <a:t>rtmaki@umich.edu</a:t>
            </a:r>
            <a:r>
              <a:rPr lang="en" sz="2700">
                <a:solidFill>
                  <a:srgbClr val="002060"/>
                </a:solidFill>
                <a:latin typeface="Arial"/>
                <a:ea typeface="Arial"/>
                <a:cs typeface="Arial"/>
                <a:sym typeface="Arial"/>
              </a:rPr>
              <a:t> for Ann Arbor VA.</a:t>
            </a:r>
            <a:endParaRPr sz="2700">
              <a:solidFill>
                <a:srgbClr val="002060"/>
              </a:solidFill>
              <a:latin typeface="Arial"/>
              <a:ea typeface="Arial"/>
              <a:cs typeface="Arial"/>
              <a:sym typeface="Arial"/>
            </a:endParaRPr>
          </a:p>
          <a:p>
            <a:pPr indent="0" lvl="0" marL="0" rtl="0" algn="l">
              <a:spcBef>
                <a:spcPts val="1600"/>
              </a:spcBef>
              <a:spcAft>
                <a:spcPts val="1600"/>
              </a:spcAft>
              <a:buNone/>
            </a:pPr>
            <a:r>
              <a:t/>
            </a:r>
            <a:endParaRPr sz="2700">
              <a:solidFill>
                <a:srgbClr val="00206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188050" y="75225"/>
            <a:ext cx="8867100" cy="106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Registration-Hospital Placements</a:t>
            </a:r>
            <a:r>
              <a:rPr lang="en" sz="4400"/>
              <a:t> </a:t>
            </a:r>
            <a:endParaRPr sz="4400"/>
          </a:p>
        </p:txBody>
      </p:sp>
      <p:sp>
        <p:nvSpPr>
          <p:cNvPr id="208" name="Google Shape;208;p32"/>
          <p:cNvSpPr txBox="1"/>
          <p:nvPr>
            <p:ph idx="1" type="body"/>
          </p:nvPr>
        </p:nvSpPr>
        <p:spPr>
          <a:xfrm>
            <a:off x="65825" y="1137825"/>
            <a:ext cx="6657300" cy="39738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Placements requiring additional hours is noted on the field application </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Placements requiring 24 hours/ week each semester will impact registration and the number of field credits earned</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OFE Faculty will share registration information  once a hospital based placements is accepted</a:t>
            </a:r>
            <a:endParaRPr sz="2800">
              <a:solidFill>
                <a:srgbClr val="002060"/>
              </a:solidFill>
              <a:latin typeface="Arial"/>
              <a:ea typeface="Arial"/>
              <a:cs typeface="Arial"/>
              <a:sym typeface="Arial"/>
            </a:endParaRPr>
          </a:p>
        </p:txBody>
      </p:sp>
      <p:pic>
        <p:nvPicPr>
          <p:cNvPr descr="Paper calendar with different dates highlighted and circled.  Eye glasses, coffee cup, phone and green highlighter resting on calendar.  &#10;" id="209" name="Google Shape;209;p32"/>
          <p:cNvPicPr preferRelativeResize="0"/>
          <p:nvPr/>
        </p:nvPicPr>
        <p:blipFill>
          <a:blip r:embed="rId3">
            <a:alphaModFix/>
          </a:blip>
          <a:stretch>
            <a:fillRect/>
          </a:stretch>
        </p:blipFill>
        <p:spPr>
          <a:xfrm>
            <a:off x="6723125" y="1901900"/>
            <a:ext cx="2260050" cy="2308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235950" y="225650"/>
            <a:ext cx="9052200" cy="110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Health Based Placement-</a:t>
            </a:r>
            <a:endParaRPr sz="4400">
              <a:latin typeface="Arial"/>
              <a:ea typeface="Arial"/>
              <a:cs typeface="Arial"/>
              <a:sym typeface="Arial"/>
            </a:endParaRPr>
          </a:p>
          <a:p>
            <a:pPr indent="0" lvl="0" marL="0" rtl="0" algn="l">
              <a:spcBef>
                <a:spcPts val="0"/>
              </a:spcBef>
              <a:spcAft>
                <a:spcPts val="0"/>
              </a:spcAft>
              <a:buNone/>
            </a:pPr>
            <a:r>
              <a:rPr lang="en" sz="4400">
                <a:latin typeface="Arial"/>
                <a:ea typeface="Arial"/>
                <a:cs typeface="Arial"/>
                <a:sym typeface="Arial"/>
              </a:rPr>
              <a:t>Course Requirement</a:t>
            </a:r>
            <a:endParaRPr sz="4400"/>
          </a:p>
        </p:txBody>
      </p:sp>
      <p:sp>
        <p:nvSpPr>
          <p:cNvPr id="215" name="Google Shape;215;p33"/>
          <p:cNvSpPr txBox="1"/>
          <p:nvPr>
            <p:ph idx="1" type="body"/>
          </p:nvPr>
        </p:nvSpPr>
        <p:spPr>
          <a:xfrm>
            <a:off x="84625" y="1267775"/>
            <a:ext cx="7437900" cy="273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73763"/>
                </a:solidFill>
                <a:latin typeface="Arial"/>
                <a:ea typeface="Arial"/>
                <a:cs typeface="Arial"/>
                <a:sym typeface="Arial"/>
              </a:rPr>
              <a:t>SW 714: SSW Collaboration with Schools of Medicine, Pharmacy, Dentistry, Nursing Interprofessional </a:t>
            </a:r>
            <a:r>
              <a:rPr lang="en" sz="2800">
                <a:solidFill>
                  <a:srgbClr val="073763"/>
                </a:solidFill>
                <a:latin typeface="Arial"/>
                <a:ea typeface="Arial"/>
                <a:cs typeface="Arial"/>
                <a:sym typeface="Arial"/>
              </a:rPr>
              <a:t>Service</a:t>
            </a:r>
            <a:r>
              <a:rPr lang="en" sz="2800">
                <a:solidFill>
                  <a:srgbClr val="073763"/>
                </a:solidFill>
                <a:latin typeface="Arial"/>
                <a:ea typeface="Arial"/>
                <a:cs typeface="Arial"/>
                <a:sym typeface="Arial"/>
              </a:rPr>
              <a:t>-Learning </a:t>
            </a:r>
            <a:endParaRPr sz="2800">
              <a:solidFill>
                <a:srgbClr val="073763"/>
              </a:solidFill>
              <a:latin typeface="Arial"/>
              <a:ea typeface="Arial"/>
              <a:cs typeface="Arial"/>
              <a:sym typeface="Arial"/>
            </a:endParaRPr>
          </a:p>
          <a:p>
            <a:pPr indent="0" lvl="0" marL="0" rtl="0" algn="l">
              <a:spcBef>
                <a:spcPts val="1600"/>
              </a:spcBef>
              <a:spcAft>
                <a:spcPts val="0"/>
              </a:spcAft>
              <a:buNone/>
            </a:pPr>
            <a:r>
              <a:rPr lang="en" sz="2800">
                <a:solidFill>
                  <a:srgbClr val="073763"/>
                </a:solidFill>
                <a:latin typeface="Arial"/>
                <a:ea typeface="Arial"/>
                <a:cs typeface="Arial"/>
                <a:sym typeface="Arial"/>
              </a:rPr>
              <a:t>(Team Based Decision Making)</a:t>
            </a:r>
            <a:endParaRPr sz="2800">
              <a:solidFill>
                <a:srgbClr val="073763"/>
              </a:solidFill>
              <a:latin typeface="Arial"/>
              <a:ea typeface="Arial"/>
              <a:cs typeface="Arial"/>
              <a:sym typeface="Arial"/>
            </a:endParaRPr>
          </a:p>
          <a:p>
            <a:pPr indent="0" lvl="0" marL="0" rtl="0" algn="l">
              <a:spcBef>
                <a:spcPts val="1600"/>
              </a:spcBef>
              <a:spcAft>
                <a:spcPts val="1600"/>
              </a:spcAft>
              <a:buNone/>
            </a:pPr>
            <a:r>
              <a:rPr b="1" lang="en" sz="2800">
                <a:solidFill>
                  <a:srgbClr val="073763"/>
                </a:solidFill>
                <a:latin typeface="Arial"/>
                <a:ea typeface="Arial"/>
                <a:cs typeface="Arial"/>
                <a:sym typeface="Arial"/>
              </a:rPr>
              <a:t>All students in health-care based placements are expected to take this course- </a:t>
            </a:r>
            <a:r>
              <a:rPr lang="en" sz="2800">
                <a:solidFill>
                  <a:srgbClr val="073763"/>
                </a:solidFill>
                <a:latin typeface="Arial"/>
                <a:ea typeface="Arial"/>
                <a:cs typeface="Arial"/>
                <a:sym typeface="Arial"/>
              </a:rPr>
              <a:t>offered</a:t>
            </a:r>
            <a:r>
              <a:rPr b="1" lang="en" sz="2800">
                <a:solidFill>
                  <a:srgbClr val="073763"/>
                </a:solidFill>
                <a:latin typeface="Arial"/>
                <a:ea typeface="Arial"/>
                <a:cs typeface="Arial"/>
                <a:sym typeface="Arial"/>
              </a:rPr>
              <a:t> </a:t>
            </a:r>
            <a:r>
              <a:rPr lang="en" sz="2800">
                <a:solidFill>
                  <a:srgbClr val="073763"/>
                </a:solidFill>
                <a:latin typeface="Arial"/>
                <a:ea typeface="Arial"/>
                <a:cs typeface="Arial"/>
                <a:sym typeface="Arial"/>
              </a:rPr>
              <a:t>Winter Semester only </a:t>
            </a:r>
            <a:endParaRPr sz="2800">
              <a:solidFill>
                <a:srgbClr val="073763"/>
              </a:solidFill>
              <a:latin typeface="Arial"/>
              <a:ea typeface="Arial"/>
              <a:cs typeface="Arial"/>
              <a:sym typeface="Arial"/>
            </a:endParaRPr>
          </a:p>
        </p:txBody>
      </p:sp>
      <p:pic>
        <p:nvPicPr>
          <p:cNvPr descr="5 members of a medical interdisciplinary team" id="216" name="Google Shape;216;p33"/>
          <p:cNvPicPr preferRelativeResize="0"/>
          <p:nvPr/>
        </p:nvPicPr>
        <p:blipFill>
          <a:blip r:embed="rId3">
            <a:alphaModFix/>
          </a:blip>
          <a:stretch>
            <a:fillRect/>
          </a:stretch>
        </p:blipFill>
        <p:spPr>
          <a:xfrm>
            <a:off x="6383925" y="1925825"/>
            <a:ext cx="2694950" cy="2414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ph type="title"/>
          </p:nvPr>
        </p:nvSpPr>
        <p:spPr>
          <a:xfrm>
            <a:off x="460950" y="0"/>
            <a:ext cx="82221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Placement Requirements</a:t>
            </a:r>
            <a:endParaRPr sz="4400">
              <a:latin typeface="Arial"/>
              <a:ea typeface="Arial"/>
              <a:cs typeface="Arial"/>
              <a:sym typeface="Arial"/>
            </a:endParaRPr>
          </a:p>
        </p:txBody>
      </p:sp>
      <p:sp>
        <p:nvSpPr>
          <p:cNvPr id="222" name="Google Shape;222;p34"/>
          <p:cNvSpPr txBox="1"/>
          <p:nvPr>
            <p:ph idx="1" type="body"/>
          </p:nvPr>
        </p:nvSpPr>
        <p:spPr>
          <a:xfrm>
            <a:off x="94025" y="1233275"/>
            <a:ext cx="8600100" cy="320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2060"/>
                </a:solidFill>
                <a:latin typeface="Arial"/>
                <a:ea typeface="Arial"/>
                <a:cs typeface="Arial"/>
                <a:sym typeface="Arial"/>
              </a:rPr>
              <a:t>Specifics vary based on </a:t>
            </a:r>
            <a:r>
              <a:rPr lang="en" sz="2800">
                <a:solidFill>
                  <a:srgbClr val="002060"/>
                </a:solidFill>
                <a:latin typeface="Arial"/>
                <a:ea typeface="Arial"/>
                <a:cs typeface="Arial"/>
                <a:sym typeface="Arial"/>
              </a:rPr>
              <a:t>placement</a:t>
            </a:r>
            <a:r>
              <a:rPr lang="en" sz="2800">
                <a:solidFill>
                  <a:srgbClr val="002060"/>
                </a:solidFill>
                <a:latin typeface="Arial"/>
                <a:ea typeface="Arial"/>
                <a:cs typeface="Arial"/>
                <a:sym typeface="Arial"/>
              </a:rPr>
              <a:t>-Some health systems conduct these directly</a:t>
            </a:r>
            <a:endParaRPr sz="2800">
              <a:solidFill>
                <a:srgbClr val="002060"/>
              </a:solidFill>
              <a:latin typeface="Arial"/>
              <a:ea typeface="Arial"/>
              <a:cs typeface="Arial"/>
              <a:sym typeface="Arial"/>
            </a:endParaRPr>
          </a:p>
          <a:p>
            <a:pPr indent="-406400" lvl="0" marL="457200" rtl="0" algn="l">
              <a:spcBef>
                <a:spcPts val="1600"/>
              </a:spcBef>
              <a:spcAft>
                <a:spcPts val="0"/>
              </a:spcAft>
              <a:buClr>
                <a:srgbClr val="002060"/>
              </a:buClr>
              <a:buSzPts val="2800"/>
              <a:buFont typeface="Arial"/>
              <a:buChar char="●"/>
            </a:pPr>
            <a:r>
              <a:rPr lang="en" sz="2800">
                <a:solidFill>
                  <a:srgbClr val="002060"/>
                </a:solidFill>
                <a:latin typeface="Arial"/>
                <a:ea typeface="Arial"/>
                <a:cs typeface="Arial"/>
                <a:sym typeface="Arial"/>
              </a:rPr>
              <a:t>Immunizations (T-Dap, MMR, Varicella, Hepatitis B, Influenza, Covid-19)</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TB Test, Tetanus</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Drug Screen</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Background Check</a:t>
            </a:r>
            <a:endParaRPr sz="2800">
              <a:solidFill>
                <a:srgbClr val="002060"/>
              </a:solidFill>
              <a:latin typeface="Arial"/>
              <a:ea typeface="Arial"/>
              <a:cs typeface="Arial"/>
              <a:sym typeface="Arial"/>
            </a:endParaRPr>
          </a:p>
          <a:p>
            <a:pPr indent="0" lvl="0" marL="457200" rtl="0" algn="l">
              <a:spcBef>
                <a:spcPts val="1600"/>
              </a:spcBef>
              <a:spcAft>
                <a:spcPts val="0"/>
              </a:spcAft>
              <a:buNone/>
            </a:pPr>
            <a:r>
              <a:rPr lang="en" sz="2800">
                <a:solidFill>
                  <a:srgbClr val="002060"/>
                </a:solidFill>
                <a:latin typeface="Arial"/>
                <a:ea typeface="Arial"/>
                <a:cs typeface="Arial"/>
                <a:sym typeface="Arial"/>
              </a:rPr>
              <a:t>.   </a:t>
            </a:r>
            <a:endParaRPr sz="2800">
              <a:solidFill>
                <a:srgbClr val="002060"/>
              </a:solidFill>
              <a:latin typeface="Arial"/>
              <a:ea typeface="Arial"/>
              <a:cs typeface="Arial"/>
              <a:sym typeface="Arial"/>
            </a:endParaRPr>
          </a:p>
          <a:p>
            <a:pPr indent="0" lvl="0" marL="457200" rtl="0" algn="l">
              <a:spcBef>
                <a:spcPts val="1600"/>
              </a:spcBef>
              <a:spcAft>
                <a:spcPts val="0"/>
              </a:spcAft>
              <a:buNone/>
            </a:pPr>
            <a:r>
              <a:t/>
            </a:r>
            <a:endParaRPr sz="2800">
              <a:solidFill>
                <a:srgbClr val="002060"/>
              </a:solidFill>
              <a:latin typeface="Arial"/>
              <a:ea typeface="Arial"/>
              <a:cs typeface="Arial"/>
              <a:sym typeface="Arial"/>
            </a:endParaRPr>
          </a:p>
          <a:p>
            <a:pPr indent="0" lvl="0" marL="0" rtl="0" algn="l">
              <a:spcBef>
                <a:spcPts val="1600"/>
              </a:spcBef>
              <a:spcAft>
                <a:spcPts val="1600"/>
              </a:spcAft>
              <a:buNone/>
            </a:pPr>
            <a:r>
              <a:t/>
            </a:r>
            <a:endParaRPr/>
          </a:p>
        </p:txBody>
      </p:sp>
      <p:pic>
        <p:nvPicPr>
          <p:cNvPr descr="Immunization paper record with needle gauges on top " id="223" name="Google Shape;223;p34"/>
          <p:cNvPicPr preferRelativeResize="0"/>
          <p:nvPr/>
        </p:nvPicPr>
        <p:blipFill>
          <a:blip r:embed="rId3">
            <a:alphaModFix/>
          </a:blip>
          <a:stretch>
            <a:fillRect/>
          </a:stretch>
        </p:blipFill>
        <p:spPr>
          <a:xfrm>
            <a:off x="6129400" y="3117125"/>
            <a:ext cx="2689725" cy="1793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525525" y="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Social Workers in Health Care</a:t>
            </a:r>
            <a:endParaRPr sz="4400">
              <a:latin typeface="Arial"/>
              <a:ea typeface="Arial"/>
              <a:cs typeface="Arial"/>
              <a:sym typeface="Arial"/>
            </a:endParaRPr>
          </a:p>
        </p:txBody>
      </p:sp>
      <p:sp>
        <p:nvSpPr>
          <p:cNvPr id="90" name="Google Shape;90;p17"/>
          <p:cNvSpPr txBox="1"/>
          <p:nvPr>
            <p:ph idx="1" type="body"/>
          </p:nvPr>
        </p:nvSpPr>
        <p:spPr>
          <a:xfrm>
            <a:off x="471900" y="13094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1" name="Google Shape;91;p17"/>
          <p:cNvSpPr txBox="1"/>
          <p:nvPr>
            <p:ph idx="2" type="body"/>
          </p:nvPr>
        </p:nvSpPr>
        <p:spPr>
          <a:xfrm>
            <a:off x="4694250" y="13094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A Social Worker in an outpatient setting  meeting with a person who is sitting in a wheelchair.  " id="92" name="Google Shape;92;p17"/>
          <p:cNvPicPr preferRelativeResize="0"/>
          <p:nvPr/>
        </p:nvPicPr>
        <p:blipFill>
          <a:blip r:embed="rId3">
            <a:alphaModFix/>
          </a:blip>
          <a:stretch>
            <a:fillRect/>
          </a:stretch>
        </p:blipFill>
        <p:spPr>
          <a:xfrm>
            <a:off x="0" y="773712"/>
            <a:ext cx="3528601" cy="1889675"/>
          </a:xfrm>
          <a:prstGeom prst="rect">
            <a:avLst/>
          </a:prstGeom>
          <a:noFill/>
          <a:ln>
            <a:noFill/>
          </a:ln>
        </p:spPr>
      </p:pic>
      <p:pic>
        <p:nvPicPr>
          <p:cNvPr descr="An ill appearing person laying in a bed with a medical provider's hand setting on the person's shoulder for comfort.  " id="93" name="Google Shape;93;p17"/>
          <p:cNvPicPr preferRelativeResize="0"/>
          <p:nvPr/>
        </p:nvPicPr>
        <p:blipFill>
          <a:blip r:embed="rId4">
            <a:alphaModFix/>
          </a:blip>
          <a:stretch>
            <a:fillRect/>
          </a:stretch>
        </p:blipFill>
        <p:spPr>
          <a:xfrm>
            <a:off x="3453225" y="784200"/>
            <a:ext cx="3045300" cy="1868700"/>
          </a:xfrm>
          <a:prstGeom prst="rect">
            <a:avLst/>
          </a:prstGeom>
          <a:noFill/>
          <a:ln>
            <a:noFill/>
          </a:ln>
        </p:spPr>
      </p:pic>
      <p:pic>
        <p:nvPicPr>
          <p:cNvPr descr="In an outpatient medical setting, an adult is speaking with an adolescent patient.   " id="94" name="Google Shape;94;p17"/>
          <p:cNvPicPr preferRelativeResize="0"/>
          <p:nvPr/>
        </p:nvPicPr>
        <p:blipFill>
          <a:blip r:embed="rId5">
            <a:alphaModFix/>
          </a:blip>
          <a:stretch>
            <a:fillRect/>
          </a:stretch>
        </p:blipFill>
        <p:spPr>
          <a:xfrm>
            <a:off x="0" y="2645025"/>
            <a:ext cx="2993375" cy="2490610"/>
          </a:xfrm>
          <a:prstGeom prst="rect">
            <a:avLst/>
          </a:prstGeom>
          <a:noFill/>
          <a:ln>
            <a:noFill/>
          </a:ln>
        </p:spPr>
      </p:pic>
      <p:pic>
        <p:nvPicPr>
          <p:cNvPr descr="A virtual medical appointment with two people facing each other through a computer screen.  " id="95" name="Google Shape;95;p17"/>
          <p:cNvPicPr preferRelativeResize="0"/>
          <p:nvPr/>
        </p:nvPicPr>
        <p:blipFill>
          <a:blip r:embed="rId6">
            <a:alphaModFix/>
          </a:blip>
          <a:stretch>
            <a:fillRect/>
          </a:stretch>
        </p:blipFill>
        <p:spPr>
          <a:xfrm>
            <a:off x="2890300" y="2652900"/>
            <a:ext cx="2810725" cy="2490600"/>
          </a:xfrm>
          <a:prstGeom prst="rect">
            <a:avLst/>
          </a:prstGeom>
          <a:noFill/>
          <a:ln>
            <a:noFill/>
          </a:ln>
        </p:spPr>
      </p:pic>
      <p:pic>
        <p:nvPicPr>
          <p:cNvPr descr="A patient connected to various pieces of medical equipment laying in bed in a hospital room." id="96" name="Google Shape;96;p17"/>
          <p:cNvPicPr preferRelativeResize="0"/>
          <p:nvPr/>
        </p:nvPicPr>
        <p:blipFill>
          <a:blip r:embed="rId7">
            <a:alphaModFix/>
          </a:blip>
          <a:stretch>
            <a:fillRect/>
          </a:stretch>
        </p:blipFill>
        <p:spPr>
          <a:xfrm>
            <a:off x="5646000" y="2645025"/>
            <a:ext cx="3497999" cy="2490600"/>
          </a:xfrm>
          <a:prstGeom prst="rect">
            <a:avLst/>
          </a:prstGeom>
          <a:noFill/>
          <a:ln>
            <a:noFill/>
          </a:ln>
        </p:spPr>
      </p:pic>
      <p:pic>
        <p:nvPicPr>
          <p:cNvPr descr="Medical provider holding an infant in a hospital room with medical eqipment in the background." id="97" name="Google Shape;97;p17"/>
          <p:cNvPicPr preferRelativeResize="0"/>
          <p:nvPr/>
        </p:nvPicPr>
        <p:blipFill>
          <a:blip r:embed="rId8">
            <a:alphaModFix/>
          </a:blip>
          <a:stretch>
            <a:fillRect/>
          </a:stretch>
        </p:blipFill>
        <p:spPr>
          <a:xfrm>
            <a:off x="6450700" y="767700"/>
            <a:ext cx="2693300" cy="1889675"/>
          </a:xfrm>
          <a:prstGeom prst="rect">
            <a:avLst/>
          </a:prstGeom>
          <a:noFill/>
          <a:ln>
            <a:noFill/>
          </a:ln>
        </p:spPr>
      </p:pic>
      <p:pic>
        <p:nvPicPr>
          <p:cNvPr descr="Medical provider sitting at the bedside of a patient in the hospital.  " id="98" name="Google Shape;98;p17"/>
          <p:cNvPicPr preferRelativeResize="0"/>
          <p:nvPr/>
        </p:nvPicPr>
        <p:blipFill>
          <a:blip r:embed="rId9">
            <a:alphaModFix/>
          </a:blip>
          <a:stretch>
            <a:fillRect/>
          </a:stretch>
        </p:blipFill>
        <p:spPr>
          <a:xfrm>
            <a:off x="2993375" y="776325"/>
            <a:ext cx="3457325" cy="1868700"/>
          </a:xfrm>
          <a:prstGeom prst="rect">
            <a:avLst/>
          </a:prstGeom>
          <a:noFill/>
          <a:ln>
            <a:noFill/>
          </a:ln>
        </p:spPr>
      </p:pic>
      <p:pic>
        <p:nvPicPr>
          <p:cNvPr descr="Two people meeting virtually.  One person is sitting in an office area, and the other is on a computer screen.  " id="99" name="Google Shape;99;p17"/>
          <p:cNvPicPr preferRelativeResize="0"/>
          <p:nvPr/>
        </p:nvPicPr>
        <p:blipFill>
          <a:blip r:embed="rId10">
            <a:alphaModFix/>
          </a:blip>
          <a:stretch>
            <a:fillRect/>
          </a:stretch>
        </p:blipFill>
        <p:spPr>
          <a:xfrm>
            <a:off x="2890300" y="2645025"/>
            <a:ext cx="2766950" cy="2490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75875" y="0"/>
            <a:ext cx="89292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Reminders/Tips - Application </a:t>
            </a:r>
            <a:endParaRPr sz="4400">
              <a:latin typeface="Arial"/>
              <a:ea typeface="Arial"/>
              <a:cs typeface="Arial"/>
              <a:sym typeface="Arial"/>
            </a:endParaRPr>
          </a:p>
        </p:txBody>
      </p:sp>
      <p:sp>
        <p:nvSpPr>
          <p:cNvPr id="229" name="Google Shape;229;p35"/>
          <p:cNvSpPr txBox="1"/>
          <p:nvPr>
            <p:ph idx="1" type="body"/>
          </p:nvPr>
        </p:nvSpPr>
        <p:spPr>
          <a:xfrm>
            <a:off x="0" y="1147175"/>
            <a:ext cx="9234000" cy="3958200"/>
          </a:xfrm>
          <a:prstGeom prst="rect">
            <a:avLst/>
          </a:prstGeom>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Do not write </a:t>
            </a:r>
            <a:r>
              <a:rPr lang="en" sz="2800">
                <a:solidFill>
                  <a:srgbClr val="073763"/>
                </a:solidFill>
                <a:latin typeface="Arial"/>
                <a:ea typeface="Arial"/>
                <a:cs typeface="Arial"/>
                <a:sym typeface="Arial"/>
              </a:rPr>
              <a:t>about</a:t>
            </a:r>
            <a:r>
              <a:rPr lang="en" sz="2800">
                <a:solidFill>
                  <a:srgbClr val="073763"/>
                </a:solidFill>
                <a:latin typeface="Arial"/>
                <a:ea typeface="Arial"/>
                <a:cs typeface="Arial"/>
                <a:sym typeface="Arial"/>
              </a:rPr>
              <a:t> your health history </a:t>
            </a:r>
            <a:endParaRPr sz="2800">
              <a:solidFill>
                <a:srgbClr val="073763"/>
              </a:solidFill>
              <a:latin typeface="Arial"/>
              <a:ea typeface="Arial"/>
              <a:cs typeface="Arial"/>
              <a:sym typeface="Arial"/>
            </a:endParaRPr>
          </a:p>
          <a:p>
            <a:pPr indent="-406400" lvl="0" marL="457200" rtl="0" algn="l">
              <a:lnSpc>
                <a:spcPct val="100000"/>
              </a:lnSpc>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Follow directions on OFE webpage-write about why medical </a:t>
            </a:r>
            <a:r>
              <a:rPr lang="en" sz="2800">
                <a:solidFill>
                  <a:srgbClr val="073763"/>
                </a:solidFill>
                <a:latin typeface="Arial"/>
                <a:ea typeface="Arial"/>
                <a:cs typeface="Arial"/>
                <a:sym typeface="Arial"/>
              </a:rPr>
              <a:t>care</a:t>
            </a:r>
            <a:r>
              <a:rPr lang="en" sz="2800">
                <a:solidFill>
                  <a:srgbClr val="073763"/>
                </a:solidFill>
                <a:latin typeface="Arial"/>
                <a:ea typeface="Arial"/>
                <a:cs typeface="Arial"/>
                <a:sym typeface="Arial"/>
              </a:rPr>
              <a:t> or</a:t>
            </a:r>
            <a:r>
              <a:rPr lang="en" sz="2800">
                <a:solidFill>
                  <a:srgbClr val="073763"/>
                </a:solidFill>
                <a:latin typeface="Arial"/>
                <a:ea typeface="Arial"/>
                <a:cs typeface="Arial"/>
                <a:sym typeface="Arial"/>
              </a:rPr>
              <a:t> behavioral health setting</a:t>
            </a:r>
            <a:endParaRPr sz="2800">
              <a:solidFill>
                <a:srgbClr val="073763"/>
              </a:solidFill>
              <a:latin typeface="Arial"/>
              <a:ea typeface="Arial"/>
              <a:cs typeface="Arial"/>
              <a:sym typeface="Arial"/>
            </a:endParaRPr>
          </a:p>
          <a:p>
            <a:pPr indent="-406400" lvl="1" marL="914400" rtl="0" algn="l">
              <a:lnSpc>
                <a:spcPct val="100000"/>
              </a:lnSpc>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Remember, inpatient placements are not doing traditional therapy!</a:t>
            </a:r>
            <a:endParaRPr sz="2800">
              <a:solidFill>
                <a:srgbClr val="073763"/>
              </a:solidFill>
              <a:latin typeface="Arial"/>
              <a:ea typeface="Arial"/>
              <a:cs typeface="Arial"/>
              <a:sym typeface="Arial"/>
            </a:endParaRPr>
          </a:p>
          <a:p>
            <a:pPr indent="-406400" lvl="0" marL="457200" rtl="0" algn="l">
              <a:lnSpc>
                <a:spcPct val="100000"/>
              </a:lnSpc>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Do not name any </a:t>
            </a:r>
            <a:r>
              <a:rPr lang="en" sz="2800">
                <a:solidFill>
                  <a:srgbClr val="073763"/>
                </a:solidFill>
                <a:latin typeface="Arial"/>
                <a:ea typeface="Arial"/>
                <a:cs typeface="Arial"/>
                <a:sym typeface="Arial"/>
              </a:rPr>
              <a:t>hospital</a:t>
            </a:r>
            <a:r>
              <a:rPr lang="en" sz="2800">
                <a:solidFill>
                  <a:srgbClr val="073763"/>
                </a:solidFill>
                <a:latin typeface="Arial"/>
                <a:ea typeface="Arial"/>
                <a:cs typeface="Arial"/>
                <a:sym typeface="Arial"/>
              </a:rPr>
              <a:t> or placement </a:t>
            </a:r>
            <a:r>
              <a:rPr lang="en" sz="2800">
                <a:solidFill>
                  <a:srgbClr val="073763"/>
                </a:solidFill>
                <a:latin typeface="Arial"/>
                <a:ea typeface="Arial"/>
                <a:cs typeface="Arial"/>
                <a:sym typeface="Arial"/>
              </a:rPr>
              <a:t>specifically </a:t>
            </a:r>
            <a:endParaRPr sz="2800">
              <a:solidFill>
                <a:srgbClr val="073763"/>
              </a:solidFill>
              <a:latin typeface="Arial"/>
              <a:ea typeface="Arial"/>
              <a:cs typeface="Arial"/>
              <a:sym typeface="Arial"/>
            </a:endParaRPr>
          </a:p>
          <a:p>
            <a:pPr indent="-406400" lvl="0" marL="457200" rtl="0" algn="l">
              <a:lnSpc>
                <a:spcPct val="100000"/>
              </a:lnSpc>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Do not reach out to hospitals directly.  All </a:t>
            </a:r>
            <a:r>
              <a:rPr lang="en" sz="2800">
                <a:solidFill>
                  <a:srgbClr val="073763"/>
                </a:solidFill>
                <a:latin typeface="Arial"/>
                <a:ea typeface="Arial"/>
                <a:cs typeface="Arial"/>
                <a:sym typeface="Arial"/>
              </a:rPr>
              <a:t>placements</a:t>
            </a:r>
            <a:r>
              <a:rPr lang="en" sz="2800">
                <a:solidFill>
                  <a:srgbClr val="073763"/>
                </a:solidFill>
                <a:latin typeface="Arial"/>
                <a:ea typeface="Arial"/>
                <a:cs typeface="Arial"/>
                <a:sym typeface="Arial"/>
              </a:rPr>
              <a:t> must go through OFE, first. </a:t>
            </a:r>
            <a:endParaRPr sz="2800">
              <a:solidFill>
                <a:srgbClr val="073763"/>
              </a:solidFill>
              <a:latin typeface="Arial"/>
              <a:ea typeface="Arial"/>
              <a:cs typeface="Arial"/>
              <a:sym typeface="Arial"/>
            </a:endParaRPr>
          </a:p>
          <a:p>
            <a:pPr indent="0" lvl="0" marL="457200" rtl="0" algn="l">
              <a:lnSpc>
                <a:spcPct val="100000"/>
              </a:lnSpc>
              <a:spcBef>
                <a:spcPts val="1600"/>
              </a:spcBef>
              <a:spcAft>
                <a:spcPts val="1600"/>
              </a:spcAft>
              <a:buNone/>
            </a:pPr>
            <a:r>
              <a:t/>
            </a:r>
            <a:endParaRPr sz="2800">
              <a:solidFill>
                <a:srgbClr val="00206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83900" y="0"/>
            <a:ext cx="8833800" cy="140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Reminders and Tips-Application (cont)</a:t>
            </a:r>
            <a:endParaRPr sz="4400">
              <a:latin typeface="Arial"/>
              <a:ea typeface="Arial"/>
              <a:cs typeface="Arial"/>
              <a:sym typeface="Arial"/>
            </a:endParaRPr>
          </a:p>
        </p:txBody>
      </p:sp>
      <p:sp>
        <p:nvSpPr>
          <p:cNvPr id="235" name="Google Shape;235;p36"/>
          <p:cNvSpPr txBox="1"/>
          <p:nvPr>
            <p:ph idx="1" type="body"/>
          </p:nvPr>
        </p:nvSpPr>
        <p:spPr>
          <a:xfrm>
            <a:off x="83900" y="1137775"/>
            <a:ext cx="8985900" cy="37818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Consider…</a:t>
            </a:r>
            <a:endParaRPr sz="2800">
              <a:solidFill>
                <a:srgbClr val="073763"/>
              </a:solidFill>
              <a:latin typeface="Arial"/>
              <a:ea typeface="Arial"/>
              <a:cs typeface="Arial"/>
              <a:sym typeface="Arial"/>
            </a:endParaRPr>
          </a:p>
          <a:p>
            <a:pPr indent="-406400" lvl="1" marL="914400" rtl="0" algn="l">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Psychiatry or Medical context</a:t>
            </a:r>
            <a:endParaRPr sz="2800">
              <a:solidFill>
                <a:srgbClr val="073763"/>
              </a:solidFill>
              <a:latin typeface="Arial"/>
              <a:ea typeface="Arial"/>
              <a:cs typeface="Arial"/>
              <a:sym typeface="Arial"/>
            </a:endParaRPr>
          </a:p>
          <a:p>
            <a:pPr indent="-406400" lvl="1" marL="914400" rtl="0" algn="l">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Population </a:t>
            </a:r>
            <a:endParaRPr sz="2800">
              <a:solidFill>
                <a:srgbClr val="073763"/>
              </a:solidFill>
              <a:latin typeface="Arial"/>
              <a:ea typeface="Arial"/>
              <a:cs typeface="Arial"/>
              <a:sym typeface="Arial"/>
            </a:endParaRPr>
          </a:p>
          <a:p>
            <a:pPr indent="-406400" lvl="1" marL="914400" rtl="0" algn="l">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Ability to drive </a:t>
            </a:r>
            <a:endParaRPr sz="2800">
              <a:solidFill>
                <a:srgbClr val="073763"/>
              </a:solidFill>
              <a:latin typeface="Arial"/>
              <a:ea typeface="Arial"/>
              <a:cs typeface="Arial"/>
              <a:sym typeface="Arial"/>
            </a:endParaRPr>
          </a:p>
          <a:p>
            <a:pPr indent="-406400" lvl="0" marL="457200" rtl="0" algn="l">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Be mindful of timelines and deadlines</a:t>
            </a:r>
            <a:endParaRPr sz="2800">
              <a:solidFill>
                <a:srgbClr val="073763"/>
              </a:solidFill>
              <a:latin typeface="Arial"/>
              <a:ea typeface="Arial"/>
              <a:cs typeface="Arial"/>
              <a:sym typeface="Arial"/>
            </a:endParaRPr>
          </a:p>
          <a:p>
            <a:pPr indent="-406400" lvl="0" marL="457200" rtl="0" algn="l">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Review the general field Webinar and informational documents</a:t>
            </a:r>
            <a:endParaRPr sz="2800">
              <a:solidFill>
                <a:srgbClr val="073763"/>
              </a:solidFill>
              <a:latin typeface="Arial"/>
              <a:ea typeface="Arial"/>
              <a:cs typeface="Arial"/>
              <a:sym typeface="Arial"/>
            </a:endParaRPr>
          </a:p>
          <a:p>
            <a:pPr indent="-406400" lvl="0" marL="457200" rtl="0" algn="l">
              <a:spcBef>
                <a:spcPts val="0"/>
              </a:spcBef>
              <a:spcAft>
                <a:spcPts val="0"/>
              </a:spcAft>
              <a:buClr>
                <a:srgbClr val="073763"/>
              </a:buClr>
              <a:buSzPts val="2800"/>
              <a:buFont typeface="Arial"/>
              <a:buChar char="●"/>
            </a:pPr>
            <a:r>
              <a:rPr lang="en" sz="2800">
                <a:solidFill>
                  <a:srgbClr val="073763"/>
                </a:solidFill>
                <a:latin typeface="Arial"/>
                <a:ea typeface="Arial"/>
                <a:cs typeface="Arial"/>
                <a:sym typeface="Arial"/>
              </a:rPr>
              <a:t>Remember, the goal of the placement process </a:t>
            </a:r>
            <a:endParaRPr>
              <a:solidFill>
                <a:srgbClr val="073763"/>
              </a:solidFill>
              <a:latin typeface="Arial"/>
              <a:ea typeface="Arial"/>
              <a:cs typeface="Arial"/>
              <a:sym typeface="Arial"/>
            </a:endParaRPr>
          </a:p>
          <a:p>
            <a:pPr indent="0" lvl="0" marL="457200" rtl="0" algn="l">
              <a:spcBef>
                <a:spcPts val="1600"/>
              </a:spcBef>
              <a:spcAft>
                <a:spcPts val="0"/>
              </a:spcAft>
              <a:buNone/>
            </a:pPr>
            <a:r>
              <a:t/>
            </a:r>
            <a:endParaRPr>
              <a:solidFill>
                <a:srgbClr val="002060"/>
              </a:solidFill>
            </a:endParaRPr>
          </a:p>
          <a:p>
            <a:pPr indent="0" lvl="0" marL="457200" rtl="0" algn="l">
              <a:spcBef>
                <a:spcPts val="1600"/>
              </a:spcBef>
              <a:spcAft>
                <a:spcPts val="0"/>
              </a:spcAft>
              <a:buNone/>
            </a:pPr>
            <a:r>
              <a:t/>
            </a:r>
            <a:endParaRPr>
              <a:solidFill>
                <a:srgbClr val="002060"/>
              </a:solidFill>
            </a:endParaRPr>
          </a:p>
          <a:p>
            <a:pPr indent="0" lvl="0" marL="45720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582325" y="12210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rPr lang="en" sz="4400">
                <a:latin typeface="Arial"/>
                <a:ea typeface="Arial"/>
                <a:cs typeface="Arial"/>
                <a:sym typeface="Arial"/>
              </a:rPr>
              <a:t>Thank you</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ctr">
              <a:spcBef>
                <a:spcPts val="0"/>
              </a:spcBef>
              <a:spcAft>
                <a:spcPts val="0"/>
              </a:spcAft>
              <a:buNone/>
            </a:pPr>
            <a:r>
              <a:t/>
            </a:r>
            <a:endParaRPr sz="4400">
              <a:latin typeface="Arial"/>
              <a:ea typeface="Arial"/>
              <a:cs typeface="Arial"/>
              <a:sym typeface="Arial"/>
            </a:endParaRPr>
          </a:p>
          <a:p>
            <a:pPr indent="0" lvl="0" marL="0" rtl="0" algn="l">
              <a:spcBef>
                <a:spcPts val="0"/>
              </a:spcBef>
              <a:spcAft>
                <a:spcPts val="0"/>
              </a:spcAft>
              <a:buNone/>
            </a:pPr>
            <a:r>
              <a:t/>
            </a:r>
            <a:endParaRPr sz="4400">
              <a:latin typeface="Arial"/>
              <a:ea typeface="Arial"/>
              <a:cs typeface="Arial"/>
              <a:sym typeface="Arial"/>
            </a:endParaRPr>
          </a:p>
        </p:txBody>
      </p:sp>
      <p:pic>
        <p:nvPicPr>
          <p:cNvPr id="241" name="Google Shape;241;p37"/>
          <p:cNvPicPr preferRelativeResize="0"/>
          <p:nvPr/>
        </p:nvPicPr>
        <p:blipFill>
          <a:blip r:embed="rId3">
            <a:alphaModFix/>
          </a:blip>
          <a:stretch>
            <a:fillRect/>
          </a:stretch>
        </p:blipFill>
        <p:spPr>
          <a:xfrm>
            <a:off x="2132975" y="1086975"/>
            <a:ext cx="4878060" cy="370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1523300" y="0"/>
            <a:ext cx="72243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Medical Social Work</a:t>
            </a:r>
            <a:r>
              <a:rPr lang="en" sz="4400"/>
              <a:t> </a:t>
            </a:r>
            <a:endParaRPr sz="4400"/>
          </a:p>
        </p:txBody>
      </p:sp>
      <p:sp>
        <p:nvSpPr>
          <p:cNvPr id="105" name="Google Shape;105;p18"/>
          <p:cNvSpPr txBox="1"/>
          <p:nvPr>
            <p:ph idx="1" type="body"/>
          </p:nvPr>
        </p:nvSpPr>
        <p:spPr>
          <a:xfrm>
            <a:off x="235075" y="767700"/>
            <a:ext cx="8512500" cy="325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Inpatient/Outpatient</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Interdisciplinary team work</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Clinical Assessment</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Psychoeducation </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Adjustment to illness counseling</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Complex care support and advocacy</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Child and </a:t>
            </a:r>
            <a:r>
              <a:rPr lang="en" sz="2800">
                <a:solidFill>
                  <a:srgbClr val="073763"/>
                </a:solidFill>
                <a:latin typeface="Arial"/>
                <a:ea typeface="Arial"/>
                <a:cs typeface="Arial"/>
                <a:sym typeface="Arial"/>
              </a:rPr>
              <a:t>vulnerable</a:t>
            </a:r>
            <a:r>
              <a:rPr lang="en" sz="2800">
                <a:solidFill>
                  <a:srgbClr val="073763"/>
                </a:solidFill>
                <a:latin typeface="Arial"/>
                <a:ea typeface="Arial"/>
                <a:cs typeface="Arial"/>
                <a:sym typeface="Arial"/>
              </a:rPr>
              <a:t> adult safety and welfare</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Grief and Loss</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Linkage to community resources</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Case management</a:t>
            </a:r>
            <a:endParaRPr/>
          </a:p>
        </p:txBody>
      </p:sp>
      <p:sp>
        <p:nvSpPr>
          <p:cNvPr id="106" name="Google Shape;106;p18"/>
          <p:cNvSpPr txBox="1"/>
          <p:nvPr>
            <p:ph idx="2" type="body"/>
          </p:nvPr>
        </p:nvSpPr>
        <p:spPr>
          <a:xfrm>
            <a:off x="5641875" y="2181525"/>
            <a:ext cx="3052500" cy="183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800">
                <a:solidFill>
                  <a:srgbClr val="073763"/>
                </a:solidFill>
                <a:highlight>
                  <a:srgbClr val="FFFF00"/>
                </a:highlight>
              </a:rPr>
              <a:t>And much more! </a:t>
            </a:r>
            <a:endParaRPr/>
          </a:p>
        </p:txBody>
      </p:sp>
      <p:pic>
        <p:nvPicPr>
          <p:cNvPr descr="Medical providers of various disciplines speaking to one another in person and working on computers in an inpatient medical setting.  " id="107" name="Google Shape;107;p18"/>
          <p:cNvPicPr preferRelativeResize="0"/>
          <p:nvPr/>
        </p:nvPicPr>
        <p:blipFill>
          <a:blip r:embed="rId3">
            <a:alphaModFix/>
          </a:blip>
          <a:stretch>
            <a:fillRect/>
          </a:stretch>
        </p:blipFill>
        <p:spPr>
          <a:xfrm>
            <a:off x="5717125" y="977900"/>
            <a:ext cx="2614050" cy="128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921500" y="0"/>
            <a:ext cx="7826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Psychiatry Social Work</a:t>
            </a:r>
            <a:endParaRPr sz="4400">
              <a:latin typeface="Arial"/>
              <a:ea typeface="Arial"/>
              <a:cs typeface="Arial"/>
              <a:sym typeface="Arial"/>
            </a:endParaRPr>
          </a:p>
        </p:txBody>
      </p:sp>
      <p:sp>
        <p:nvSpPr>
          <p:cNvPr id="113" name="Google Shape;113;p19"/>
          <p:cNvSpPr txBox="1"/>
          <p:nvPr>
            <p:ph idx="1" type="body"/>
          </p:nvPr>
        </p:nvSpPr>
        <p:spPr>
          <a:xfrm>
            <a:off x="235075" y="767700"/>
            <a:ext cx="8512500" cy="325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Inpatient/Outpatient</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Interdisciplinary team work</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Clinical Assessment</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Psychoeducation</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Individual sessions</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Group, Family sessions</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Child and vulnerable adult safety and welfare </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Grief and Loss</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Linkage to community resources</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73763"/>
                </a:solidFill>
                <a:latin typeface="Arial"/>
                <a:ea typeface="Arial"/>
                <a:cs typeface="Arial"/>
                <a:sym typeface="Arial"/>
              </a:rPr>
              <a:t>Case management</a:t>
            </a:r>
            <a:endParaRPr sz="28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t/>
            </a:r>
            <a:endParaRPr/>
          </a:p>
        </p:txBody>
      </p:sp>
      <p:sp>
        <p:nvSpPr>
          <p:cNvPr id="114" name="Google Shape;114;p19"/>
          <p:cNvSpPr txBox="1"/>
          <p:nvPr>
            <p:ph idx="2" type="body"/>
          </p:nvPr>
        </p:nvSpPr>
        <p:spPr>
          <a:xfrm>
            <a:off x="5275150" y="2181525"/>
            <a:ext cx="3419100" cy="183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800">
                <a:solidFill>
                  <a:srgbClr val="073763"/>
                </a:solidFill>
                <a:highlight>
                  <a:srgbClr val="FFFF00"/>
                </a:highlight>
              </a:rPr>
              <a:t>And much more! </a:t>
            </a:r>
            <a:endParaRPr/>
          </a:p>
        </p:txBody>
      </p:sp>
      <p:pic>
        <p:nvPicPr>
          <p:cNvPr descr="Two people speaking in an outpatent medical setting.  " id="115" name="Google Shape;115;p19"/>
          <p:cNvPicPr preferRelativeResize="0"/>
          <p:nvPr/>
        </p:nvPicPr>
        <p:blipFill>
          <a:blip r:embed="rId3">
            <a:alphaModFix/>
          </a:blip>
          <a:stretch>
            <a:fillRect/>
          </a:stretch>
        </p:blipFill>
        <p:spPr>
          <a:xfrm>
            <a:off x="5444400" y="959125"/>
            <a:ext cx="2595250" cy="1316425"/>
          </a:xfrm>
          <a:prstGeom prst="rect">
            <a:avLst/>
          </a:prstGeom>
          <a:noFill/>
          <a:ln>
            <a:noFill/>
          </a:ln>
        </p:spPr>
      </p:pic>
      <p:pic>
        <p:nvPicPr>
          <p:cNvPr descr="Two people sitting across from one another, engaged in a conversation.   " id="116" name="Google Shape;116;p19"/>
          <p:cNvPicPr preferRelativeResize="0"/>
          <p:nvPr/>
        </p:nvPicPr>
        <p:blipFill>
          <a:blip r:embed="rId4">
            <a:alphaModFix/>
          </a:blip>
          <a:stretch>
            <a:fillRect/>
          </a:stretch>
        </p:blipFill>
        <p:spPr>
          <a:xfrm>
            <a:off x="5444400" y="855725"/>
            <a:ext cx="2595250" cy="1419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47925" y="0"/>
            <a:ext cx="87402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Medical SW vs Psychiatry SW</a:t>
            </a:r>
            <a:r>
              <a:rPr lang="en">
                <a:latin typeface="Arial"/>
                <a:ea typeface="Arial"/>
                <a:cs typeface="Arial"/>
                <a:sym typeface="Arial"/>
              </a:rPr>
              <a:t> </a:t>
            </a:r>
            <a:endParaRPr>
              <a:latin typeface="Arial"/>
              <a:ea typeface="Arial"/>
              <a:cs typeface="Arial"/>
              <a:sym typeface="Arial"/>
            </a:endParaRPr>
          </a:p>
        </p:txBody>
      </p:sp>
      <p:sp>
        <p:nvSpPr>
          <p:cNvPr id="122" name="Google Shape;122;p20"/>
          <p:cNvSpPr txBox="1"/>
          <p:nvPr>
            <p:ph idx="1" type="body"/>
          </p:nvPr>
        </p:nvSpPr>
        <p:spPr>
          <a:xfrm>
            <a:off x="197825" y="953850"/>
            <a:ext cx="4101900" cy="3772200"/>
          </a:xfrm>
          <a:prstGeom prst="rect">
            <a:avLst/>
          </a:prstGeom>
          <a:ln cap="flat" cmpd="sng" w="3810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73763"/>
                </a:solidFill>
                <a:latin typeface="Arial"/>
                <a:ea typeface="Arial"/>
                <a:cs typeface="Arial"/>
                <a:sym typeface="Arial"/>
              </a:rPr>
              <a:t>Medical:</a:t>
            </a:r>
            <a:endParaRPr sz="24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1C4587"/>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Inpatient/Outpatient</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Interdisciplinary team work</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Clinical Assessment</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Psychoeducation </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Adjustment to illness counseling</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Complex care support and advocacy</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Child and </a:t>
            </a:r>
            <a:r>
              <a:rPr lang="en" sz="1600">
                <a:solidFill>
                  <a:srgbClr val="073763"/>
                </a:solidFill>
                <a:latin typeface="Arial"/>
                <a:ea typeface="Arial"/>
                <a:cs typeface="Arial"/>
                <a:sym typeface="Arial"/>
              </a:rPr>
              <a:t>vulnerable</a:t>
            </a:r>
            <a:r>
              <a:rPr lang="en" sz="1600">
                <a:solidFill>
                  <a:srgbClr val="073763"/>
                </a:solidFill>
                <a:latin typeface="Arial"/>
                <a:ea typeface="Arial"/>
                <a:cs typeface="Arial"/>
                <a:sym typeface="Arial"/>
              </a:rPr>
              <a:t> adult safety and welfare</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Grief and Loss</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Linkage to community resources</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Case management</a:t>
            </a:r>
            <a:endParaRPr sz="1600">
              <a:solidFill>
                <a:srgbClr val="073763"/>
              </a:solidFill>
              <a:latin typeface="Arial"/>
              <a:ea typeface="Arial"/>
              <a:cs typeface="Arial"/>
              <a:sym typeface="Arial"/>
            </a:endParaRPr>
          </a:p>
          <a:p>
            <a:pPr indent="0" lvl="0" marL="0" rtl="0" algn="l">
              <a:spcBef>
                <a:spcPts val="0"/>
              </a:spcBef>
              <a:spcAft>
                <a:spcPts val="1600"/>
              </a:spcAft>
              <a:buNone/>
            </a:pPr>
            <a:r>
              <a:rPr lang="en" sz="1600">
                <a:solidFill>
                  <a:srgbClr val="073763"/>
                </a:solidFill>
              </a:rPr>
              <a:t>And much more! </a:t>
            </a:r>
            <a:endParaRPr sz="1600">
              <a:solidFill>
                <a:srgbClr val="073763"/>
              </a:solidFill>
            </a:endParaRPr>
          </a:p>
        </p:txBody>
      </p:sp>
      <p:sp>
        <p:nvSpPr>
          <p:cNvPr id="123" name="Google Shape;123;p20"/>
          <p:cNvSpPr txBox="1"/>
          <p:nvPr>
            <p:ph idx="2" type="body"/>
          </p:nvPr>
        </p:nvSpPr>
        <p:spPr>
          <a:xfrm>
            <a:off x="4726875" y="953850"/>
            <a:ext cx="4156800" cy="3772200"/>
          </a:xfrm>
          <a:prstGeom prst="rect">
            <a:avLst/>
          </a:prstGeom>
          <a:ln cap="flat" cmpd="sng" w="38100">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solidFill>
                  <a:srgbClr val="073763"/>
                </a:solidFill>
                <a:latin typeface="Arial"/>
                <a:ea typeface="Arial"/>
                <a:cs typeface="Arial"/>
                <a:sym typeface="Arial"/>
              </a:rPr>
              <a:t>Psychiatry:</a:t>
            </a:r>
            <a:endParaRPr sz="22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Inpatient/Outpatient</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Interdisciplinary team work</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Clinical Assessment</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Psychoeducation</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Individual sessions</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Group, Family sessions</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Child and vulnerable adult safety and welfare </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Grief and Loss</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Linkage to community resources</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Case management</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73763"/>
                </a:solidFill>
                <a:latin typeface="Arial"/>
                <a:ea typeface="Arial"/>
                <a:cs typeface="Arial"/>
                <a:sym typeface="Arial"/>
              </a:rPr>
              <a:t>And much more!</a:t>
            </a:r>
            <a:endParaRPr sz="1600">
              <a:solidFill>
                <a:srgbClr val="073763"/>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descr="Same image from earlier slide on Medical Social Work-Medical providers of various disciplines speaking to one another in person and working on computers in an inpatient medical setting.  " id="124" name="Google Shape;124;p20"/>
          <p:cNvPicPr preferRelativeResize="0"/>
          <p:nvPr/>
        </p:nvPicPr>
        <p:blipFill>
          <a:blip r:embed="rId3">
            <a:alphaModFix/>
          </a:blip>
          <a:stretch>
            <a:fillRect/>
          </a:stretch>
        </p:blipFill>
        <p:spPr>
          <a:xfrm>
            <a:off x="2768400" y="1080975"/>
            <a:ext cx="1454926" cy="1117450"/>
          </a:xfrm>
          <a:prstGeom prst="rect">
            <a:avLst/>
          </a:prstGeom>
          <a:noFill/>
          <a:ln>
            <a:noFill/>
          </a:ln>
        </p:spPr>
      </p:pic>
      <p:pic>
        <p:nvPicPr>
          <p:cNvPr descr="Two people speaking in an outpatent medical setting.  " id="125" name="Google Shape;125;p20"/>
          <p:cNvPicPr preferRelativeResize="0"/>
          <p:nvPr/>
        </p:nvPicPr>
        <p:blipFill>
          <a:blip r:embed="rId4">
            <a:alphaModFix/>
          </a:blip>
          <a:stretch>
            <a:fillRect/>
          </a:stretch>
        </p:blipFill>
        <p:spPr>
          <a:xfrm>
            <a:off x="7329875" y="1080975"/>
            <a:ext cx="1494750" cy="1117450"/>
          </a:xfrm>
          <a:prstGeom prst="rect">
            <a:avLst/>
          </a:prstGeom>
          <a:noFill/>
          <a:ln>
            <a:noFill/>
          </a:ln>
        </p:spPr>
      </p:pic>
      <p:pic>
        <p:nvPicPr>
          <p:cNvPr descr="Same image from earlier slide on Psychiatry Social Work-Two people sitting across from one another, engaged in a conversation.  " id="126" name="Google Shape;126;p20"/>
          <p:cNvPicPr preferRelativeResize="0"/>
          <p:nvPr/>
        </p:nvPicPr>
        <p:blipFill>
          <a:blip r:embed="rId5">
            <a:alphaModFix/>
          </a:blip>
          <a:stretch>
            <a:fillRect/>
          </a:stretch>
        </p:blipFill>
        <p:spPr>
          <a:xfrm>
            <a:off x="7329875" y="1080975"/>
            <a:ext cx="1494750" cy="1117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2300" y="159850"/>
            <a:ext cx="8650800" cy="90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4400"/>
          </a:p>
          <a:p>
            <a:pPr indent="0" lvl="0" marL="0" rtl="0" algn="ctr">
              <a:spcBef>
                <a:spcPts val="0"/>
              </a:spcBef>
              <a:spcAft>
                <a:spcPts val="0"/>
              </a:spcAft>
              <a:buNone/>
            </a:pPr>
            <a:r>
              <a:t/>
            </a:r>
            <a:endParaRPr sz="4400"/>
          </a:p>
          <a:p>
            <a:pPr indent="0" lvl="0" marL="0" rtl="0" algn="ctr">
              <a:spcBef>
                <a:spcPts val="0"/>
              </a:spcBef>
              <a:spcAft>
                <a:spcPts val="0"/>
              </a:spcAft>
              <a:buNone/>
            </a:pPr>
            <a:r>
              <a:rPr lang="en" sz="4400">
                <a:latin typeface="Arial"/>
                <a:ea typeface="Arial"/>
                <a:cs typeface="Arial"/>
                <a:sym typeface="Arial"/>
              </a:rPr>
              <a:t> Training Formats Will Differ</a:t>
            </a:r>
            <a:endParaRPr sz="4400">
              <a:latin typeface="Arial"/>
              <a:ea typeface="Arial"/>
              <a:cs typeface="Arial"/>
              <a:sym typeface="Arial"/>
            </a:endParaRPr>
          </a:p>
        </p:txBody>
      </p:sp>
      <p:sp>
        <p:nvSpPr>
          <p:cNvPr id="132" name="Google Shape;132;p21"/>
          <p:cNvSpPr txBox="1"/>
          <p:nvPr>
            <p:ph idx="1" type="body"/>
          </p:nvPr>
        </p:nvSpPr>
        <p:spPr>
          <a:xfrm>
            <a:off x="71800" y="1063125"/>
            <a:ext cx="9029100" cy="40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rgbClr val="002060"/>
              </a:solidFill>
              <a:latin typeface="Arial"/>
              <a:ea typeface="Arial"/>
              <a:cs typeface="Arial"/>
              <a:sym typeface="Arial"/>
            </a:endParaRPr>
          </a:p>
          <a:p>
            <a:pPr indent="-406400" lvl="0" marL="457200" rtl="0" algn="l">
              <a:spcBef>
                <a:spcPts val="1600"/>
              </a:spcBef>
              <a:spcAft>
                <a:spcPts val="0"/>
              </a:spcAft>
              <a:buClr>
                <a:srgbClr val="002060"/>
              </a:buClr>
              <a:buSzPts val="2800"/>
              <a:buFont typeface="Arial"/>
              <a:buChar char="●"/>
            </a:pPr>
            <a:r>
              <a:rPr lang="en" sz="2800">
                <a:solidFill>
                  <a:srgbClr val="002060"/>
                </a:solidFill>
                <a:latin typeface="Arial"/>
                <a:ea typeface="Arial"/>
                <a:cs typeface="Arial"/>
                <a:sym typeface="Arial"/>
              </a:rPr>
              <a:t># of placements offered </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Interview process</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One or two field instructors </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Unit/Team rotations</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Training programs-attendance requirements </a:t>
            </a:r>
            <a:endParaRPr sz="2800">
              <a:solidFill>
                <a:srgbClr val="002060"/>
              </a:solidFill>
              <a:latin typeface="Arial"/>
              <a:ea typeface="Arial"/>
              <a:cs typeface="Arial"/>
              <a:sym typeface="Arial"/>
            </a:endParaRPr>
          </a:p>
          <a:p>
            <a:pPr indent="-406400" lvl="0" marL="457200" rtl="0" algn="l">
              <a:spcBef>
                <a:spcPts val="0"/>
              </a:spcBef>
              <a:spcAft>
                <a:spcPts val="0"/>
              </a:spcAft>
              <a:buClr>
                <a:srgbClr val="002060"/>
              </a:buClr>
              <a:buSzPts val="2800"/>
              <a:buFont typeface="Arial"/>
              <a:buChar char="●"/>
            </a:pPr>
            <a:r>
              <a:rPr lang="en" sz="2800">
                <a:solidFill>
                  <a:srgbClr val="002060"/>
                </a:solidFill>
                <a:latin typeface="Arial"/>
                <a:ea typeface="Arial"/>
                <a:cs typeface="Arial"/>
                <a:sym typeface="Arial"/>
              </a:rPr>
              <a:t>Students from various Schools of Social Work </a:t>
            </a:r>
            <a:endParaRPr sz="2800">
              <a:solidFill>
                <a:srgbClr val="00206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56425" y="0"/>
            <a:ext cx="92244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  Health Care Based Placements </a:t>
            </a:r>
            <a:endParaRPr sz="4400">
              <a:latin typeface="Arial"/>
              <a:ea typeface="Arial"/>
              <a:cs typeface="Arial"/>
              <a:sym typeface="Arial"/>
            </a:endParaRPr>
          </a:p>
        </p:txBody>
      </p:sp>
      <p:pic>
        <p:nvPicPr>
          <p:cNvPr descr="Logo for The Hope Clinic" id="138" name="Google Shape;138;p22"/>
          <p:cNvPicPr preferRelativeResize="0"/>
          <p:nvPr/>
        </p:nvPicPr>
        <p:blipFill>
          <a:blip r:embed="rId3">
            <a:alphaModFix/>
          </a:blip>
          <a:stretch>
            <a:fillRect/>
          </a:stretch>
        </p:blipFill>
        <p:spPr>
          <a:xfrm>
            <a:off x="3702287" y="1305750"/>
            <a:ext cx="1739425" cy="1471625"/>
          </a:xfrm>
          <a:prstGeom prst="rect">
            <a:avLst/>
          </a:prstGeom>
          <a:noFill/>
          <a:ln>
            <a:noFill/>
          </a:ln>
        </p:spPr>
      </p:pic>
      <p:pic>
        <p:nvPicPr>
          <p:cNvPr descr="Logo for Trinity Health" id="139" name="Google Shape;139;p22"/>
          <p:cNvPicPr preferRelativeResize="0"/>
          <p:nvPr/>
        </p:nvPicPr>
        <p:blipFill>
          <a:blip r:embed="rId4">
            <a:alphaModFix/>
          </a:blip>
          <a:stretch>
            <a:fillRect/>
          </a:stretch>
        </p:blipFill>
        <p:spPr>
          <a:xfrm>
            <a:off x="6196000" y="2998913"/>
            <a:ext cx="2456350" cy="1375550"/>
          </a:xfrm>
          <a:prstGeom prst="rect">
            <a:avLst/>
          </a:prstGeom>
          <a:noFill/>
          <a:ln>
            <a:noFill/>
          </a:ln>
        </p:spPr>
      </p:pic>
      <p:pic>
        <p:nvPicPr>
          <p:cNvPr descr="Logo for CNS Healthcare" id="140" name="Google Shape;140;p22"/>
          <p:cNvPicPr preferRelativeResize="0"/>
          <p:nvPr/>
        </p:nvPicPr>
        <p:blipFill>
          <a:blip r:embed="rId5">
            <a:alphaModFix/>
          </a:blip>
          <a:stretch>
            <a:fillRect/>
          </a:stretch>
        </p:blipFill>
        <p:spPr>
          <a:xfrm>
            <a:off x="6494400" y="1224950"/>
            <a:ext cx="1739425" cy="1430475"/>
          </a:xfrm>
          <a:prstGeom prst="rect">
            <a:avLst/>
          </a:prstGeom>
          <a:noFill/>
          <a:ln>
            <a:noFill/>
          </a:ln>
        </p:spPr>
      </p:pic>
      <p:pic>
        <p:nvPicPr>
          <p:cNvPr descr="Logo for Pine Rest Christian Mental Health Services" id="141" name="Google Shape;141;p22"/>
          <p:cNvPicPr preferRelativeResize="0"/>
          <p:nvPr/>
        </p:nvPicPr>
        <p:blipFill>
          <a:blip r:embed="rId6">
            <a:alphaModFix/>
          </a:blip>
          <a:stretch>
            <a:fillRect/>
          </a:stretch>
        </p:blipFill>
        <p:spPr>
          <a:xfrm>
            <a:off x="424100" y="3155088"/>
            <a:ext cx="2317850" cy="1063200"/>
          </a:xfrm>
          <a:prstGeom prst="rect">
            <a:avLst/>
          </a:prstGeom>
          <a:noFill/>
          <a:ln>
            <a:noFill/>
          </a:ln>
        </p:spPr>
      </p:pic>
      <p:pic>
        <p:nvPicPr>
          <p:cNvPr descr="Logo for The Corner Health Center" id="142" name="Google Shape;142;p22"/>
          <p:cNvPicPr preferRelativeResize="0"/>
          <p:nvPr/>
        </p:nvPicPr>
        <p:blipFill>
          <a:blip r:embed="rId7">
            <a:alphaModFix/>
          </a:blip>
          <a:stretch>
            <a:fillRect/>
          </a:stretch>
        </p:blipFill>
        <p:spPr>
          <a:xfrm>
            <a:off x="811825" y="1224950"/>
            <a:ext cx="1930125" cy="1672650"/>
          </a:xfrm>
          <a:prstGeom prst="rect">
            <a:avLst/>
          </a:prstGeom>
          <a:noFill/>
          <a:ln>
            <a:noFill/>
          </a:ln>
        </p:spPr>
      </p:pic>
      <p:pic>
        <p:nvPicPr>
          <p:cNvPr descr="Logo for Henry Ford Health" id="143" name="Google Shape;143;p22"/>
          <p:cNvPicPr preferRelativeResize="0"/>
          <p:nvPr/>
        </p:nvPicPr>
        <p:blipFill>
          <a:blip r:embed="rId8">
            <a:alphaModFix/>
          </a:blip>
          <a:stretch>
            <a:fillRect/>
          </a:stretch>
        </p:blipFill>
        <p:spPr>
          <a:xfrm>
            <a:off x="3119213" y="2881825"/>
            <a:ext cx="2847975" cy="1609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231950" y="2275"/>
            <a:ext cx="83649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Social Work Placements Michigan Medicine</a:t>
            </a:r>
            <a:r>
              <a:rPr lang="en"/>
              <a:t> </a:t>
            </a:r>
            <a:endParaRPr/>
          </a:p>
        </p:txBody>
      </p:sp>
      <p:sp>
        <p:nvSpPr>
          <p:cNvPr id="149" name="Google Shape;149;p23"/>
          <p:cNvSpPr txBox="1"/>
          <p:nvPr>
            <p:ph idx="1" type="body"/>
          </p:nvPr>
        </p:nvSpPr>
        <p:spPr>
          <a:xfrm>
            <a:off x="335650" y="2174650"/>
            <a:ext cx="3999900" cy="2710200"/>
          </a:xfrm>
          <a:prstGeom prst="rect">
            <a:avLst/>
          </a:prstGeom>
          <a:ln cap="flat" cmpd="sng" w="76200">
            <a:solidFill>
              <a:srgbClr val="00206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2060"/>
                </a:solidFill>
                <a:latin typeface="Arial"/>
                <a:ea typeface="Arial"/>
                <a:cs typeface="Arial"/>
                <a:sym typeface="Arial"/>
              </a:rPr>
              <a:t>Medical </a:t>
            </a:r>
            <a:endParaRPr b="1" sz="2800">
              <a:solidFill>
                <a:srgbClr val="002060"/>
              </a:solidFill>
              <a:latin typeface="Arial"/>
              <a:ea typeface="Arial"/>
              <a:cs typeface="Arial"/>
              <a:sym typeface="Arial"/>
            </a:endParaRPr>
          </a:p>
          <a:p>
            <a:pPr indent="0" lvl="0" marL="0" rtl="0" algn="l">
              <a:lnSpc>
                <a:spcPct val="100000"/>
              </a:lnSpc>
              <a:spcBef>
                <a:spcPts val="1600"/>
              </a:spcBef>
              <a:spcAft>
                <a:spcPts val="0"/>
              </a:spcAft>
              <a:buNone/>
            </a:pPr>
            <a:r>
              <a:rPr lang="en" sz="2800">
                <a:solidFill>
                  <a:srgbClr val="002060"/>
                </a:solidFill>
                <a:latin typeface="Arial"/>
                <a:ea typeface="Arial"/>
                <a:cs typeface="Arial"/>
                <a:sym typeface="Arial"/>
              </a:rPr>
              <a:t>Adult Outpatient </a:t>
            </a:r>
            <a:endParaRPr sz="2800">
              <a:solidFill>
                <a:srgbClr val="002060"/>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02060"/>
                </a:solidFill>
                <a:latin typeface="Arial"/>
                <a:ea typeface="Arial"/>
                <a:cs typeface="Arial"/>
                <a:sym typeface="Arial"/>
              </a:rPr>
              <a:t>Adult Inpatient</a:t>
            </a:r>
            <a:endParaRPr sz="2800">
              <a:solidFill>
                <a:srgbClr val="002060"/>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02060"/>
                </a:solidFill>
                <a:latin typeface="Arial"/>
                <a:ea typeface="Arial"/>
                <a:cs typeface="Arial"/>
                <a:sym typeface="Arial"/>
              </a:rPr>
              <a:t>Pediatric Outpatient</a:t>
            </a:r>
            <a:endParaRPr sz="2800">
              <a:solidFill>
                <a:srgbClr val="002060"/>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02060"/>
                </a:solidFill>
                <a:latin typeface="Arial"/>
                <a:ea typeface="Arial"/>
                <a:cs typeface="Arial"/>
                <a:sym typeface="Arial"/>
              </a:rPr>
              <a:t>Pediatric Inpatient</a:t>
            </a:r>
            <a:endParaRPr sz="2800">
              <a:solidFill>
                <a:srgbClr val="002060"/>
              </a:solidFill>
              <a:latin typeface="Arial"/>
              <a:ea typeface="Arial"/>
              <a:cs typeface="Arial"/>
              <a:sym typeface="Arial"/>
            </a:endParaRPr>
          </a:p>
          <a:p>
            <a:pPr indent="0" lvl="0" marL="0" rtl="0" algn="l">
              <a:spcBef>
                <a:spcPts val="0"/>
              </a:spcBef>
              <a:spcAft>
                <a:spcPts val="0"/>
              </a:spcAft>
              <a:buNone/>
            </a:pPr>
            <a:r>
              <a:t/>
            </a:r>
            <a:endParaRPr sz="2800">
              <a:solidFill>
                <a:srgbClr val="002060"/>
              </a:solidFill>
              <a:latin typeface="Arial"/>
              <a:ea typeface="Arial"/>
              <a:cs typeface="Arial"/>
              <a:sym typeface="Arial"/>
            </a:endParaRPr>
          </a:p>
          <a:p>
            <a:pPr indent="0" lvl="0" marL="0" rtl="0" algn="l">
              <a:spcBef>
                <a:spcPts val="1600"/>
              </a:spcBef>
              <a:spcAft>
                <a:spcPts val="1600"/>
              </a:spcAft>
              <a:buNone/>
            </a:pPr>
            <a:r>
              <a:t/>
            </a:r>
            <a:endParaRPr>
              <a:solidFill>
                <a:srgbClr val="002060"/>
              </a:solidFill>
            </a:endParaRPr>
          </a:p>
        </p:txBody>
      </p:sp>
      <p:sp>
        <p:nvSpPr>
          <p:cNvPr id="150" name="Google Shape;150;p23"/>
          <p:cNvSpPr txBox="1"/>
          <p:nvPr>
            <p:ph idx="2" type="body"/>
          </p:nvPr>
        </p:nvSpPr>
        <p:spPr>
          <a:xfrm>
            <a:off x="4701050" y="2174650"/>
            <a:ext cx="3999900" cy="2710200"/>
          </a:xfrm>
          <a:prstGeom prst="rect">
            <a:avLst/>
          </a:prstGeom>
          <a:ln cap="flat" cmpd="sng" w="76200">
            <a:solidFill>
              <a:srgbClr val="00206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2060"/>
                </a:solidFill>
                <a:latin typeface="Arial"/>
                <a:ea typeface="Arial"/>
                <a:cs typeface="Arial"/>
                <a:sym typeface="Arial"/>
              </a:rPr>
              <a:t>Psychiatry</a:t>
            </a:r>
            <a:endParaRPr b="1" sz="2800">
              <a:solidFill>
                <a:srgbClr val="002060"/>
              </a:solidFill>
              <a:latin typeface="Arial"/>
              <a:ea typeface="Arial"/>
              <a:cs typeface="Arial"/>
              <a:sym typeface="Arial"/>
            </a:endParaRPr>
          </a:p>
          <a:p>
            <a:pPr indent="0" lvl="0" marL="0" rtl="0" algn="l">
              <a:lnSpc>
                <a:spcPct val="100000"/>
              </a:lnSpc>
              <a:spcBef>
                <a:spcPts val="1600"/>
              </a:spcBef>
              <a:spcAft>
                <a:spcPts val="0"/>
              </a:spcAft>
              <a:buNone/>
            </a:pPr>
            <a:r>
              <a:rPr lang="en" sz="2800">
                <a:solidFill>
                  <a:srgbClr val="002060"/>
                </a:solidFill>
                <a:latin typeface="Arial"/>
                <a:ea typeface="Arial"/>
                <a:cs typeface="Arial"/>
                <a:sym typeface="Arial"/>
              </a:rPr>
              <a:t>Adult 	Outpatient </a:t>
            </a:r>
            <a:endParaRPr sz="2800">
              <a:solidFill>
                <a:srgbClr val="002060"/>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02060"/>
                </a:solidFill>
                <a:latin typeface="Arial"/>
                <a:ea typeface="Arial"/>
                <a:cs typeface="Arial"/>
                <a:sym typeface="Arial"/>
              </a:rPr>
              <a:t>Adult Inpatient </a:t>
            </a:r>
            <a:endParaRPr sz="2800">
              <a:solidFill>
                <a:srgbClr val="002060"/>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02060"/>
                </a:solidFill>
                <a:latin typeface="Arial"/>
                <a:ea typeface="Arial"/>
                <a:cs typeface="Arial"/>
                <a:sym typeface="Arial"/>
              </a:rPr>
              <a:t>Pediatric Outpatient</a:t>
            </a:r>
            <a:endParaRPr sz="2800">
              <a:solidFill>
                <a:srgbClr val="002060"/>
              </a:solidFill>
              <a:latin typeface="Arial"/>
              <a:ea typeface="Arial"/>
              <a:cs typeface="Arial"/>
              <a:sym typeface="Arial"/>
            </a:endParaRPr>
          </a:p>
          <a:p>
            <a:pPr indent="0" lvl="0" marL="0" rtl="0" algn="l">
              <a:lnSpc>
                <a:spcPct val="100000"/>
              </a:lnSpc>
              <a:spcBef>
                <a:spcPts val="0"/>
              </a:spcBef>
              <a:spcAft>
                <a:spcPts val="0"/>
              </a:spcAft>
              <a:buNone/>
            </a:pPr>
            <a:r>
              <a:rPr lang="en" sz="2800">
                <a:solidFill>
                  <a:srgbClr val="002060"/>
                </a:solidFill>
                <a:latin typeface="Arial"/>
                <a:ea typeface="Arial"/>
                <a:cs typeface="Arial"/>
                <a:sym typeface="Arial"/>
              </a:rPr>
              <a:t>Pediatric Inpatient</a:t>
            </a:r>
            <a:endParaRPr sz="2800">
              <a:solidFill>
                <a:srgbClr val="00206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2060"/>
              </a:solidFill>
              <a:latin typeface="Arial"/>
              <a:ea typeface="Arial"/>
              <a:cs typeface="Arial"/>
              <a:sym typeface="Arial"/>
            </a:endParaRPr>
          </a:p>
          <a:p>
            <a:pPr indent="0" lvl="0" marL="0" rtl="0" algn="l">
              <a:spcBef>
                <a:spcPts val="0"/>
              </a:spcBef>
              <a:spcAft>
                <a:spcPts val="0"/>
              </a:spcAft>
              <a:buNone/>
            </a:pPr>
            <a:r>
              <a:t/>
            </a:r>
            <a:endParaRPr>
              <a:solidFill>
                <a:srgbClr val="002060"/>
              </a:solidFill>
            </a:endParaRPr>
          </a:p>
          <a:p>
            <a:pPr indent="0" lvl="0" marL="0" rtl="0" algn="l">
              <a:spcBef>
                <a:spcPts val="1600"/>
              </a:spcBef>
              <a:spcAft>
                <a:spcPts val="0"/>
              </a:spcAft>
              <a:buNone/>
            </a:pPr>
            <a:r>
              <a:t/>
            </a:r>
            <a:endParaRPr>
              <a:solidFill>
                <a:srgbClr val="002060"/>
              </a:solidFill>
            </a:endParaRPr>
          </a:p>
          <a:p>
            <a:pPr indent="0" lvl="0" marL="0" rtl="0" algn="ctr">
              <a:spcBef>
                <a:spcPts val="1600"/>
              </a:spcBef>
              <a:spcAft>
                <a:spcPts val="1600"/>
              </a:spcAft>
              <a:buNone/>
            </a:pPr>
            <a:r>
              <a:t/>
            </a:r>
            <a:endParaRPr>
              <a:solidFill>
                <a:srgbClr val="002060"/>
              </a:solidFill>
            </a:endParaRPr>
          </a:p>
        </p:txBody>
      </p:sp>
      <p:pic>
        <p:nvPicPr>
          <p:cNvPr descr="Michigan Medicine Main Campus" id="151" name="Google Shape;151;p23"/>
          <p:cNvPicPr preferRelativeResize="0"/>
          <p:nvPr/>
        </p:nvPicPr>
        <p:blipFill>
          <a:blip r:embed="rId3">
            <a:alphaModFix/>
          </a:blip>
          <a:stretch>
            <a:fillRect/>
          </a:stretch>
        </p:blipFill>
        <p:spPr>
          <a:xfrm>
            <a:off x="2354500" y="898775"/>
            <a:ext cx="4286250" cy="106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63100" y="0"/>
            <a:ext cx="970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Macro - Michigan Medicine</a:t>
            </a:r>
            <a:r>
              <a:rPr lang="en"/>
              <a:t> </a:t>
            </a:r>
            <a:endParaRPr/>
          </a:p>
        </p:txBody>
      </p:sp>
      <p:sp>
        <p:nvSpPr>
          <p:cNvPr id="157" name="Google Shape;157;p24"/>
          <p:cNvSpPr txBox="1"/>
          <p:nvPr>
            <p:ph idx="1" type="body"/>
          </p:nvPr>
        </p:nvSpPr>
        <p:spPr>
          <a:xfrm>
            <a:off x="31513" y="1695500"/>
            <a:ext cx="9081000" cy="328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073763"/>
                </a:solidFill>
                <a:latin typeface="Arial"/>
                <a:ea typeface="Arial"/>
                <a:cs typeface="Arial"/>
                <a:sym typeface="Arial"/>
              </a:rPr>
              <a:t>Examples: Silver Club, Office of Decedent Affairs, Michigan Oncology Quality Consortium MOQC</a:t>
            </a:r>
            <a:endParaRPr sz="2700">
              <a:solidFill>
                <a:srgbClr val="073763"/>
              </a:solidFill>
              <a:latin typeface="Arial"/>
              <a:ea typeface="Arial"/>
              <a:cs typeface="Arial"/>
              <a:sym typeface="Arial"/>
            </a:endParaRPr>
          </a:p>
          <a:p>
            <a:pPr indent="0" lvl="0" marL="0" rtl="0" algn="l">
              <a:spcBef>
                <a:spcPts val="1600"/>
              </a:spcBef>
              <a:spcAft>
                <a:spcPts val="0"/>
              </a:spcAft>
              <a:buNone/>
            </a:pPr>
            <a:r>
              <a:rPr lang="en" sz="2700">
                <a:solidFill>
                  <a:srgbClr val="073763"/>
                </a:solidFill>
                <a:latin typeface="Arial"/>
                <a:ea typeface="Arial"/>
                <a:cs typeface="Arial"/>
                <a:sym typeface="Arial"/>
              </a:rPr>
              <a:t>Participate</a:t>
            </a:r>
            <a:r>
              <a:rPr lang="en" sz="2700">
                <a:solidFill>
                  <a:srgbClr val="073763"/>
                </a:solidFill>
                <a:latin typeface="Arial"/>
                <a:ea typeface="Arial"/>
                <a:cs typeface="Arial"/>
                <a:sym typeface="Arial"/>
              </a:rPr>
              <a:t> in student training program-IP </a:t>
            </a:r>
            <a:r>
              <a:rPr lang="en" sz="2700">
                <a:solidFill>
                  <a:srgbClr val="073763"/>
                </a:solidFill>
                <a:latin typeface="Arial"/>
                <a:ea typeface="Arial"/>
                <a:cs typeface="Arial"/>
                <a:sym typeface="Arial"/>
              </a:rPr>
              <a:t>connection</a:t>
            </a:r>
            <a:r>
              <a:rPr lang="en" sz="2700">
                <a:solidFill>
                  <a:srgbClr val="073763"/>
                </a:solidFill>
                <a:latin typeface="Arial"/>
                <a:ea typeface="Arial"/>
                <a:cs typeface="Arial"/>
                <a:sym typeface="Arial"/>
              </a:rPr>
              <a:t> </a:t>
            </a:r>
            <a:endParaRPr sz="2700">
              <a:solidFill>
                <a:srgbClr val="073763"/>
              </a:solidFill>
              <a:latin typeface="Arial"/>
              <a:ea typeface="Arial"/>
              <a:cs typeface="Arial"/>
              <a:sym typeface="Arial"/>
            </a:endParaRPr>
          </a:p>
          <a:p>
            <a:pPr indent="0" lvl="0" marL="0" rtl="0" algn="l">
              <a:spcBef>
                <a:spcPts val="1600"/>
              </a:spcBef>
              <a:spcAft>
                <a:spcPts val="0"/>
              </a:spcAft>
              <a:buNone/>
            </a:pPr>
            <a:r>
              <a:rPr lang="en" sz="2700">
                <a:solidFill>
                  <a:srgbClr val="073763"/>
                </a:solidFill>
                <a:latin typeface="Arial"/>
                <a:ea typeface="Arial"/>
                <a:cs typeface="Arial"/>
                <a:sym typeface="Arial"/>
              </a:rPr>
              <a:t>Placements often a mix of Micro and Mezzo</a:t>
            </a:r>
            <a:endParaRPr sz="2700">
              <a:solidFill>
                <a:srgbClr val="073763"/>
              </a:solidFill>
              <a:latin typeface="Arial"/>
              <a:ea typeface="Arial"/>
              <a:cs typeface="Arial"/>
              <a:sym typeface="Arial"/>
            </a:endParaRPr>
          </a:p>
          <a:p>
            <a:pPr indent="0" lvl="0" marL="0" rtl="0" algn="l">
              <a:spcBef>
                <a:spcPts val="1600"/>
              </a:spcBef>
              <a:spcAft>
                <a:spcPts val="1600"/>
              </a:spcAft>
              <a:buNone/>
            </a:pPr>
            <a:r>
              <a:rPr lang="en" sz="2700">
                <a:solidFill>
                  <a:srgbClr val="073763"/>
                </a:solidFill>
                <a:latin typeface="Arial"/>
                <a:ea typeface="Arial"/>
                <a:cs typeface="Arial"/>
                <a:sym typeface="Arial"/>
              </a:rPr>
              <a:t>Micro students can be in many Macro </a:t>
            </a:r>
            <a:r>
              <a:rPr lang="en" sz="2700">
                <a:solidFill>
                  <a:srgbClr val="073763"/>
                </a:solidFill>
                <a:latin typeface="Arial"/>
                <a:ea typeface="Arial"/>
                <a:cs typeface="Arial"/>
                <a:sym typeface="Arial"/>
              </a:rPr>
              <a:t>placements-</a:t>
            </a:r>
            <a:r>
              <a:rPr lang="en" sz="2700">
                <a:solidFill>
                  <a:srgbClr val="073763"/>
                </a:solidFill>
                <a:latin typeface="Arial"/>
                <a:ea typeface="Arial"/>
                <a:cs typeface="Arial"/>
                <a:sym typeface="Arial"/>
              </a:rPr>
              <a:t>less direct patient contact than traditional Micro placements</a:t>
            </a:r>
            <a:endParaRPr sz="2700">
              <a:solidFill>
                <a:srgbClr val="073763"/>
              </a:solidFill>
              <a:latin typeface="Arial"/>
              <a:ea typeface="Arial"/>
              <a:cs typeface="Arial"/>
              <a:sym typeface="Arial"/>
            </a:endParaRPr>
          </a:p>
        </p:txBody>
      </p:sp>
      <p:pic>
        <p:nvPicPr>
          <p:cNvPr descr="Three circles with images inside each circle.  Left circle labeled MICRO with outline of two people next to one another. Middle circle labeled MACRO with outline of large buildings and outline of a person in front of the buildings.  Right circle labeled MEZZO with outline of 5 people standing next to one another.   " id="158" name="Google Shape;158;p24"/>
          <p:cNvPicPr preferRelativeResize="0"/>
          <p:nvPr/>
        </p:nvPicPr>
        <p:blipFill>
          <a:blip r:embed="rId3">
            <a:alphaModFix/>
          </a:blip>
          <a:stretch>
            <a:fillRect/>
          </a:stretch>
        </p:blipFill>
        <p:spPr>
          <a:xfrm>
            <a:off x="2856638" y="1006125"/>
            <a:ext cx="3430726" cy="837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