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1" i="0">
                <a:solidFill>
                  <a:srgbClr val="1F3866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rgbClr val="1F3866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rgbClr val="1F3866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rgbClr val="1F3866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9" y="10058399"/>
                </a:moveTo>
                <a:lnTo>
                  <a:pt x="0" y="10058399"/>
                </a:lnTo>
                <a:lnTo>
                  <a:pt x="0" y="0"/>
                </a:lnTo>
                <a:lnTo>
                  <a:pt x="7772399" y="0"/>
                </a:lnTo>
                <a:lnTo>
                  <a:pt x="7772399" y="10058399"/>
                </a:lnTo>
                <a:close/>
              </a:path>
            </a:pathLst>
          </a:custGeom>
          <a:solidFill>
            <a:srgbClr val="FFF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69619" y="6339898"/>
            <a:ext cx="2484120" cy="1401445"/>
          </a:xfrm>
          <a:custGeom>
            <a:avLst/>
            <a:gdLst/>
            <a:ahLst/>
            <a:cxnLst/>
            <a:rect l="l" t="t" r="r" b="b"/>
            <a:pathLst>
              <a:path w="2484120" h="1401445">
                <a:moveTo>
                  <a:pt x="1525348" y="1401067"/>
                </a:moveTo>
                <a:lnTo>
                  <a:pt x="1471592" y="1398648"/>
                </a:lnTo>
                <a:lnTo>
                  <a:pt x="1419168" y="1391525"/>
                </a:lnTo>
                <a:lnTo>
                  <a:pt x="1368287" y="1379904"/>
                </a:lnTo>
                <a:lnTo>
                  <a:pt x="1319164" y="1363988"/>
                </a:lnTo>
                <a:lnTo>
                  <a:pt x="1272010" y="1343981"/>
                </a:lnTo>
                <a:lnTo>
                  <a:pt x="1227040" y="1320088"/>
                </a:lnTo>
                <a:lnTo>
                  <a:pt x="1184465" y="1292512"/>
                </a:lnTo>
                <a:lnTo>
                  <a:pt x="1162978" y="1299273"/>
                </a:lnTo>
                <a:lnTo>
                  <a:pt x="1119051" y="1310132"/>
                </a:lnTo>
                <a:lnTo>
                  <a:pt x="1072256" y="1317947"/>
                </a:lnTo>
                <a:lnTo>
                  <a:pt x="1022592" y="1321958"/>
                </a:lnTo>
                <a:lnTo>
                  <a:pt x="997284" y="1322441"/>
                </a:lnTo>
                <a:lnTo>
                  <a:pt x="944601" y="1320109"/>
                </a:lnTo>
                <a:lnTo>
                  <a:pt x="893200" y="1313254"/>
                </a:lnTo>
                <a:lnTo>
                  <a:pt x="843265" y="1302087"/>
                </a:lnTo>
                <a:lnTo>
                  <a:pt x="794979" y="1286820"/>
                </a:lnTo>
                <a:lnTo>
                  <a:pt x="748524" y="1267663"/>
                </a:lnTo>
                <a:lnTo>
                  <a:pt x="704084" y="1244829"/>
                </a:lnTo>
                <a:lnTo>
                  <a:pt x="649997" y="1209892"/>
                </a:lnTo>
                <a:lnTo>
                  <a:pt x="600095" y="1169247"/>
                </a:lnTo>
                <a:lnTo>
                  <a:pt x="560061" y="1197467"/>
                </a:lnTo>
                <a:lnTo>
                  <a:pt x="516376" y="1220306"/>
                </a:lnTo>
                <a:lnTo>
                  <a:pt x="469525" y="1237253"/>
                </a:lnTo>
                <a:lnTo>
                  <a:pt x="419995" y="1247796"/>
                </a:lnTo>
                <a:lnTo>
                  <a:pt x="368274" y="1251424"/>
                </a:lnTo>
                <a:lnTo>
                  <a:pt x="315431" y="1247659"/>
                </a:lnTo>
                <a:lnTo>
                  <a:pt x="264911" y="1236713"/>
                </a:lnTo>
                <a:lnTo>
                  <a:pt x="217233" y="1219109"/>
                </a:lnTo>
                <a:lnTo>
                  <a:pt x="172914" y="1195371"/>
                </a:lnTo>
                <a:lnTo>
                  <a:pt x="132470" y="1166021"/>
                </a:lnTo>
                <a:lnTo>
                  <a:pt x="96420" y="1131582"/>
                </a:lnTo>
                <a:lnTo>
                  <a:pt x="65279" y="1092578"/>
                </a:lnTo>
                <a:lnTo>
                  <a:pt x="39566" y="1049532"/>
                </a:lnTo>
                <a:lnTo>
                  <a:pt x="22684" y="1010766"/>
                </a:lnTo>
                <a:lnTo>
                  <a:pt x="10272" y="969955"/>
                </a:lnTo>
                <a:lnTo>
                  <a:pt x="2615" y="927337"/>
                </a:lnTo>
                <a:lnTo>
                  <a:pt x="0" y="883149"/>
                </a:lnTo>
                <a:lnTo>
                  <a:pt x="2869" y="836949"/>
                </a:lnTo>
                <a:lnTo>
                  <a:pt x="11246" y="792463"/>
                </a:lnTo>
                <a:lnTo>
                  <a:pt x="24786" y="750036"/>
                </a:lnTo>
                <a:lnTo>
                  <a:pt x="43145" y="710012"/>
                </a:lnTo>
                <a:lnTo>
                  <a:pt x="65976" y="672736"/>
                </a:lnTo>
                <a:lnTo>
                  <a:pt x="92936" y="638555"/>
                </a:lnTo>
                <a:lnTo>
                  <a:pt x="123680" y="607811"/>
                </a:lnTo>
                <a:lnTo>
                  <a:pt x="157862" y="580851"/>
                </a:lnTo>
                <a:lnTo>
                  <a:pt x="195137" y="558019"/>
                </a:lnTo>
                <a:lnTo>
                  <a:pt x="235161" y="539661"/>
                </a:lnTo>
                <a:lnTo>
                  <a:pt x="277589" y="526120"/>
                </a:lnTo>
                <a:lnTo>
                  <a:pt x="322075" y="517743"/>
                </a:lnTo>
                <a:lnTo>
                  <a:pt x="368274" y="514874"/>
                </a:lnTo>
                <a:lnTo>
                  <a:pt x="372840" y="514874"/>
                </a:lnTo>
                <a:lnTo>
                  <a:pt x="381094" y="467073"/>
                </a:lnTo>
                <a:lnTo>
                  <a:pt x="393066" y="420664"/>
                </a:lnTo>
                <a:lnTo>
                  <a:pt x="408595" y="375811"/>
                </a:lnTo>
                <a:lnTo>
                  <a:pt x="427520" y="332675"/>
                </a:lnTo>
                <a:lnTo>
                  <a:pt x="449680" y="291418"/>
                </a:lnTo>
                <a:lnTo>
                  <a:pt x="474913" y="252204"/>
                </a:lnTo>
                <a:lnTo>
                  <a:pt x="503058" y="215195"/>
                </a:lnTo>
                <a:lnTo>
                  <a:pt x="533954" y="180552"/>
                </a:lnTo>
                <a:lnTo>
                  <a:pt x="567440" y="148438"/>
                </a:lnTo>
                <a:lnTo>
                  <a:pt x="603353" y="119016"/>
                </a:lnTo>
                <a:lnTo>
                  <a:pt x="641534" y="92447"/>
                </a:lnTo>
                <a:lnTo>
                  <a:pt x="681821" y="68894"/>
                </a:lnTo>
                <a:lnTo>
                  <a:pt x="724052" y="48519"/>
                </a:lnTo>
                <a:lnTo>
                  <a:pt x="768067" y="31485"/>
                </a:lnTo>
                <a:lnTo>
                  <a:pt x="813703" y="17953"/>
                </a:lnTo>
                <a:lnTo>
                  <a:pt x="860800" y="8087"/>
                </a:lnTo>
                <a:lnTo>
                  <a:pt x="909197" y="2048"/>
                </a:lnTo>
                <a:lnTo>
                  <a:pt x="958732" y="0"/>
                </a:lnTo>
                <a:lnTo>
                  <a:pt x="1010065" y="2208"/>
                </a:lnTo>
                <a:lnTo>
                  <a:pt x="1060181" y="8710"/>
                </a:lnTo>
                <a:lnTo>
                  <a:pt x="1108896" y="19324"/>
                </a:lnTo>
                <a:lnTo>
                  <a:pt x="1156023" y="33867"/>
                </a:lnTo>
                <a:lnTo>
                  <a:pt x="1201379" y="52155"/>
                </a:lnTo>
                <a:lnTo>
                  <a:pt x="1244777" y="74006"/>
                </a:lnTo>
                <a:lnTo>
                  <a:pt x="1286032" y="99237"/>
                </a:lnTo>
                <a:lnTo>
                  <a:pt x="1324960" y="127664"/>
                </a:lnTo>
                <a:lnTo>
                  <a:pt x="1361375" y="159106"/>
                </a:lnTo>
                <a:lnTo>
                  <a:pt x="1395091" y="193378"/>
                </a:lnTo>
                <a:lnTo>
                  <a:pt x="1425923" y="230298"/>
                </a:lnTo>
                <a:lnTo>
                  <a:pt x="1450375" y="226676"/>
                </a:lnTo>
                <a:lnTo>
                  <a:pt x="1475065" y="224148"/>
                </a:lnTo>
                <a:lnTo>
                  <a:pt x="1500040" y="222665"/>
                </a:lnTo>
                <a:lnTo>
                  <a:pt x="1525348" y="222182"/>
                </a:lnTo>
                <a:lnTo>
                  <a:pt x="1576784" y="224392"/>
                </a:lnTo>
                <a:lnTo>
                  <a:pt x="1626981" y="230899"/>
                </a:lnTo>
                <a:lnTo>
                  <a:pt x="1675760" y="241521"/>
                </a:lnTo>
                <a:lnTo>
                  <a:pt x="1722937" y="256075"/>
                </a:lnTo>
                <a:lnTo>
                  <a:pt x="1768332" y="274376"/>
                </a:lnTo>
                <a:lnTo>
                  <a:pt x="1811762" y="296243"/>
                </a:lnTo>
                <a:lnTo>
                  <a:pt x="1853048" y="321491"/>
                </a:lnTo>
                <a:lnTo>
                  <a:pt x="1892007" y="349938"/>
                </a:lnTo>
                <a:lnTo>
                  <a:pt x="1928457" y="381400"/>
                </a:lnTo>
                <a:lnTo>
                  <a:pt x="1962218" y="415694"/>
                </a:lnTo>
                <a:lnTo>
                  <a:pt x="1993108" y="452638"/>
                </a:lnTo>
                <a:lnTo>
                  <a:pt x="2020946" y="492047"/>
                </a:lnTo>
                <a:lnTo>
                  <a:pt x="2043749" y="486721"/>
                </a:lnTo>
                <a:lnTo>
                  <a:pt x="2067171" y="482916"/>
                </a:lnTo>
                <a:lnTo>
                  <a:pt x="2091068" y="480634"/>
                </a:lnTo>
                <a:lnTo>
                  <a:pt x="2115298" y="479873"/>
                </a:lnTo>
                <a:lnTo>
                  <a:pt x="2163444" y="482989"/>
                </a:lnTo>
                <a:lnTo>
                  <a:pt x="2209717" y="492078"/>
                </a:lnTo>
                <a:lnTo>
                  <a:pt x="2253726" y="506750"/>
                </a:lnTo>
                <a:lnTo>
                  <a:pt x="2295076" y="526616"/>
                </a:lnTo>
                <a:lnTo>
                  <a:pt x="2333376" y="551288"/>
                </a:lnTo>
                <a:lnTo>
                  <a:pt x="2368233" y="580375"/>
                </a:lnTo>
                <a:lnTo>
                  <a:pt x="2399253" y="613488"/>
                </a:lnTo>
                <a:lnTo>
                  <a:pt x="2426045" y="650239"/>
                </a:lnTo>
                <a:lnTo>
                  <a:pt x="2448214" y="690237"/>
                </a:lnTo>
                <a:lnTo>
                  <a:pt x="2465370" y="733095"/>
                </a:lnTo>
                <a:lnTo>
                  <a:pt x="2477117" y="778421"/>
                </a:lnTo>
                <a:lnTo>
                  <a:pt x="2483065" y="825828"/>
                </a:lnTo>
                <a:lnTo>
                  <a:pt x="2483065" y="832930"/>
                </a:lnTo>
                <a:lnTo>
                  <a:pt x="2483572" y="840032"/>
                </a:lnTo>
                <a:lnTo>
                  <a:pt x="2483572" y="847641"/>
                </a:lnTo>
                <a:lnTo>
                  <a:pt x="2480703" y="893840"/>
                </a:lnTo>
                <a:lnTo>
                  <a:pt x="2472326" y="938326"/>
                </a:lnTo>
                <a:lnTo>
                  <a:pt x="2458786" y="980754"/>
                </a:lnTo>
                <a:lnTo>
                  <a:pt x="2440427" y="1020778"/>
                </a:lnTo>
                <a:lnTo>
                  <a:pt x="2417595" y="1058053"/>
                </a:lnTo>
                <a:lnTo>
                  <a:pt x="2390635" y="1092235"/>
                </a:lnTo>
                <a:lnTo>
                  <a:pt x="2359892" y="1122978"/>
                </a:lnTo>
                <a:lnTo>
                  <a:pt x="2325710" y="1149939"/>
                </a:lnTo>
                <a:lnTo>
                  <a:pt x="2288435" y="1172770"/>
                </a:lnTo>
                <a:lnTo>
                  <a:pt x="2248411" y="1191129"/>
                </a:lnTo>
                <a:lnTo>
                  <a:pt x="2205983" y="1204669"/>
                </a:lnTo>
                <a:lnTo>
                  <a:pt x="2161497" y="1213046"/>
                </a:lnTo>
                <a:lnTo>
                  <a:pt x="2115297" y="1215915"/>
                </a:lnTo>
                <a:lnTo>
                  <a:pt x="2101094" y="1215915"/>
                </a:lnTo>
                <a:lnTo>
                  <a:pt x="2033945" y="1207038"/>
                </a:lnTo>
                <a:lnTo>
                  <a:pt x="1977829" y="1189538"/>
                </a:lnTo>
                <a:lnTo>
                  <a:pt x="1960708" y="1208940"/>
                </a:lnTo>
                <a:lnTo>
                  <a:pt x="1924185" y="1245464"/>
                </a:lnTo>
                <a:lnTo>
                  <a:pt x="1864989" y="1293293"/>
                </a:lnTo>
                <a:lnTo>
                  <a:pt x="1822597" y="1320602"/>
                </a:lnTo>
                <a:lnTo>
                  <a:pt x="1777816" y="1344297"/>
                </a:lnTo>
                <a:lnTo>
                  <a:pt x="1730854" y="1364164"/>
                </a:lnTo>
                <a:lnTo>
                  <a:pt x="1681917" y="1379988"/>
                </a:lnTo>
                <a:lnTo>
                  <a:pt x="1631216" y="1391556"/>
                </a:lnTo>
                <a:lnTo>
                  <a:pt x="1578956" y="1398654"/>
                </a:lnTo>
                <a:lnTo>
                  <a:pt x="1525348" y="1401067"/>
                </a:lnTo>
                <a:close/>
              </a:path>
            </a:pathLst>
          </a:custGeom>
          <a:solidFill>
            <a:srgbClr val="6BA6E4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7427312"/>
            <a:ext cx="2024380" cy="1370965"/>
          </a:xfrm>
          <a:custGeom>
            <a:avLst/>
            <a:gdLst/>
            <a:ahLst/>
            <a:cxnLst/>
            <a:rect l="l" t="t" r="r" b="b"/>
            <a:pathLst>
              <a:path w="2024380" h="1370965">
                <a:moveTo>
                  <a:pt x="0" y="1220966"/>
                </a:moveTo>
                <a:lnTo>
                  <a:pt x="0" y="357602"/>
                </a:lnTo>
                <a:lnTo>
                  <a:pt x="14130" y="325395"/>
                </a:lnTo>
                <a:lnTo>
                  <a:pt x="35805" y="285041"/>
                </a:lnTo>
                <a:lnTo>
                  <a:pt x="60486" y="246686"/>
                </a:lnTo>
                <a:lnTo>
                  <a:pt x="88015" y="210486"/>
                </a:lnTo>
                <a:lnTo>
                  <a:pt x="118235" y="176601"/>
                </a:lnTo>
                <a:lnTo>
                  <a:pt x="150988" y="145190"/>
                </a:lnTo>
                <a:lnTo>
                  <a:pt x="186115" y="116411"/>
                </a:lnTo>
                <a:lnTo>
                  <a:pt x="223461" y="90424"/>
                </a:lnTo>
                <a:lnTo>
                  <a:pt x="262866" y="67386"/>
                </a:lnTo>
                <a:lnTo>
                  <a:pt x="304173" y="47457"/>
                </a:lnTo>
                <a:lnTo>
                  <a:pt x="347224" y="30796"/>
                </a:lnTo>
                <a:lnTo>
                  <a:pt x="391862" y="17561"/>
                </a:lnTo>
                <a:lnTo>
                  <a:pt x="437929" y="7910"/>
                </a:lnTo>
                <a:lnTo>
                  <a:pt x="485266" y="2004"/>
                </a:lnTo>
                <a:lnTo>
                  <a:pt x="533717" y="0"/>
                </a:lnTo>
                <a:lnTo>
                  <a:pt x="583927" y="2159"/>
                </a:lnTo>
                <a:lnTo>
                  <a:pt x="632947" y="8520"/>
                </a:lnTo>
                <a:lnTo>
                  <a:pt x="680595" y="18901"/>
                </a:lnTo>
                <a:lnTo>
                  <a:pt x="726692" y="33126"/>
                </a:lnTo>
                <a:lnTo>
                  <a:pt x="771055" y="51014"/>
                </a:lnTo>
                <a:lnTo>
                  <a:pt x="813503" y="72387"/>
                </a:lnTo>
                <a:lnTo>
                  <a:pt x="853856" y="97065"/>
                </a:lnTo>
                <a:lnTo>
                  <a:pt x="891932" y="124871"/>
                </a:lnTo>
                <a:lnTo>
                  <a:pt x="927549" y="155624"/>
                </a:lnTo>
                <a:lnTo>
                  <a:pt x="960528" y="189146"/>
                </a:lnTo>
                <a:lnTo>
                  <a:pt x="990686" y="225259"/>
                </a:lnTo>
                <a:lnTo>
                  <a:pt x="1182808" y="225259"/>
                </a:lnTo>
                <a:lnTo>
                  <a:pt x="1235055" y="236236"/>
                </a:lnTo>
                <a:lnTo>
                  <a:pt x="1281200" y="250471"/>
                </a:lnTo>
                <a:lnTo>
                  <a:pt x="1325601" y="268372"/>
                </a:lnTo>
                <a:lnTo>
                  <a:pt x="1368081" y="289760"/>
                </a:lnTo>
                <a:lnTo>
                  <a:pt x="1408464" y="314456"/>
                </a:lnTo>
                <a:lnTo>
                  <a:pt x="1446570" y="342280"/>
                </a:lnTo>
                <a:lnTo>
                  <a:pt x="1482223" y="373054"/>
                </a:lnTo>
                <a:lnTo>
                  <a:pt x="1515245" y="406598"/>
                </a:lnTo>
                <a:lnTo>
                  <a:pt x="1545459" y="442733"/>
                </a:lnTo>
                <a:lnTo>
                  <a:pt x="1572688" y="481280"/>
                </a:lnTo>
                <a:lnTo>
                  <a:pt x="1757238" y="481280"/>
                </a:lnTo>
                <a:lnTo>
                  <a:pt x="1800373" y="495661"/>
                </a:lnTo>
                <a:lnTo>
                  <a:pt x="1840819" y="515093"/>
                </a:lnTo>
                <a:lnTo>
                  <a:pt x="1878281" y="539224"/>
                </a:lnTo>
                <a:lnTo>
                  <a:pt x="1912375" y="567675"/>
                </a:lnTo>
                <a:lnTo>
                  <a:pt x="1942717" y="600064"/>
                </a:lnTo>
                <a:lnTo>
                  <a:pt x="1968922" y="636010"/>
                </a:lnTo>
                <a:lnTo>
                  <a:pt x="1990606" y="675133"/>
                </a:lnTo>
                <a:lnTo>
                  <a:pt x="2007386" y="717053"/>
                </a:lnTo>
                <a:lnTo>
                  <a:pt x="2018877" y="761387"/>
                </a:lnTo>
                <a:lnTo>
                  <a:pt x="2023973" y="802008"/>
                </a:lnTo>
                <a:lnTo>
                  <a:pt x="2023973" y="847190"/>
                </a:lnTo>
                <a:lnTo>
                  <a:pt x="2012325" y="924859"/>
                </a:lnTo>
                <a:lnTo>
                  <a:pt x="1996886" y="969313"/>
                </a:lnTo>
                <a:lnTo>
                  <a:pt x="1976015" y="1010909"/>
                </a:lnTo>
                <a:lnTo>
                  <a:pt x="1950141" y="1049218"/>
                </a:lnTo>
                <a:lnTo>
                  <a:pt x="1919693" y="1083811"/>
                </a:lnTo>
                <a:lnTo>
                  <a:pt x="1885101" y="1114259"/>
                </a:lnTo>
                <a:lnTo>
                  <a:pt x="1846792" y="1140133"/>
                </a:lnTo>
                <a:lnTo>
                  <a:pt x="1839760" y="1143661"/>
                </a:lnTo>
                <a:lnTo>
                  <a:pt x="182928" y="1143661"/>
                </a:lnTo>
                <a:lnTo>
                  <a:pt x="143771" y="1171264"/>
                </a:lnTo>
                <a:lnTo>
                  <a:pt x="101041" y="1193603"/>
                </a:lnTo>
                <a:lnTo>
                  <a:pt x="55215" y="1210179"/>
                </a:lnTo>
                <a:lnTo>
                  <a:pt x="6770" y="1220491"/>
                </a:lnTo>
                <a:lnTo>
                  <a:pt x="0" y="1220966"/>
                </a:lnTo>
                <a:close/>
              </a:path>
              <a:path w="2024380" h="1370965">
                <a:moveTo>
                  <a:pt x="1182808" y="225259"/>
                </a:moveTo>
                <a:lnTo>
                  <a:pt x="990686" y="225259"/>
                </a:lnTo>
                <a:lnTo>
                  <a:pt x="1014602" y="221716"/>
                </a:lnTo>
                <a:lnTo>
                  <a:pt x="1038752" y="219243"/>
                </a:lnTo>
                <a:lnTo>
                  <a:pt x="1063180" y="217793"/>
                </a:lnTo>
                <a:lnTo>
                  <a:pt x="1087934" y="217320"/>
                </a:lnTo>
                <a:lnTo>
                  <a:pt x="1138245" y="219482"/>
                </a:lnTo>
                <a:lnTo>
                  <a:pt x="1182808" y="225259"/>
                </a:lnTo>
                <a:close/>
              </a:path>
              <a:path w="2024380" h="1370965">
                <a:moveTo>
                  <a:pt x="1757176" y="481280"/>
                </a:moveTo>
                <a:lnTo>
                  <a:pt x="1572688" y="481280"/>
                </a:lnTo>
                <a:lnTo>
                  <a:pt x="1594992" y="476070"/>
                </a:lnTo>
                <a:lnTo>
                  <a:pt x="1617901" y="472349"/>
                </a:lnTo>
                <a:lnTo>
                  <a:pt x="1641275" y="470116"/>
                </a:lnTo>
                <a:lnTo>
                  <a:pt x="1664975" y="469372"/>
                </a:lnTo>
                <a:lnTo>
                  <a:pt x="1710971" y="472349"/>
                </a:lnTo>
                <a:lnTo>
                  <a:pt x="1711706" y="472349"/>
                </a:lnTo>
                <a:lnTo>
                  <a:pt x="1757176" y="481280"/>
                </a:lnTo>
                <a:close/>
              </a:path>
              <a:path w="2024380" h="1370965">
                <a:moveTo>
                  <a:pt x="571426" y="1293503"/>
                </a:moveTo>
                <a:lnTo>
                  <a:pt x="519434" y="1291201"/>
                </a:lnTo>
                <a:lnTo>
                  <a:pt x="519743" y="1291201"/>
                </a:lnTo>
                <a:lnTo>
                  <a:pt x="469620" y="1284517"/>
                </a:lnTo>
                <a:lnTo>
                  <a:pt x="420777" y="1273594"/>
                </a:lnTo>
                <a:lnTo>
                  <a:pt x="373548" y="1258661"/>
                </a:lnTo>
                <a:lnTo>
                  <a:pt x="328109" y="1239924"/>
                </a:lnTo>
                <a:lnTo>
                  <a:pt x="284642" y="1217589"/>
                </a:lnTo>
                <a:lnTo>
                  <a:pt x="231738" y="1183416"/>
                </a:lnTo>
                <a:lnTo>
                  <a:pt x="182928" y="1143661"/>
                </a:lnTo>
                <a:lnTo>
                  <a:pt x="1839760" y="1143661"/>
                </a:lnTo>
                <a:lnTo>
                  <a:pt x="1805195" y="1161004"/>
                </a:lnTo>
                <a:lnTo>
                  <a:pt x="1797985" y="1163508"/>
                </a:lnTo>
                <a:lnTo>
                  <a:pt x="1530514" y="1163508"/>
                </a:lnTo>
                <a:lnTo>
                  <a:pt x="1513768" y="1182486"/>
                </a:lnTo>
                <a:lnTo>
                  <a:pt x="1496278" y="1200720"/>
                </a:lnTo>
                <a:lnTo>
                  <a:pt x="1478044" y="1218210"/>
                </a:lnTo>
                <a:lnTo>
                  <a:pt x="1459066" y="1234955"/>
                </a:lnTo>
                <a:lnTo>
                  <a:pt x="1421133" y="1264229"/>
                </a:lnTo>
                <a:lnTo>
                  <a:pt x="754511" y="1264229"/>
                </a:lnTo>
                <a:lnTo>
                  <a:pt x="733494" y="1270842"/>
                </a:lnTo>
                <a:lnTo>
                  <a:pt x="690529" y="1281463"/>
                </a:lnTo>
                <a:lnTo>
                  <a:pt x="644757" y="1289107"/>
                </a:lnTo>
                <a:lnTo>
                  <a:pt x="596180" y="1293030"/>
                </a:lnTo>
                <a:lnTo>
                  <a:pt x="571426" y="1293503"/>
                </a:lnTo>
                <a:close/>
              </a:path>
              <a:path w="2024380" h="1370965">
                <a:moveTo>
                  <a:pt x="1664974" y="1189308"/>
                </a:moveTo>
                <a:lnTo>
                  <a:pt x="1651082" y="1189308"/>
                </a:lnTo>
                <a:lnTo>
                  <a:pt x="1643639" y="1188812"/>
                </a:lnTo>
                <a:lnTo>
                  <a:pt x="1614172" y="1185835"/>
                </a:lnTo>
                <a:lnTo>
                  <a:pt x="1585402" y="1180625"/>
                </a:lnTo>
                <a:lnTo>
                  <a:pt x="1557469" y="1173183"/>
                </a:lnTo>
                <a:lnTo>
                  <a:pt x="1530514" y="1163508"/>
                </a:lnTo>
                <a:lnTo>
                  <a:pt x="1797985" y="1163508"/>
                </a:lnTo>
                <a:lnTo>
                  <a:pt x="1760741" y="1176442"/>
                </a:lnTo>
                <a:lnTo>
                  <a:pt x="1713858" y="1186020"/>
                </a:lnTo>
                <a:lnTo>
                  <a:pt x="1664974" y="1189308"/>
                </a:lnTo>
                <a:close/>
              </a:path>
              <a:path w="2024380" h="1370965">
                <a:moveTo>
                  <a:pt x="1087934" y="1370408"/>
                </a:moveTo>
                <a:lnTo>
                  <a:pt x="1035355" y="1368042"/>
                </a:lnTo>
                <a:lnTo>
                  <a:pt x="984078" y="1361075"/>
                </a:lnTo>
                <a:lnTo>
                  <a:pt x="934311" y="1349708"/>
                </a:lnTo>
                <a:lnTo>
                  <a:pt x="886262" y="1334141"/>
                </a:lnTo>
                <a:lnTo>
                  <a:pt x="840141" y="1314572"/>
                </a:lnTo>
                <a:lnTo>
                  <a:pt x="796154" y="1291201"/>
                </a:lnTo>
                <a:lnTo>
                  <a:pt x="754511" y="1264229"/>
                </a:lnTo>
                <a:lnTo>
                  <a:pt x="1421133" y="1264229"/>
                </a:lnTo>
                <a:lnTo>
                  <a:pt x="1378872" y="1291580"/>
                </a:lnTo>
                <a:lnTo>
                  <a:pt x="1334878" y="1314881"/>
                </a:lnTo>
                <a:lnTo>
                  <a:pt x="1288943" y="1334312"/>
                </a:lnTo>
                <a:lnTo>
                  <a:pt x="1241332" y="1349708"/>
                </a:lnTo>
                <a:lnTo>
                  <a:pt x="1191617" y="1361075"/>
                </a:lnTo>
                <a:lnTo>
                  <a:pt x="1140413" y="1368042"/>
                </a:lnTo>
                <a:lnTo>
                  <a:pt x="1087934" y="1370408"/>
                </a:lnTo>
                <a:close/>
              </a:path>
            </a:pathLst>
          </a:custGeom>
          <a:solidFill>
            <a:srgbClr val="6BA6E4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36027" y="6817936"/>
            <a:ext cx="3448050" cy="2492375"/>
          </a:xfrm>
          <a:custGeom>
            <a:avLst/>
            <a:gdLst/>
            <a:ahLst/>
            <a:cxnLst/>
            <a:rect l="l" t="t" r="r" b="b"/>
            <a:pathLst>
              <a:path w="3448050" h="2492375">
                <a:moveTo>
                  <a:pt x="1880603" y="2492363"/>
                </a:moveTo>
                <a:lnTo>
                  <a:pt x="1776122" y="2492363"/>
                </a:lnTo>
                <a:lnTo>
                  <a:pt x="1725820" y="2480756"/>
                </a:lnTo>
                <a:lnTo>
                  <a:pt x="1675226" y="2469894"/>
                </a:lnTo>
                <a:lnTo>
                  <a:pt x="1624877" y="2458421"/>
                </a:lnTo>
                <a:lnTo>
                  <a:pt x="1575312" y="2444981"/>
                </a:lnTo>
                <a:lnTo>
                  <a:pt x="1527068" y="2428218"/>
                </a:lnTo>
                <a:lnTo>
                  <a:pt x="1483597" y="2408714"/>
                </a:lnTo>
                <a:lnTo>
                  <a:pt x="1442555" y="2385832"/>
                </a:lnTo>
                <a:lnTo>
                  <a:pt x="1403973" y="2359627"/>
                </a:lnTo>
                <a:lnTo>
                  <a:pt x="1367879" y="2330154"/>
                </a:lnTo>
                <a:lnTo>
                  <a:pt x="1334303" y="2297471"/>
                </a:lnTo>
                <a:lnTo>
                  <a:pt x="1303277" y="2261632"/>
                </a:lnTo>
                <a:lnTo>
                  <a:pt x="1274828" y="2222694"/>
                </a:lnTo>
                <a:lnTo>
                  <a:pt x="1248987" y="2180713"/>
                </a:lnTo>
                <a:lnTo>
                  <a:pt x="1200921" y="2199315"/>
                </a:lnTo>
                <a:lnTo>
                  <a:pt x="1152706" y="2214942"/>
                </a:lnTo>
                <a:lnTo>
                  <a:pt x="1104308" y="2227512"/>
                </a:lnTo>
                <a:lnTo>
                  <a:pt x="1055690" y="2236943"/>
                </a:lnTo>
                <a:lnTo>
                  <a:pt x="1006818" y="2243157"/>
                </a:lnTo>
                <a:lnTo>
                  <a:pt x="957658" y="2246070"/>
                </a:lnTo>
                <a:lnTo>
                  <a:pt x="908174" y="2245603"/>
                </a:lnTo>
                <a:lnTo>
                  <a:pt x="858332" y="2241674"/>
                </a:lnTo>
                <a:lnTo>
                  <a:pt x="808096" y="2234202"/>
                </a:lnTo>
                <a:lnTo>
                  <a:pt x="754755" y="2222425"/>
                </a:lnTo>
                <a:lnTo>
                  <a:pt x="703611" y="2207183"/>
                </a:lnTo>
                <a:lnTo>
                  <a:pt x="654823" y="2188605"/>
                </a:lnTo>
                <a:lnTo>
                  <a:pt x="608551" y="2166819"/>
                </a:lnTo>
                <a:lnTo>
                  <a:pt x="564955" y="2141952"/>
                </a:lnTo>
                <a:lnTo>
                  <a:pt x="524194" y="2114134"/>
                </a:lnTo>
                <a:lnTo>
                  <a:pt x="486428" y="2083492"/>
                </a:lnTo>
                <a:lnTo>
                  <a:pt x="451817" y="2050155"/>
                </a:lnTo>
                <a:lnTo>
                  <a:pt x="420521" y="2014250"/>
                </a:lnTo>
                <a:lnTo>
                  <a:pt x="392698" y="1975907"/>
                </a:lnTo>
                <a:lnTo>
                  <a:pt x="368509" y="1935254"/>
                </a:lnTo>
                <a:lnTo>
                  <a:pt x="348114" y="1892418"/>
                </a:lnTo>
                <a:lnTo>
                  <a:pt x="331672" y="1847529"/>
                </a:lnTo>
                <a:lnTo>
                  <a:pt x="319342" y="1800713"/>
                </a:lnTo>
                <a:lnTo>
                  <a:pt x="311170" y="1746390"/>
                </a:lnTo>
                <a:lnTo>
                  <a:pt x="309790" y="1692758"/>
                </a:lnTo>
                <a:lnTo>
                  <a:pt x="314782" y="1639880"/>
                </a:lnTo>
                <a:lnTo>
                  <a:pt x="325726" y="1587821"/>
                </a:lnTo>
                <a:lnTo>
                  <a:pt x="342201" y="1536647"/>
                </a:lnTo>
                <a:lnTo>
                  <a:pt x="363788" y="1486423"/>
                </a:lnTo>
                <a:lnTo>
                  <a:pt x="305806" y="1453325"/>
                </a:lnTo>
                <a:lnTo>
                  <a:pt x="255715" y="1423004"/>
                </a:lnTo>
                <a:lnTo>
                  <a:pt x="212658" y="1394415"/>
                </a:lnTo>
                <a:lnTo>
                  <a:pt x="175775" y="1366514"/>
                </a:lnTo>
                <a:lnTo>
                  <a:pt x="144209" y="1338257"/>
                </a:lnTo>
                <a:lnTo>
                  <a:pt x="117101" y="1308600"/>
                </a:lnTo>
                <a:lnTo>
                  <a:pt x="93593" y="1276497"/>
                </a:lnTo>
                <a:lnTo>
                  <a:pt x="72825" y="1240904"/>
                </a:lnTo>
                <a:lnTo>
                  <a:pt x="53941" y="1200778"/>
                </a:lnTo>
                <a:lnTo>
                  <a:pt x="36080" y="1155073"/>
                </a:lnTo>
                <a:lnTo>
                  <a:pt x="18386" y="1102746"/>
                </a:lnTo>
                <a:lnTo>
                  <a:pt x="0" y="1042751"/>
                </a:lnTo>
                <a:lnTo>
                  <a:pt x="0" y="938271"/>
                </a:lnTo>
                <a:lnTo>
                  <a:pt x="2993" y="935398"/>
                </a:lnTo>
                <a:lnTo>
                  <a:pt x="8095" y="932907"/>
                </a:lnTo>
                <a:lnTo>
                  <a:pt x="8675" y="929617"/>
                </a:lnTo>
                <a:lnTo>
                  <a:pt x="19592" y="879326"/>
                </a:lnTo>
                <a:lnTo>
                  <a:pt x="33944" y="832287"/>
                </a:lnTo>
                <a:lnTo>
                  <a:pt x="51621" y="788413"/>
                </a:lnTo>
                <a:lnTo>
                  <a:pt x="72514" y="747618"/>
                </a:lnTo>
                <a:lnTo>
                  <a:pt x="96511" y="709817"/>
                </a:lnTo>
                <a:lnTo>
                  <a:pt x="123504" y="674923"/>
                </a:lnTo>
                <a:lnTo>
                  <a:pt x="153382" y="642851"/>
                </a:lnTo>
                <a:lnTo>
                  <a:pt x="186035" y="613514"/>
                </a:lnTo>
                <a:lnTo>
                  <a:pt x="221355" y="586827"/>
                </a:lnTo>
                <a:lnTo>
                  <a:pt x="259230" y="562703"/>
                </a:lnTo>
                <a:lnTo>
                  <a:pt x="299551" y="541058"/>
                </a:lnTo>
                <a:lnTo>
                  <a:pt x="342208" y="521804"/>
                </a:lnTo>
                <a:lnTo>
                  <a:pt x="387091" y="504856"/>
                </a:lnTo>
                <a:lnTo>
                  <a:pt x="434090" y="490127"/>
                </a:lnTo>
                <a:lnTo>
                  <a:pt x="485205" y="478109"/>
                </a:lnTo>
                <a:lnTo>
                  <a:pt x="537342" y="469739"/>
                </a:lnTo>
                <a:lnTo>
                  <a:pt x="590061" y="463523"/>
                </a:lnTo>
                <a:lnTo>
                  <a:pt x="642920" y="457963"/>
                </a:lnTo>
                <a:lnTo>
                  <a:pt x="695478" y="451562"/>
                </a:lnTo>
                <a:lnTo>
                  <a:pt x="710693" y="400834"/>
                </a:lnTo>
                <a:lnTo>
                  <a:pt x="729016" y="353340"/>
                </a:lnTo>
                <a:lnTo>
                  <a:pt x="750382" y="309032"/>
                </a:lnTo>
                <a:lnTo>
                  <a:pt x="774729" y="267861"/>
                </a:lnTo>
                <a:lnTo>
                  <a:pt x="801993" y="229780"/>
                </a:lnTo>
                <a:lnTo>
                  <a:pt x="832108" y="194740"/>
                </a:lnTo>
                <a:lnTo>
                  <a:pt x="865012" y="162695"/>
                </a:lnTo>
                <a:lnTo>
                  <a:pt x="900640" y="133595"/>
                </a:lnTo>
                <a:lnTo>
                  <a:pt x="938929" y="107393"/>
                </a:lnTo>
                <a:lnTo>
                  <a:pt x="979814" y="84041"/>
                </a:lnTo>
                <a:lnTo>
                  <a:pt x="1023232" y="63491"/>
                </a:lnTo>
                <a:lnTo>
                  <a:pt x="1069118" y="45695"/>
                </a:lnTo>
                <a:lnTo>
                  <a:pt x="1117410" y="30604"/>
                </a:lnTo>
                <a:lnTo>
                  <a:pt x="1168042" y="18172"/>
                </a:lnTo>
                <a:lnTo>
                  <a:pt x="1219217" y="8772"/>
                </a:lnTo>
                <a:lnTo>
                  <a:pt x="1269594" y="2715"/>
                </a:lnTo>
                <a:lnTo>
                  <a:pt x="1319160" y="0"/>
                </a:lnTo>
                <a:lnTo>
                  <a:pt x="1367901" y="626"/>
                </a:lnTo>
                <a:lnTo>
                  <a:pt x="1415807" y="4592"/>
                </a:lnTo>
                <a:lnTo>
                  <a:pt x="1462863" y="11897"/>
                </a:lnTo>
                <a:lnTo>
                  <a:pt x="1509057" y="22541"/>
                </a:lnTo>
                <a:lnTo>
                  <a:pt x="1554377" y="36521"/>
                </a:lnTo>
                <a:lnTo>
                  <a:pt x="1598809" y="53838"/>
                </a:lnTo>
                <a:lnTo>
                  <a:pt x="1642342" y="74490"/>
                </a:lnTo>
                <a:lnTo>
                  <a:pt x="1684963" y="98476"/>
                </a:lnTo>
                <a:lnTo>
                  <a:pt x="1726658" y="125795"/>
                </a:lnTo>
                <a:lnTo>
                  <a:pt x="1767415" y="156446"/>
                </a:lnTo>
                <a:lnTo>
                  <a:pt x="1807222" y="190428"/>
                </a:lnTo>
                <a:lnTo>
                  <a:pt x="1848222" y="162254"/>
                </a:lnTo>
                <a:lnTo>
                  <a:pt x="1889952" y="137067"/>
                </a:lnTo>
                <a:lnTo>
                  <a:pt x="1932419" y="114890"/>
                </a:lnTo>
                <a:lnTo>
                  <a:pt x="1975631" y="95744"/>
                </a:lnTo>
                <a:lnTo>
                  <a:pt x="2019593" y="79653"/>
                </a:lnTo>
                <a:lnTo>
                  <a:pt x="2064315" y="66637"/>
                </a:lnTo>
                <a:lnTo>
                  <a:pt x="2109802" y="56720"/>
                </a:lnTo>
                <a:lnTo>
                  <a:pt x="2156062" y="49923"/>
                </a:lnTo>
                <a:lnTo>
                  <a:pt x="2203102" y="46269"/>
                </a:lnTo>
                <a:lnTo>
                  <a:pt x="2250929" y="45781"/>
                </a:lnTo>
                <a:lnTo>
                  <a:pt x="2299550" y="48479"/>
                </a:lnTo>
                <a:lnTo>
                  <a:pt x="2348820" y="54042"/>
                </a:lnTo>
                <a:lnTo>
                  <a:pt x="2396679" y="62028"/>
                </a:lnTo>
                <a:lnTo>
                  <a:pt x="2443033" y="72543"/>
                </a:lnTo>
                <a:lnTo>
                  <a:pt x="2487787" y="85691"/>
                </a:lnTo>
                <a:lnTo>
                  <a:pt x="2530844" y="101577"/>
                </a:lnTo>
                <a:lnTo>
                  <a:pt x="2572111" y="120306"/>
                </a:lnTo>
                <a:lnTo>
                  <a:pt x="2611492" y="141982"/>
                </a:lnTo>
                <a:lnTo>
                  <a:pt x="2648893" y="166710"/>
                </a:lnTo>
                <a:lnTo>
                  <a:pt x="2684216" y="194594"/>
                </a:lnTo>
                <a:lnTo>
                  <a:pt x="2717369" y="225739"/>
                </a:lnTo>
                <a:lnTo>
                  <a:pt x="2748256" y="260250"/>
                </a:lnTo>
                <a:lnTo>
                  <a:pt x="2776781" y="298232"/>
                </a:lnTo>
                <a:lnTo>
                  <a:pt x="2802850" y="339788"/>
                </a:lnTo>
                <a:lnTo>
                  <a:pt x="2826367" y="385024"/>
                </a:lnTo>
                <a:lnTo>
                  <a:pt x="2843434" y="428512"/>
                </a:lnTo>
                <a:lnTo>
                  <a:pt x="2856142" y="474216"/>
                </a:lnTo>
                <a:lnTo>
                  <a:pt x="2866337" y="521428"/>
                </a:lnTo>
                <a:lnTo>
                  <a:pt x="2875862" y="569442"/>
                </a:lnTo>
                <a:lnTo>
                  <a:pt x="2886564" y="617549"/>
                </a:lnTo>
                <a:lnTo>
                  <a:pt x="2944440" y="628113"/>
                </a:lnTo>
                <a:lnTo>
                  <a:pt x="2998422" y="640502"/>
                </a:lnTo>
                <a:lnTo>
                  <a:pt x="3048721" y="654901"/>
                </a:lnTo>
                <a:lnTo>
                  <a:pt x="3095544" y="671493"/>
                </a:lnTo>
                <a:lnTo>
                  <a:pt x="3139099" y="690459"/>
                </a:lnTo>
                <a:lnTo>
                  <a:pt x="3179597" y="711985"/>
                </a:lnTo>
                <a:lnTo>
                  <a:pt x="3217243" y="736253"/>
                </a:lnTo>
                <a:lnTo>
                  <a:pt x="3252249" y="763447"/>
                </a:lnTo>
                <a:lnTo>
                  <a:pt x="3284821" y="793749"/>
                </a:lnTo>
                <a:lnTo>
                  <a:pt x="3315169" y="827343"/>
                </a:lnTo>
                <a:lnTo>
                  <a:pt x="3343501" y="864412"/>
                </a:lnTo>
                <a:lnTo>
                  <a:pt x="3370025" y="905140"/>
                </a:lnTo>
                <a:lnTo>
                  <a:pt x="3394142" y="953047"/>
                </a:lnTo>
                <a:lnTo>
                  <a:pt x="3413211" y="1003993"/>
                </a:lnTo>
                <a:lnTo>
                  <a:pt x="3430118" y="1056237"/>
                </a:lnTo>
                <a:lnTo>
                  <a:pt x="3447751" y="1108037"/>
                </a:lnTo>
                <a:lnTo>
                  <a:pt x="3447751" y="1199447"/>
                </a:lnTo>
                <a:lnTo>
                  <a:pt x="3436640" y="1250240"/>
                </a:lnTo>
                <a:lnTo>
                  <a:pt x="3421901" y="1299001"/>
                </a:lnTo>
                <a:lnTo>
                  <a:pt x="3403450" y="1345634"/>
                </a:lnTo>
                <a:lnTo>
                  <a:pt x="3381204" y="1390043"/>
                </a:lnTo>
                <a:lnTo>
                  <a:pt x="3355079" y="1432133"/>
                </a:lnTo>
                <a:lnTo>
                  <a:pt x="3324992" y="1471806"/>
                </a:lnTo>
                <a:lnTo>
                  <a:pt x="3290859" y="1508967"/>
                </a:lnTo>
                <a:lnTo>
                  <a:pt x="3252596" y="1543521"/>
                </a:lnTo>
                <a:lnTo>
                  <a:pt x="3277832" y="1589781"/>
                </a:lnTo>
                <a:lnTo>
                  <a:pt x="3298051" y="1635918"/>
                </a:lnTo>
                <a:lnTo>
                  <a:pt x="3313431" y="1681791"/>
                </a:lnTo>
                <a:lnTo>
                  <a:pt x="3324150" y="1727257"/>
                </a:lnTo>
                <a:lnTo>
                  <a:pt x="3330386" y="1772175"/>
                </a:lnTo>
                <a:lnTo>
                  <a:pt x="3332318" y="1816404"/>
                </a:lnTo>
                <a:lnTo>
                  <a:pt x="3330123" y="1859801"/>
                </a:lnTo>
                <a:lnTo>
                  <a:pt x="3323980" y="1902225"/>
                </a:lnTo>
                <a:lnTo>
                  <a:pt x="3314067" y="1943534"/>
                </a:lnTo>
                <a:lnTo>
                  <a:pt x="3300561" y="1983586"/>
                </a:lnTo>
                <a:lnTo>
                  <a:pt x="3283641" y="2022240"/>
                </a:lnTo>
                <a:lnTo>
                  <a:pt x="3263485" y="2059354"/>
                </a:lnTo>
                <a:lnTo>
                  <a:pt x="3240272" y="2094786"/>
                </a:lnTo>
                <a:lnTo>
                  <a:pt x="3214179" y="2128395"/>
                </a:lnTo>
                <a:lnTo>
                  <a:pt x="3185384" y="2160038"/>
                </a:lnTo>
                <a:lnTo>
                  <a:pt x="3154066" y="2189574"/>
                </a:lnTo>
                <a:lnTo>
                  <a:pt x="3120402" y="2216861"/>
                </a:lnTo>
                <a:lnTo>
                  <a:pt x="3084572" y="2241758"/>
                </a:lnTo>
                <a:lnTo>
                  <a:pt x="3046752" y="2264123"/>
                </a:lnTo>
                <a:lnTo>
                  <a:pt x="3007122" y="2283813"/>
                </a:lnTo>
                <a:lnTo>
                  <a:pt x="2959146" y="2303795"/>
                </a:lnTo>
                <a:lnTo>
                  <a:pt x="2911166" y="2320348"/>
                </a:lnTo>
                <a:lnTo>
                  <a:pt x="2863190" y="2333473"/>
                </a:lnTo>
                <a:lnTo>
                  <a:pt x="2815227" y="2343169"/>
                </a:lnTo>
                <a:lnTo>
                  <a:pt x="2767287" y="2349436"/>
                </a:lnTo>
                <a:lnTo>
                  <a:pt x="2719378" y="2352274"/>
                </a:lnTo>
                <a:lnTo>
                  <a:pt x="2671510" y="2351682"/>
                </a:lnTo>
                <a:lnTo>
                  <a:pt x="2623691" y="2347660"/>
                </a:lnTo>
                <a:lnTo>
                  <a:pt x="2575931" y="2340208"/>
                </a:lnTo>
                <a:lnTo>
                  <a:pt x="2528239" y="2329326"/>
                </a:lnTo>
                <a:lnTo>
                  <a:pt x="2480624" y="2315013"/>
                </a:lnTo>
                <a:lnTo>
                  <a:pt x="2433095" y="2297268"/>
                </a:lnTo>
                <a:lnTo>
                  <a:pt x="2385660" y="2276093"/>
                </a:lnTo>
                <a:lnTo>
                  <a:pt x="2361605" y="2267423"/>
                </a:lnTo>
                <a:lnTo>
                  <a:pt x="2341180" y="2267006"/>
                </a:lnTo>
                <a:lnTo>
                  <a:pt x="2322057" y="2274525"/>
                </a:lnTo>
                <a:lnTo>
                  <a:pt x="2301906" y="2289665"/>
                </a:lnTo>
                <a:lnTo>
                  <a:pt x="2262950" y="2323885"/>
                </a:lnTo>
                <a:lnTo>
                  <a:pt x="2222843" y="2357161"/>
                </a:lnTo>
                <a:lnTo>
                  <a:pt x="2180924" y="2387171"/>
                </a:lnTo>
                <a:lnTo>
                  <a:pt x="2136535" y="2411596"/>
                </a:lnTo>
                <a:lnTo>
                  <a:pt x="2087109" y="2431611"/>
                </a:lnTo>
                <a:lnTo>
                  <a:pt x="2036212" y="2448405"/>
                </a:lnTo>
                <a:lnTo>
                  <a:pt x="1984436" y="2463268"/>
                </a:lnTo>
                <a:lnTo>
                  <a:pt x="1932369" y="2477490"/>
                </a:lnTo>
                <a:lnTo>
                  <a:pt x="1880603" y="2492363"/>
                </a:lnTo>
                <a:close/>
              </a:path>
            </a:pathLst>
          </a:custGeom>
          <a:solidFill>
            <a:srgbClr val="97C3F5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55722" y="8035979"/>
            <a:ext cx="2701290" cy="1524000"/>
          </a:xfrm>
          <a:custGeom>
            <a:avLst/>
            <a:gdLst/>
            <a:ahLst/>
            <a:cxnLst/>
            <a:rect l="l" t="t" r="r" b="b"/>
            <a:pathLst>
              <a:path w="2701290" h="1524000">
                <a:moveTo>
                  <a:pt x="1041995" y="1523553"/>
                </a:moveTo>
                <a:lnTo>
                  <a:pt x="1093218" y="1521535"/>
                </a:lnTo>
                <a:lnTo>
                  <a:pt x="1143354" y="1515580"/>
                </a:lnTo>
                <a:lnTo>
                  <a:pt x="1192249" y="1505838"/>
                </a:lnTo>
                <a:lnTo>
                  <a:pt x="1239748" y="1492456"/>
                </a:lnTo>
                <a:lnTo>
                  <a:pt x="1285696" y="1475583"/>
                </a:lnTo>
                <a:lnTo>
                  <a:pt x="1329937" y="1455368"/>
                </a:lnTo>
                <a:lnTo>
                  <a:pt x="1372316" y="1431960"/>
                </a:lnTo>
                <a:lnTo>
                  <a:pt x="1412679" y="1405508"/>
                </a:lnTo>
                <a:lnTo>
                  <a:pt x="1436045" y="1412860"/>
                </a:lnTo>
                <a:lnTo>
                  <a:pt x="1483811" y="1424668"/>
                </a:lnTo>
                <a:lnTo>
                  <a:pt x="1534697" y="1433166"/>
                </a:lnTo>
                <a:lnTo>
                  <a:pt x="1588703" y="1437527"/>
                </a:lnTo>
                <a:lnTo>
                  <a:pt x="1616224" y="1438053"/>
                </a:lnTo>
                <a:lnTo>
                  <a:pt x="1665409" y="1436186"/>
                </a:lnTo>
                <a:lnTo>
                  <a:pt x="1713591" y="1430681"/>
                </a:lnTo>
                <a:lnTo>
                  <a:pt x="1760643" y="1421683"/>
                </a:lnTo>
                <a:lnTo>
                  <a:pt x="1806442" y="1409337"/>
                </a:lnTo>
                <a:lnTo>
                  <a:pt x="1850860" y="1393787"/>
                </a:lnTo>
                <a:lnTo>
                  <a:pt x="1893773" y="1375179"/>
                </a:lnTo>
                <a:lnTo>
                  <a:pt x="1935056" y="1353656"/>
                </a:lnTo>
                <a:lnTo>
                  <a:pt x="1993871" y="1315664"/>
                </a:lnTo>
                <a:lnTo>
                  <a:pt x="2048136" y="1271466"/>
                </a:lnTo>
                <a:lnTo>
                  <a:pt x="2091669" y="1302153"/>
                </a:lnTo>
                <a:lnTo>
                  <a:pt x="2139174" y="1326989"/>
                </a:lnTo>
                <a:lnTo>
                  <a:pt x="2190121" y="1345417"/>
                </a:lnTo>
                <a:lnTo>
                  <a:pt x="2243981" y="1356882"/>
                </a:lnTo>
                <a:lnTo>
                  <a:pt x="2300223" y="1360827"/>
                </a:lnTo>
                <a:lnTo>
                  <a:pt x="2351416" y="1357584"/>
                </a:lnTo>
                <a:lnTo>
                  <a:pt x="2400662" y="1348121"/>
                </a:lnTo>
                <a:lnTo>
                  <a:pt x="2447565" y="1332838"/>
                </a:lnTo>
                <a:lnTo>
                  <a:pt x="2491730" y="1312134"/>
                </a:lnTo>
                <a:lnTo>
                  <a:pt x="2532763" y="1286409"/>
                </a:lnTo>
                <a:lnTo>
                  <a:pt x="2570268" y="1256062"/>
                </a:lnTo>
                <a:lnTo>
                  <a:pt x="2603850" y="1221492"/>
                </a:lnTo>
                <a:lnTo>
                  <a:pt x="2633115" y="1183100"/>
                </a:lnTo>
                <a:lnTo>
                  <a:pt x="2657668" y="1141285"/>
                </a:lnTo>
                <a:lnTo>
                  <a:pt x="2676026" y="1099130"/>
                </a:lnTo>
                <a:lnTo>
                  <a:pt x="2689523" y="1054751"/>
                </a:lnTo>
                <a:lnTo>
                  <a:pt x="2697849" y="1008407"/>
                </a:lnTo>
                <a:lnTo>
                  <a:pt x="2700694" y="960357"/>
                </a:lnTo>
                <a:lnTo>
                  <a:pt x="2698000" y="913649"/>
                </a:lnTo>
                <a:lnTo>
                  <a:pt x="2690118" y="868525"/>
                </a:lnTo>
                <a:lnTo>
                  <a:pt x="2677349" y="825285"/>
                </a:lnTo>
                <a:lnTo>
                  <a:pt x="2659993" y="784230"/>
                </a:lnTo>
                <a:lnTo>
                  <a:pt x="2638351" y="745659"/>
                </a:lnTo>
                <a:lnTo>
                  <a:pt x="2612722" y="709873"/>
                </a:lnTo>
                <a:lnTo>
                  <a:pt x="2583407" y="677172"/>
                </a:lnTo>
                <a:lnTo>
                  <a:pt x="2550707" y="647858"/>
                </a:lnTo>
                <a:lnTo>
                  <a:pt x="2514921" y="622229"/>
                </a:lnTo>
                <a:lnTo>
                  <a:pt x="2476350" y="600586"/>
                </a:lnTo>
                <a:lnTo>
                  <a:pt x="2435294" y="583230"/>
                </a:lnTo>
                <a:lnTo>
                  <a:pt x="2392054" y="570461"/>
                </a:lnTo>
                <a:lnTo>
                  <a:pt x="2346931" y="562580"/>
                </a:lnTo>
                <a:lnTo>
                  <a:pt x="2300223" y="559886"/>
                </a:lnTo>
                <a:lnTo>
                  <a:pt x="2295259" y="559886"/>
                </a:lnTo>
                <a:lnTo>
                  <a:pt x="2287366" y="513038"/>
                </a:lnTo>
                <a:lnTo>
                  <a:pt x="2276183" y="467403"/>
                </a:lnTo>
                <a:lnTo>
                  <a:pt x="2261839" y="423109"/>
                </a:lnTo>
                <a:lnTo>
                  <a:pt x="2244462" y="380285"/>
                </a:lnTo>
                <a:lnTo>
                  <a:pt x="2224178" y="339060"/>
                </a:lnTo>
                <a:lnTo>
                  <a:pt x="2201116" y="299562"/>
                </a:lnTo>
                <a:lnTo>
                  <a:pt x="2175405" y="261920"/>
                </a:lnTo>
                <a:lnTo>
                  <a:pt x="2147170" y="226262"/>
                </a:lnTo>
                <a:lnTo>
                  <a:pt x="2116542" y="192718"/>
                </a:lnTo>
                <a:lnTo>
                  <a:pt x="2083646" y="161415"/>
                </a:lnTo>
                <a:lnTo>
                  <a:pt x="2048612" y="132483"/>
                </a:lnTo>
                <a:lnTo>
                  <a:pt x="2011566" y="106050"/>
                </a:lnTo>
                <a:lnTo>
                  <a:pt x="1972638" y="82245"/>
                </a:lnTo>
                <a:lnTo>
                  <a:pt x="1931954" y="61197"/>
                </a:lnTo>
                <a:lnTo>
                  <a:pt x="1889642" y="43034"/>
                </a:lnTo>
                <a:lnTo>
                  <a:pt x="1845831" y="27885"/>
                </a:lnTo>
                <a:lnTo>
                  <a:pt x="1800648" y="15878"/>
                </a:lnTo>
                <a:lnTo>
                  <a:pt x="1754221" y="7142"/>
                </a:lnTo>
                <a:lnTo>
                  <a:pt x="1706678" y="1807"/>
                </a:lnTo>
                <a:lnTo>
                  <a:pt x="1658146" y="0"/>
                </a:lnTo>
                <a:lnTo>
                  <a:pt x="1606930" y="2020"/>
                </a:lnTo>
                <a:lnTo>
                  <a:pt x="1556810" y="7977"/>
                </a:lnTo>
                <a:lnTo>
                  <a:pt x="1507944" y="17720"/>
                </a:lnTo>
                <a:lnTo>
                  <a:pt x="1460485" y="31094"/>
                </a:lnTo>
                <a:lnTo>
                  <a:pt x="1414589" y="47946"/>
                </a:lnTo>
                <a:lnTo>
                  <a:pt x="1370411" y="68124"/>
                </a:lnTo>
                <a:lnTo>
                  <a:pt x="1328107" y="91473"/>
                </a:lnTo>
                <a:lnTo>
                  <a:pt x="1287830" y="117840"/>
                </a:lnTo>
                <a:lnTo>
                  <a:pt x="1249738" y="147073"/>
                </a:lnTo>
                <a:lnTo>
                  <a:pt x="1213983" y="179018"/>
                </a:lnTo>
                <a:lnTo>
                  <a:pt x="1180723" y="213522"/>
                </a:lnTo>
                <a:lnTo>
                  <a:pt x="1150111" y="250432"/>
                </a:lnTo>
                <a:lnTo>
                  <a:pt x="1123522" y="246493"/>
                </a:lnTo>
                <a:lnTo>
                  <a:pt x="1096674" y="243743"/>
                </a:lnTo>
                <a:lnTo>
                  <a:pt x="1069516" y="242131"/>
                </a:lnTo>
                <a:lnTo>
                  <a:pt x="1041995" y="241606"/>
                </a:lnTo>
                <a:lnTo>
                  <a:pt x="990320" y="243656"/>
                </a:lnTo>
                <a:lnTo>
                  <a:pt x="939778" y="249700"/>
                </a:lnTo>
                <a:lnTo>
                  <a:pt x="890527" y="259584"/>
                </a:lnTo>
                <a:lnTo>
                  <a:pt x="842720" y="273149"/>
                </a:lnTo>
                <a:lnTo>
                  <a:pt x="796513" y="290239"/>
                </a:lnTo>
                <a:lnTo>
                  <a:pt x="752061" y="310698"/>
                </a:lnTo>
                <a:lnTo>
                  <a:pt x="709519" y="334368"/>
                </a:lnTo>
                <a:lnTo>
                  <a:pt x="669042" y="361093"/>
                </a:lnTo>
                <a:lnTo>
                  <a:pt x="630786" y="390717"/>
                </a:lnTo>
                <a:lnTo>
                  <a:pt x="594905" y="423083"/>
                </a:lnTo>
                <a:lnTo>
                  <a:pt x="561556" y="458034"/>
                </a:lnTo>
                <a:lnTo>
                  <a:pt x="530892" y="495413"/>
                </a:lnTo>
                <a:lnTo>
                  <a:pt x="503070" y="535063"/>
                </a:lnTo>
                <a:lnTo>
                  <a:pt x="478273" y="529272"/>
                </a:lnTo>
                <a:lnTo>
                  <a:pt x="452804" y="525134"/>
                </a:lnTo>
                <a:lnTo>
                  <a:pt x="426818" y="522652"/>
                </a:lnTo>
                <a:lnTo>
                  <a:pt x="400470" y="521825"/>
                </a:lnTo>
                <a:lnTo>
                  <a:pt x="352075" y="524717"/>
                </a:lnTo>
                <a:lnTo>
                  <a:pt x="305388" y="533170"/>
                </a:lnTo>
                <a:lnTo>
                  <a:pt x="260743" y="546853"/>
                </a:lnTo>
                <a:lnTo>
                  <a:pt x="218477" y="565432"/>
                </a:lnTo>
                <a:lnTo>
                  <a:pt x="178925" y="588573"/>
                </a:lnTo>
                <a:lnTo>
                  <a:pt x="142424" y="615945"/>
                </a:lnTo>
                <a:lnTo>
                  <a:pt x="109309" y="647214"/>
                </a:lnTo>
                <a:lnTo>
                  <a:pt x="79917" y="682047"/>
                </a:lnTo>
                <a:lnTo>
                  <a:pt x="54583" y="720111"/>
                </a:lnTo>
                <a:lnTo>
                  <a:pt x="33644" y="761074"/>
                </a:lnTo>
                <a:lnTo>
                  <a:pt x="17435" y="804603"/>
                </a:lnTo>
                <a:lnTo>
                  <a:pt x="6292" y="850364"/>
                </a:lnTo>
                <a:lnTo>
                  <a:pt x="551" y="898024"/>
                </a:lnTo>
                <a:lnTo>
                  <a:pt x="551" y="905747"/>
                </a:lnTo>
                <a:lnTo>
                  <a:pt x="0" y="913470"/>
                </a:lnTo>
                <a:lnTo>
                  <a:pt x="0" y="921744"/>
                </a:lnTo>
                <a:lnTo>
                  <a:pt x="2693" y="968451"/>
                </a:lnTo>
                <a:lnTo>
                  <a:pt x="10575" y="1013575"/>
                </a:lnTo>
                <a:lnTo>
                  <a:pt x="23344" y="1056815"/>
                </a:lnTo>
                <a:lnTo>
                  <a:pt x="40700" y="1097871"/>
                </a:lnTo>
                <a:lnTo>
                  <a:pt x="62342" y="1136441"/>
                </a:lnTo>
                <a:lnTo>
                  <a:pt x="87971" y="1172227"/>
                </a:lnTo>
                <a:lnTo>
                  <a:pt x="117286" y="1204928"/>
                </a:lnTo>
                <a:lnTo>
                  <a:pt x="149987" y="1234243"/>
                </a:lnTo>
                <a:lnTo>
                  <a:pt x="185772" y="1259872"/>
                </a:lnTo>
                <a:lnTo>
                  <a:pt x="224343" y="1281514"/>
                </a:lnTo>
                <a:lnTo>
                  <a:pt x="265399" y="1298870"/>
                </a:lnTo>
                <a:lnTo>
                  <a:pt x="308639" y="1311639"/>
                </a:lnTo>
                <a:lnTo>
                  <a:pt x="353763" y="1319520"/>
                </a:lnTo>
                <a:lnTo>
                  <a:pt x="400470" y="1322214"/>
                </a:lnTo>
                <a:lnTo>
                  <a:pt x="415915" y="1322214"/>
                </a:lnTo>
                <a:lnTo>
                  <a:pt x="456950" y="1318353"/>
                </a:lnTo>
                <a:lnTo>
                  <a:pt x="519989" y="1304287"/>
                </a:lnTo>
                <a:lnTo>
                  <a:pt x="549957" y="1293531"/>
                </a:lnTo>
                <a:lnTo>
                  <a:pt x="568574" y="1314630"/>
                </a:lnTo>
                <a:lnTo>
                  <a:pt x="608290" y="1354346"/>
                </a:lnTo>
                <a:lnTo>
                  <a:pt x="667710" y="1402825"/>
                </a:lnTo>
                <a:lnTo>
                  <a:pt x="708282" y="1429786"/>
                </a:lnTo>
                <a:lnTo>
                  <a:pt x="750948" y="1453682"/>
                </a:lnTo>
                <a:lnTo>
                  <a:pt x="795548" y="1474350"/>
                </a:lnTo>
                <a:lnTo>
                  <a:pt x="841923" y="1491627"/>
                </a:lnTo>
                <a:lnTo>
                  <a:pt x="889914" y="1505350"/>
                </a:lnTo>
                <a:lnTo>
                  <a:pt x="939362" y="1515353"/>
                </a:lnTo>
                <a:lnTo>
                  <a:pt x="990109" y="1521476"/>
                </a:lnTo>
                <a:lnTo>
                  <a:pt x="1041995" y="1523553"/>
                </a:lnTo>
                <a:close/>
              </a:path>
            </a:pathLst>
          </a:custGeom>
          <a:solidFill>
            <a:srgbClr val="DEEDFF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8255" y="8369307"/>
            <a:ext cx="2544144" cy="168592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210966"/>
            <a:ext cx="1747520" cy="1539240"/>
          </a:xfrm>
          <a:custGeom>
            <a:avLst/>
            <a:gdLst/>
            <a:ahLst/>
            <a:cxnLst/>
            <a:rect l="l" t="t" r="r" b="b"/>
            <a:pathLst>
              <a:path w="1747520" h="1539239">
                <a:moveTo>
                  <a:pt x="103260" y="1538840"/>
                </a:moveTo>
                <a:lnTo>
                  <a:pt x="154414" y="1535510"/>
                </a:lnTo>
                <a:lnTo>
                  <a:pt x="204381" y="1528273"/>
                </a:lnTo>
                <a:lnTo>
                  <a:pt x="253011" y="1517281"/>
                </a:lnTo>
                <a:lnTo>
                  <a:pt x="300151" y="1502686"/>
                </a:lnTo>
                <a:lnTo>
                  <a:pt x="345651" y="1484642"/>
                </a:lnTo>
                <a:lnTo>
                  <a:pt x="389360" y="1463300"/>
                </a:lnTo>
                <a:lnTo>
                  <a:pt x="431126" y="1438814"/>
                </a:lnTo>
                <a:lnTo>
                  <a:pt x="470797" y="1411336"/>
                </a:lnTo>
                <a:lnTo>
                  <a:pt x="494344" y="1418087"/>
                </a:lnTo>
                <a:lnTo>
                  <a:pt x="542397" y="1428667"/>
                </a:lnTo>
                <a:lnTo>
                  <a:pt x="593484" y="1435858"/>
                </a:lnTo>
                <a:lnTo>
                  <a:pt x="647584" y="1438834"/>
                </a:lnTo>
                <a:lnTo>
                  <a:pt x="675109" y="1438655"/>
                </a:lnTo>
                <a:lnTo>
                  <a:pt x="724230" y="1435528"/>
                </a:lnTo>
                <a:lnTo>
                  <a:pt x="772255" y="1428790"/>
                </a:lnTo>
                <a:lnTo>
                  <a:pt x="819062" y="1418590"/>
                </a:lnTo>
                <a:lnTo>
                  <a:pt x="864529" y="1405074"/>
                </a:lnTo>
                <a:lnTo>
                  <a:pt x="908534" y="1388392"/>
                </a:lnTo>
                <a:lnTo>
                  <a:pt x="950956" y="1368690"/>
                </a:lnTo>
                <a:lnTo>
                  <a:pt x="991674" y="1346117"/>
                </a:lnTo>
                <a:lnTo>
                  <a:pt x="1049497" y="1306630"/>
                </a:lnTo>
                <a:lnTo>
                  <a:pt x="1102611" y="1261056"/>
                </a:lnTo>
                <a:lnTo>
                  <a:pt x="1146917" y="1290618"/>
                </a:lnTo>
                <a:lnTo>
                  <a:pt x="1195042" y="1314228"/>
                </a:lnTo>
                <a:lnTo>
                  <a:pt x="1246445" y="1331345"/>
                </a:lnTo>
                <a:lnTo>
                  <a:pt x="1300580" y="1341426"/>
                </a:lnTo>
                <a:lnTo>
                  <a:pt x="1356905" y="1343929"/>
                </a:lnTo>
                <a:lnTo>
                  <a:pt x="1407998" y="1339375"/>
                </a:lnTo>
                <a:lnTo>
                  <a:pt x="1456985" y="1328653"/>
                </a:lnTo>
                <a:lnTo>
                  <a:pt x="1503481" y="1312173"/>
                </a:lnTo>
                <a:lnTo>
                  <a:pt x="1547102" y="1290344"/>
                </a:lnTo>
                <a:lnTo>
                  <a:pt x="1587462" y="1263576"/>
                </a:lnTo>
                <a:lnTo>
                  <a:pt x="1624177" y="1232278"/>
                </a:lnTo>
                <a:lnTo>
                  <a:pt x="1656863" y="1196860"/>
                </a:lnTo>
                <a:lnTo>
                  <a:pt x="1685134" y="1157731"/>
                </a:lnTo>
                <a:lnTo>
                  <a:pt x="1708607" y="1115300"/>
                </a:lnTo>
                <a:lnTo>
                  <a:pt x="1725880" y="1072689"/>
                </a:lnTo>
                <a:lnTo>
                  <a:pt x="1738235" y="1027978"/>
                </a:lnTo>
                <a:lnTo>
                  <a:pt x="1745371" y="981436"/>
                </a:lnTo>
                <a:lnTo>
                  <a:pt x="1746983" y="933328"/>
                </a:lnTo>
                <a:lnTo>
                  <a:pt x="1743093" y="886705"/>
                </a:lnTo>
                <a:lnTo>
                  <a:pt x="1734058" y="841798"/>
                </a:lnTo>
                <a:lnTo>
                  <a:pt x="1720186" y="798900"/>
                </a:lnTo>
                <a:lnTo>
                  <a:pt x="1701783" y="758302"/>
                </a:lnTo>
                <a:lnTo>
                  <a:pt x="1679160" y="720299"/>
                </a:lnTo>
                <a:lnTo>
                  <a:pt x="1652622" y="685181"/>
                </a:lnTo>
                <a:lnTo>
                  <a:pt x="1622479" y="653243"/>
                </a:lnTo>
                <a:lnTo>
                  <a:pt x="1589038" y="624775"/>
                </a:lnTo>
                <a:lnTo>
                  <a:pt x="1552607" y="600072"/>
                </a:lnTo>
                <a:lnTo>
                  <a:pt x="1513495" y="579425"/>
                </a:lnTo>
                <a:lnTo>
                  <a:pt x="1472008" y="563126"/>
                </a:lnTo>
                <a:lnTo>
                  <a:pt x="1428455" y="551470"/>
                </a:lnTo>
                <a:lnTo>
                  <a:pt x="1383144" y="544747"/>
                </a:lnTo>
                <a:lnTo>
                  <a:pt x="1336383" y="543250"/>
                </a:lnTo>
                <a:lnTo>
                  <a:pt x="1331420" y="543378"/>
                </a:lnTo>
                <a:lnTo>
                  <a:pt x="1322329" y="496748"/>
                </a:lnTo>
                <a:lnTo>
                  <a:pt x="1309981" y="451414"/>
                </a:lnTo>
                <a:lnTo>
                  <a:pt x="1294507" y="407502"/>
                </a:lnTo>
                <a:lnTo>
                  <a:pt x="1276038" y="365138"/>
                </a:lnTo>
                <a:lnTo>
                  <a:pt x="1254705" y="324446"/>
                </a:lnTo>
                <a:lnTo>
                  <a:pt x="1230639" y="285551"/>
                </a:lnTo>
                <a:lnTo>
                  <a:pt x="1203971" y="248580"/>
                </a:lnTo>
                <a:lnTo>
                  <a:pt x="1174832" y="213658"/>
                </a:lnTo>
                <a:lnTo>
                  <a:pt x="1143354" y="180909"/>
                </a:lnTo>
                <a:lnTo>
                  <a:pt x="1109667" y="150460"/>
                </a:lnTo>
                <a:lnTo>
                  <a:pt x="1073903" y="122435"/>
                </a:lnTo>
                <a:lnTo>
                  <a:pt x="1036193" y="96960"/>
                </a:lnTo>
                <a:lnTo>
                  <a:pt x="996667" y="74160"/>
                </a:lnTo>
                <a:lnTo>
                  <a:pt x="955457" y="54161"/>
                </a:lnTo>
                <a:lnTo>
                  <a:pt x="912694" y="37088"/>
                </a:lnTo>
                <a:lnTo>
                  <a:pt x="868509" y="23066"/>
                </a:lnTo>
                <a:lnTo>
                  <a:pt x="823033" y="12221"/>
                </a:lnTo>
                <a:lnTo>
                  <a:pt x="776398" y="4678"/>
                </a:lnTo>
                <a:lnTo>
                  <a:pt x="728733" y="563"/>
                </a:lnTo>
                <a:lnTo>
                  <a:pt x="680171" y="0"/>
                </a:lnTo>
                <a:lnTo>
                  <a:pt x="629023" y="3331"/>
                </a:lnTo>
                <a:lnTo>
                  <a:pt x="579073" y="10571"/>
                </a:lnTo>
                <a:lnTo>
                  <a:pt x="530472" y="21563"/>
                </a:lnTo>
                <a:lnTo>
                  <a:pt x="483372" y="36148"/>
                </a:lnTo>
                <a:lnTo>
                  <a:pt x="437923" y="54171"/>
                </a:lnTo>
                <a:lnTo>
                  <a:pt x="394276" y="75474"/>
                </a:lnTo>
                <a:lnTo>
                  <a:pt x="352584" y="99899"/>
                </a:lnTo>
                <a:lnTo>
                  <a:pt x="312996" y="127290"/>
                </a:lnTo>
                <a:lnTo>
                  <a:pt x="275665" y="157489"/>
                </a:lnTo>
                <a:lnTo>
                  <a:pt x="240741" y="190340"/>
                </a:lnTo>
                <a:lnTo>
                  <a:pt x="208376" y="225685"/>
                </a:lnTo>
                <a:lnTo>
                  <a:pt x="178720" y="263366"/>
                </a:lnTo>
                <a:lnTo>
                  <a:pt x="152038" y="260110"/>
                </a:lnTo>
                <a:lnTo>
                  <a:pt x="125129" y="258050"/>
                </a:lnTo>
                <a:lnTo>
                  <a:pt x="97938" y="257134"/>
                </a:lnTo>
                <a:lnTo>
                  <a:pt x="70413" y="257314"/>
                </a:lnTo>
                <a:lnTo>
                  <a:pt x="18807" y="260687"/>
                </a:lnTo>
                <a:lnTo>
                  <a:pt x="0" y="263427"/>
                </a:lnTo>
                <a:lnTo>
                  <a:pt x="0" y="1533194"/>
                </a:lnTo>
                <a:lnTo>
                  <a:pt x="51337" y="1538093"/>
                </a:lnTo>
                <a:lnTo>
                  <a:pt x="103260" y="1538840"/>
                </a:lnTo>
                <a:close/>
              </a:path>
            </a:pathLst>
          </a:custGeom>
          <a:solidFill>
            <a:srgbClr val="DEEDFF">
              <a:alpha val="3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450855" y="2149884"/>
            <a:ext cx="2321560" cy="2491105"/>
          </a:xfrm>
          <a:custGeom>
            <a:avLst/>
            <a:gdLst/>
            <a:ahLst/>
            <a:cxnLst/>
            <a:rect l="l" t="t" r="r" b="b"/>
            <a:pathLst>
              <a:path w="2321559" h="2491104">
                <a:moveTo>
                  <a:pt x="957658" y="2246070"/>
                </a:moveTo>
                <a:lnTo>
                  <a:pt x="908174" y="2245602"/>
                </a:lnTo>
                <a:lnTo>
                  <a:pt x="858332" y="2241673"/>
                </a:lnTo>
                <a:lnTo>
                  <a:pt x="808096" y="2234202"/>
                </a:lnTo>
                <a:lnTo>
                  <a:pt x="754755" y="2222425"/>
                </a:lnTo>
                <a:lnTo>
                  <a:pt x="703611" y="2207183"/>
                </a:lnTo>
                <a:lnTo>
                  <a:pt x="654823" y="2188605"/>
                </a:lnTo>
                <a:lnTo>
                  <a:pt x="608551" y="2166818"/>
                </a:lnTo>
                <a:lnTo>
                  <a:pt x="564955" y="2141952"/>
                </a:lnTo>
                <a:lnTo>
                  <a:pt x="524194" y="2114134"/>
                </a:lnTo>
                <a:lnTo>
                  <a:pt x="486428" y="2083492"/>
                </a:lnTo>
                <a:lnTo>
                  <a:pt x="451817" y="2050155"/>
                </a:lnTo>
                <a:lnTo>
                  <a:pt x="420521" y="2014250"/>
                </a:lnTo>
                <a:lnTo>
                  <a:pt x="392698" y="1975907"/>
                </a:lnTo>
                <a:lnTo>
                  <a:pt x="368509" y="1935254"/>
                </a:lnTo>
                <a:lnTo>
                  <a:pt x="348114" y="1892418"/>
                </a:lnTo>
                <a:lnTo>
                  <a:pt x="331672" y="1847528"/>
                </a:lnTo>
                <a:lnTo>
                  <a:pt x="319342" y="1800713"/>
                </a:lnTo>
                <a:lnTo>
                  <a:pt x="311170" y="1746390"/>
                </a:lnTo>
                <a:lnTo>
                  <a:pt x="309790" y="1692757"/>
                </a:lnTo>
                <a:lnTo>
                  <a:pt x="314782" y="1639879"/>
                </a:lnTo>
                <a:lnTo>
                  <a:pt x="325726" y="1587821"/>
                </a:lnTo>
                <a:lnTo>
                  <a:pt x="342201" y="1536647"/>
                </a:lnTo>
                <a:lnTo>
                  <a:pt x="363788" y="1486423"/>
                </a:lnTo>
                <a:lnTo>
                  <a:pt x="305806" y="1453325"/>
                </a:lnTo>
                <a:lnTo>
                  <a:pt x="255715" y="1423004"/>
                </a:lnTo>
                <a:lnTo>
                  <a:pt x="212658" y="1394415"/>
                </a:lnTo>
                <a:lnTo>
                  <a:pt x="175775" y="1366514"/>
                </a:lnTo>
                <a:lnTo>
                  <a:pt x="144209" y="1338257"/>
                </a:lnTo>
                <a:lnTo>
                  <a:pt x="117101" y="1308599"/>
                </a:lnTo>
                <a:lnTo>
                  <a:pt x="93593" y="1276496"/>
                </a:lnTo>
                <a:lnTo>
                  <a:pt x="72825" y="1240904"/>
                </a:lnTo>
                <a:lnTo>
                  <a:pt x="53941" y="1200778"/>
                </a:lnTo>
                <a:lnTo>
                  <a:pt x="36080" y="1155073"/>
                </a:lnTo>
                <a:lnTo>
                  <a:pt x="18386" y="1102746"/>
                </a:lnTo>
                <a:lnTo>
                  <a:pt x="0" y="1042751"/>
                </a:lnTo>
                <a:lnTo>
                  <a:pt x="0" y="938271"/>
                </a:lnTo>
                <a:lnTo>
                  <a:pt x="2993" y="935398"/>
                </a:lnTo>
                <a:lnTo>
                  <a:pt x="8095" y="932907"/>
                </a:lnTo>
                <a:lnTo>
                  <a:pt x="8675" y="929617"/>
                </a:lnTo>
                <a:lnTo>
                  <a:pt x="19592" y="879326"/>
                </a:lnTo>
                <a:lnTo>
                  <a:pt x="33944" y="832287"/>
                </a:lnTo>
                <a:lnTo>
                  <a:pt x="51621" y="788413"/>
                </a:lnTo>
                <a:lnTo>
                  <a:pt x="72514" y="747618"/>
                </a:lnTo>
                <a:lnTo>
                  <a:pt x="96511" y="709817"/>
                </a:lnTo>
                <a:lnTo>
                  <a:pt x="123504" y="674923"/>
                </a:lnTo>
                <a:lnTo>
                  <a:pt x="153382" y="642851"/>
                </a:lnTo>
                <a:lnTo>
                  <a:pt x="186035" y="613514"/>
                </a:lnTo>
                <a:lnTo>
                  <a:pt x="221355" y="586827"/>
                </a:lnTo>
                <a:lnTo>
                  <a:pt x="259230" y="562703"/>
                </a:lnTo>
                <a:lnTo>
                  <a:pt x="299551" y="541058"/>
                </a:lnTo>
                <a:lnTo>
                  <a:pt x="342208" y="521804"/>
                </a:lnTo>
                <a:lnTo>
                  <a:pt x="387091" y="504856"/>
                </a:lnTo>
                <a:lnTo>
                  <a:pt x="434090" y="490127"/>
                </a:lnTo>
                <a:lnTo>
                  <a:pt x="485205" y="478109"/>
                </a:lnTo>
                <a:lnTo>
                  <a:pt x="537342" y="469739"/>
                </a:lnTo>
                <a:lnTo>
                  <a:pt x="590061" y="463523"/>
                </a:lnTo>
                <a:lnTo>
                  <a:pt x="642920" y="457963"/>
                </a:lnTo>
                <a:lnTo>
                  <a:pt x="695478" y="451562"/>
                </a:lnTo>
                <a:lnTo>
                  <a:pt x="710693" y="400834"/>
                </a:lnTo>
                <a:lnTo>
                  <a:pt x="729016" y="353340"/>
                </a:lnTo>
                <a:lnTo>
                  <a:pt x="750382" y="309032"/>
                </a:lnTo>
                <a:lnTo>
                  <a:pt x="774729" y="267861"/>
                </a:lnTo>
                <a:lnTo>
                  <a:pt x="801993" y="229780"/>
                </a:lnTo>
                <a:lnTo>
                  <a:pt x="832108" y="194740"/>
                </a:lnTo>
                <a:lnTo>
                  <a:pt x="865012" y="162695"/>
                </a:lnTo>
                <a:lnTo>
                  <a:pt x="900640" y="133595"/>
                </a:lnTo>
                <a:lnTo>
                  <a:pt x="938929" y="107393"/>
                </a:lnTo>
                <a:lnTo>
                  <a:pt x="979814" y="84041"/>
                </a:lnTo>
                <a:lnTo>
                  <a:pt x="1023232" y="63491"/>
                </a:lnTo>
                <a:lnTo>
                  <a:pt x="1069118" y="45695"/>
                </a:lnTo>
                <a:lnTo>
                  <a:pt x="1117410" y="30604"/>
                </a:lnTo>
                <a:lnTo>
                  <a:pt x="1168042" y="18172"/>
                </a:lnTo>
                <a:lnTo>
                  <a:pt x="1219217" y="8772"/>
                </a:lnTo>
                <a:lnTo>
                  <a:pt x="1269594" y="2715"/>
                </a:lnTo>
                <a:lnTo>
                  <a:pt x="1319160" y="0"/>
                </a:lnTo>
                <a:lnTo>
                  <a:pt x="1367901" y="626"/>
                </a:lnTo>
                <a:lnTo>
                  <a:pt x="1415807" y="4592"/>
                </a:lnTo>
                <a:lnTo>
                  <a:pt x="1462863" y="11897"/>
                </a:lnTo>
                <a:lnTo>
                  <a:pt x="1509057" y="22541"/>
                </a:lnTo>
                <a:lnTo>
                  <a:pt x="1554377" y="36521"/>
                </a:lnTo>
                <a:lnTo>
                  <a:pt x="1598809" y="53838"/>
                </a:lnTo>
                <a:lnTo>
                  <a:pt x="1642342" y="74490"/>
                </a:lnTo>
                <a:lnTo>
                  <a:pt x="1684962" y="98476"/>
                </a:lnTo>
                <a:lnTo>
                  <a:pt x="1726658" y="125795"/>
                </a:lnTo>
                <a:lnTo>
                  <a:pt x="1767415" y="156446"/>
                </a:lnTo>
                <a:lnTo>
                  <a:pt x="1807222" y="190428"/>
                </a:lnTo>
                <a:lnTo>
                  <a:pt x="2321544" y="190428"/>
                </a:lnTo>
                <a:lnTo>
                  <a:pt x="2321544" y="2180713"/>
                </a:lnTo>
                <a:lnTo>
                  <a:pt x="1248987" y="2180713"/>
                </a:lnTo>
                <a:lnTo>
                  <a:pt x="1200921" y="2199315"/>
                </a:lnTo>
                <a:lnTo>
                  <a:pt x="1152706" y="2214942"/>
                </a:lnTo>
                <a:lnTo>
                  <a:pt x="1104308" y="2227511"/>
                </a:lnTo>
                <a:lnTo>
                  <a:pt x="1055690" y="2236943"/>
                </a:lnTo>
                <a:lnTo>
                  <a:pt x="1006818" y="2243156"/>
                </a:lnTo>
                <a:lnTo>
                  <a:pt x="957658" y="2246070"/>
                </a:lnTo>
                <a:close/>
              </a:path>
              <a:path w="2321559" h="2491104">
                <a:moveTo>
                  <a:pt x="2321544" y="190428"/>
                </a:moveTo>
                <a:lnTo>
                  <a:pt x="1807222" y="190428"/>
                </a:lnTo>
                <a:lnTo>
                  <a:pt x="1848222" y="162254"/>
                </a:lnTo>
                <a:lnTo>
                  <a:pt x="1889952" y="137067"/>
                </a:lnTo>
                <a:lnTo>
                  <a:pt x="1932419" y="114890"/>
                </a:lnTo>
                <a:lnTo>
                  <a:pt x="1975631" y="95744"/>
                </a:lnTo>
                <a:lnTo>
                  <a:pt x="2019593" y="79653"/>
                </a:lnTo>
                <a:lnTo>
                  <a:pt x="2064315" y="66637"/>
                </a:lnTo>
                <a:lnTo>
                  <a:pt x="2109802" y="56720"/>
                </a:lnTo>
                <a:lnTo>
                  <a:pt x="2156062" y="49923"/>
                </a:lnTo>
                <a:lnTo>
                  <a:pt x="2203101" y="46269"/>
                </a:lnTo>
                <a:lnTo>
                  <a:pt x="2259364" y="45695"/>
                </a:lnTo>
                <a:lnTo>
                  <a:pt x="2249376" y="45695"/>
                </a:lnTo>
                <a:lnTo>
                  <a:pt x="2299550" y="48479"/>
                </a:lnTo>
                <a:lnTo>
                  <a:pt x="2321544" y="50963"/>
                </a:lnTo>
                <a:lnTo>
                  <a:pt x="2321544" y="190428"/>
                </a:lnTo>
                <a:close/>
              </a:path>
              <a:path w="2321559" h="2491104">
                <a:moveTo>
                  <a:pt x="1886377" y="2490704"/>
                </a:moveTo>
                <a:lnTo>
                  <a:pt x="1768932" y="2490704"/>
                </a:lnTo>
                <a:lnTo>
                  <a:pt x="1725820" y="2480756"/>
                </a:lnTo>
                <a:lnTo>
                  <a:pt x="1675226" y="2469894"/>
                </a:lnTo>
                <a:lnTo>
                  <a:pt x="1624877" y="2458421"/>
                </a:lnTo>
                <a:lnTo>
                  <a:pt x="1575312" y="2444981"/>
                </a:lnTo>
                <a:lnTo>
                  <a:pt x="1527068" y="2428217"/>
                </a:lnTo>
                <a:lnTo>
                  <a:pt x="1483597" y="2408714"/>
                </a:lnTo>
                <a:lnTo>
                  <a:pt x="1442555" y="2385832"/>
                </a:lnTo>
                <a:lnTo>
                  <a:pt x="1403973" y="2359627"/>
                </a:lnTo>
                <a:lnTo>
                  <a:pt x="1367879" y="2330154"/>
                </a:lnTo>
                <a:lnTo>
                  <a:pt x="1334303" y="2297471"/>
                </a:lnTo>
                <a:lnTo>
                  <a:pt x="1303276" y="2261632"/>
                </a:lnTo>
                <a:lnTo>
                  <a:pt x="1274828" y="2222694"/>
                </a:lnTo>
                <a:lnTo>
                  <a:pt x="1248987" y="2180713"/>
                </a:lnTo>
                <a:lnTo>
                  <a:pt x="2321544" y="2180713"/>
                </a:lnTo>
                <a:lnTo>
                  <a:pt x="2321544" y="2274910"/>
                </a:lnTo>
                <a:lnTo>
                  <a:pt x="2301906" y="2289665"/>
                </a:lnTo>
                <a:lnTo>
                  <a:pt x="2262950" y="2323885"/>
                </a:lnTo>
                <a:lnTo>
                  <a:pt x="2222843" y="2357161"/>
                </a:lnTo>
                <a:lnTo>
                  <a:pt x="2180924" y="2387171"/>
                </a:lnTo>
                <a:lnTo>
                  <a:pt x="2136535" y="2411595"/>
                </a:lnTo>
                <a:lnTo>
                  <a:pt x="2087109" y="2431611"/>
                </a:lnTo>
                <a:lnTo>
                  <a:pt x="2036212" y="2448405"/>
                </a:lnTo>
                <a:lnTo>
                  <a:pt x="1984436" y="2463268"/>
                </a:lnTo>
                <a:lnTo>
                  <a:pt x="1932369" y="2477490"/>
                </a:lnTo>
                <a:lnTo>
                  <a:pt x="1886377" y="2490704"/>
                </a:lnTo>
                <a:close/>
              </a:path>
            </a:pathLst>
          </a:custGeom>
          <a:solidFill>
            <a:srgbClr val="97C3F5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15635" y="1415926"/>
            <a:ext cx="2484120" cy="1401445"/>
          </a:xfrm>
          <a:custGeom>
            <a:avLst/>
            <a:gdLst/>
            <a:ahLst/>
            <a:cxnLst/>
            <a:rect l="l" t="t" r="r" b="b"/>
            <a:pathLst>
              <a:path w="2484120" h="1401445">
                <a:moveTo>
                  <a:pt x="1525348" y="1401067"/>
                </a:moveTo>
                <a:lnTo>
                  <a:pt x="1471592" y="1398648"/>
                </a:lnTo>
                <a:lnTo>
                  <a:pt x="1419168" y="1391525"/>
                </a:lnTo>
                <a:lnTo>
                  <a:pt x="1368287" y="1379904"/>
                </a:lnTo>
                <a:lnTo>
                  <a:pt x="1319164" y="1363988"/>
                </a:lnTo>
                <a:lnTo>
                  <a:pt x="1272010" y="1343981"/>
                </a:lnTo>
                <a:lnTo>
                  <a:pt x="1227040" y="1320088"/>
                </a:lnTo>
                <a:lnTo>
                  <a:pt x="1184465" y="1292512"/>
                </a:lnTo>
                <a:lnTo>
                  <a:pt x="1162978" y="1299273"/>
                </a:lnTo>
                <a:lnTo>
                  <a:pt x="1119051" y="1310132"/>
                </a:lnTo>
                <a:lnTo>
                  <a:pt x="1072256" y="1317947"/>
                </a:lnTo>
                <a:lnTo>
                  <a:pt x="1022592" y="1321958"/>
                </a:lnTo>
                <a:lnTo>
                  <a:pt x="997284" y="1322441"/>
                </a:lnTo>
                <a:lnTo>
                  <a:pt x="944601" y="1320109"/>
                </a:lnTo>
                <a:lnTo>
                  <a:pt x="893200" y="1313254"/>
                </a:lnTo>
                <a:lnTo>
                  <a:pt x="843265" y="1302087"/>
                </a:lnTo>
                <a:lnTo>
                  <a:pt x="794979" y="1286820"/>
                </a:lnTo>
                <a:lnTo>
                  <a:pt x="748524" y="1267663"/>
                </a:lnTo>
                <a:lnTo>
                  <a:pt x="704084" y="1244829"/>
                </a:lnTo>
                <a:lnTo>
                  <a:pt x="649997" y="1209892"/>
                </a:lnTo>
                <a:lnTo>
                  <a:pt x="600095" y="1169247"/>
                </a:lnTo>
                <a:lnTo>
                  <a:pt x="560061" y="1197467"/>
                </a:lnTo>
                <a:lnTo>
                  <a:pt x="516376" y="1220306"/>
                </a:lnTo>
                <a:lnTo>
                  <a:pt x="469525" y="1237253"/>
                </a:lnTo>
                <a:lnTo>
                  <a:pt x="419995" y="1247796"/>
                </a:lnTo>
                <a:lnTo>
                  <a:pt x="368274" y="1251424"/>
                </a:lnTo>
                <a:lnTo>
                  <a:pt x="315431" y="1247659"/>
                </a:lnTo>
                <a:lnTo>
                  <a:pt x="264911" y="1236713"/>
                </a:lnTo>
                <a:lnTo>
                  <a:pt x="217233" y="1219109"/>
                </a:lnTo>
                <a:lnTo>
                  <a:pt x="172914" y="1195371"/>
                </a:lnTo>
                <a:lnTo>
                  <a:pt x="132470" y="1166021"/>
                </a:lnTo>
                <a:lnTo>
                  <a:pt x="96420" y="1131582"/>
                </a:lnTo>
                <a:lnTo>
                  <a:pt x="65279" y="1092578"/>
                </a:lnTo>
                <a:lnTo>
                  <a:pt x="39566" y="1049532"/>
                </a:lnTo>
                <a:lnTo>
                  <a:pt x="22684" y="1010766"/>
                </a:lnTo>
                <a:lnTo>
                  <a:pt x="10272" y="969955"/>
                </a:lnTo>
                <a:lnTo>
                  <a:pt x="2615" y="927337"/>
                </a:lnTo>
                <a:lnTo>
                  <a:pt x="0" y="883149"/>
                </a:lnTo>
                <a:lnTo>
                  <a:pt x="2869" y="836949"/>
                </a:lnTo>
                <a:lnTo>
                  <a:pt x="11246" y="792463"/>
                </a:lnTo>
                <a:lnTo>
                  <a:pt x="24786" y="750036"/>
                </a:lnTo>
                <a:lnTo>
                  <a:pt x="43145" y="710012"/>
                </a:lnTo>
                <a:lnTo>
                  <a:pt x="65976" y="672736"/>
                </a:lnTo>
                <a:lnTo>
                  <a:pt x="92936" y="638555"/>
                </a:lnTo>
                <a:lnTo>
                  <a:pt x="123680" y="607811"/>
                </a:lnTo>
                <a:lnTo>
                  <a:pt x="157862" y="580851"/>
                </a:lnTo>
                <a:lnTo>
                  <a:pt x="195137" y="558019"/>
                </a:lnTo>
                <a:lnTo>
                  <a:pt x="235161" y="539661"/>
                </a:lnTo>
                <a:lnTo>
                  <a:pt x="277589" y="526120"/>
                </a:lnTo>
                <a:lnTo>
                  <a:pt x="322075" y="517743"/>
                </a:lnTo>
                <a:lnTo>
                  <a:pt x="368274" y="514874"/>
                </a:lnTo>
                <a:lnTo>
                  <a:pt x="372840" y="514874"/>
                </a:lnTo>
                <a:lnTo>
                  <a:pt x="381094" y="467073"/>
                </a:lnTo>
                <a:lnTo>
                  <a:pt x="393066" y="420664"/>
                </a:lnTo>
                <a:lnTo>
                  <a:pt x="408595" y="375811"/>
                </a:lnTo>
                <a:lnTo>
                  <a:pt x="427520" y="332675"/>
                </a:lnTo>
                <a:lnTo>
                  <a:pt x="449680" y="291418"/>
                </a:lnTo>
                <a:lnTo>
                  <a:pt x="474913" y="252204"/>
                </a:lnTo>
                <a:lnTo>
                  <a:pt x="503058" y="215195"/>
                </a:lnTo>
                <a:lnTo>
                  <a:pt x="533954" y="180552"/>
                </a:lnTo>
                <a:lnTo>
                  <a:pt x="567440" y="148438"/>
                </a:lnTo>
                <a:lnTo>
                  <a:pt x="603353" y="119016"/>
                </a:lnTo>
                <a:lnTo>
                  <a:pt x="641534" y="92447"/>
                </a:lnTo>
                <a:lnTo>
                  <a:pt x="681821" y="68894"/>
                </a:lnTo>
                <a:lnTo>
                  <a:pt x="724052" y="48519"/>
                </a:lnTo>
                <a:lnTo>
                  <a:pt x="768067" y="31485"/>
                </a:lnTo>
                <a:lnTo>
                  <a:pt x="813703" y="17953"/>
                </a:lnTo>
                <a:lnTo>
                  <a:pt x="860800" y="8087"/>
                </a:lnTo>
                <a:lnTo>
                  <a:pt x="909197" y="2048"/>
                </a:lnTo>
                <a:lnTo>
                  <a:pt x="958732" y="0"/>
                </a:lnTo>
                <a:lnTo>
                  <a:pt x="1010065" y="2208"/>
                </a:lnTo>
                <a:lnTo>
                  <a:pt x="1060181" y="8710"/>
                </a:lnTo>
                <a:lnTo>
                  <a:pt x="1108896" y="19324"/>
                </a:lnTo>
                <a:lnTo>
                  <a:pt x="1156023" y="33867"/>
                </a:lnTo>
                <a:lnTo>
                  <a:pt x="1201379" y="52155"/>
                </a:lnTo>
                <a:lnTo>
                  <a:pt x="1244777" y="74006"/>
                </a:lnTo>
                <a:lnTo>
                  <a:pt x="1286032" y="99237"/>
                </a:lnTo>
                <a:lnTo>
                  <a:pt x="1324960" y="127664"/>
                </a:lnTo>
                <a:lnTo>
                  <a:pt x="1361375" y="159106"/>
                </a:lnTo>
                <a:lnTo>
                  <a:pt x="1395091" y="193378"/>
                </a:lnTo>
                <a:lnTo>
                  <a:pt x="1425923" y="230298"/>
                </a:lnTo>
                <a:lnTo>
                  <a:pt x="1450375" y="226676"/>
                </a:lnTo>
                <a:lnTo>
                  <a:pt x="1475065" y="224148"/>
                </a:lnTo>
                <a:lnTo>
                  <a:pt x="1500040" y="222665"/>
                </a:lnTo>
                <a:lnTo>
                  <a:pt x="1525348" y="222182"/>
                </a:lnTo>
                <a:lnTo>
                  <a:pt x="1576784" y="224392"/>
                </a:lnTo>
                <a:lnTo>
                  <a:pt x="1626981" y="230899"/>
                </a:lnTo>
                <a:lnTo>
                  <a:pt x="1675760" y="241521"/>
                </a:lnTo>
                <a:lnTo>
                  <a:pt x="1722937" y="256075"/>
                </a:lnTo>
                <a:lnTo>
                  <a:pt x="1768332" y="274376"/>
                </a:lnTo>
                <a:lnTo>
                  <a:pt x="1811762" y="296243"/>
                </a:lnTo>
                <a:lnTo>
                  <a:pt x="1853048" y="321491"/>
                </a:lnTo>
                <a:lnTo>
                  <a:pt x="1892007" y="349938"/>
                </a:lnTo>
                <a:lnTo>
                  <a:pt x="1928457" y="381400"/>
                </a:lnTo>
                <a:lnTo>
                  <a:pt x="1962218" y="415694"/>
                </a:lnTo>
                <a:lnTo>
                  <a:pt x="1993108" y="452638"/>
                </a:lnTo>
                <a:lnTo>
                  <a:pt x="2020946" y="492047"/>
                </a:lnTo>
                <a:lnTo>
                  <a:pt x="2043749" y="486721"/>
                </a:lnTo>
                <a:lnTo>
                  <a:pt x="2067171" y="482916"/>
                </a:lnTo>
                <a:lnTo>
                  <a:pt x="2091068" y="480634"/>
                </a:lnTo>
                <a:lnTo>
                  <a:pt x="2115298" y="479873"/>
                </a:lnTo>
                <a:lnTo>
                  <a:pt x="2163444" y="482989"/>
                </a:lnTo>
                <a:lnTo>
                  <a:pt x="2209717" y="492078"/>
                </a:lnTo>
                <a:lnTo>
                  <a:pt x="2253726" y="506750"/>
                </a:lnTo>
                <a:lnTo>
                  <a:pt x="2295076" y="526616"/>
                </a:lnTo>
                <a:lnTo>
                  <a:pt x="2333376" y="551288"/>
                </a:lnTo>
                <a:lnTo>
                  <a:pt x="2368233" y="580375"/>
                </a:lnTo>
                <a:lnTo>
                  <a:pt x="2399253" y="613488"/>
                </a:lnTo>
                <a:lnTo>
                  <a:pt x="2426045" y="650239"/>
                </a:lnTo>
                <a:lnTo>
                  <a:pt x="2448214" y="690237"/>
                </a:lnTo>
                <a:lnTo>
                  <a:pt x="2465370" y="733095"/>
                </a:lnTo>
                <a:lnTo>
                  <a:pt x="2477117" y="778421"/>
                </a:lnTo>
                <a:lnTo>
                  <a:pt x="2483065" y="825828"/>
                </a:lnTo>
                <a:lnTo>
                  <a:pt x="2483065" y="832930"/>
                </a:lnTo>
                <a:lnTo>
                  <a:pt x="2483572" y="840032"/>
                </a:lnTo>
                <a:lnTo>
                  <a:pt x="2483572" y="847641"/>
                </a:lnTo>
                <a:lnTo>
                  <a:pt x="2480703" y="893840"/>
                </a:lnTo>
                <a:lnTo>
                  <a:pt x="2472326" y="938326"/>
                </a:lnTo>
                <a:lnTo>
                  <a:pt x="2458786" y="980754"/>
                </a:lnTo>
                <a:lnTo>
                  <a:pt x="2440427" y="1020778"/>
                </a:lnTo>
                <a:lnTo>
                  <a:pt x="2417595" y="1058053"/>
                </a:lnTo>
                <a:lnTo>
                  <a:pt x="2390635" y="1092235"/>
                </a:lnTo>
                <a:lnTo>
                  <a:pt x="2359892" y="1122978"/>
                </a:lnTo>
                <a:lnTo>
                  <a:pt x="2325710" y="1149939"/>
                </a:lnTo>
                <a:lnTo>
                  <a:pt x="2288435" y="1172770"/>
                </a:lnTo>
                <a:lnTo>
                  <a:pt x="2248411" y="1191129"/>
                </a:lnTo>
                <a:lnTo>
                  <a:pt x="2205983" y="1204669"/>
                </a:lnTo>
                <a:lnTo>
                  <a:pt x="2161497" y="1213046"/>
                </a:lnTo>
                <a:lnTo>
                  <a:pt x="2115297" y="1215915"/>
                </a:lnTo>
                <a:lnTo>
                  <a:pt x="2101094" y="1215915"/>
                </a:lnTo>
                <a:lnTo>
                  <a:pt x="2033945" y="1207038"/>
                </a:lnTo>
                <a:lnTo>
                  <a:pt x="1977829" y="1189538"/>
                </a:lnTo>
                <a:lnTo>
                  <a:pt x="1960708" y="1208940"/>
                </a:lnTo>
                <a:lnTo>
                  <a:pt x="1924185" y="1245464"/>
                </a:lnTo>
                <a:lnTo>
                  <a:pt x="1864989" y="1293293"/>
                </a:lnTo>
                <a:lnTo>
                  <a:pt x="1822597" y="1320602"/>
                </a:lnTo>
                <a:lnTo>
                  <a:pt x="1777816" y="1344297"/>
                </a:lnTo>
                <a:lnTo>
                  <a:pt x="1730854" y="1364164"/>
                </a:lnTo>
                <a:lnTo>
                  <a:pt x="1681917" y="1379988"/>
                </a:lnTo>
                <a:lnTo>
                  <a:pt x="1631216" y="1391556"/>
                </a:lnTo>
                <a:lnTo>
                  <a:pt x="1578956" y="1398654"/>
                </a:lnTo>
                <a:lnTo>
                  <a:pt x="1525348" y="1401067"/>
                </a:lnTo>
                <a:close/>
              </a:path>
            </a:pathLst>
          </a:custGeom>
          <a:solidFill>
            <a:srgbClr val="6BA6E4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061882" y="980449"/>
            <a:ext cx="1710689" cy="1524000"/>
          </a:xfrm>
          <a:custGeom>
            <a:avLst/>
            <a:gdLst/>
            <a:ahLst/>
            <a:cxnLst/>
            <a:rect l="l" t="t" r="r" b="b"/>
            <a:pathLst>
              <a:path w="1710690" h="1524000">
                <a:moveTo>
                  <a:pt x="1041995" y="1523553"/>
                </a:moveTo>
                <a:lnTo>
                  <a:pt x="1093218" y="1521535"/>
                </a:lnTo>
                <a:lnTo>
                  <a:pt x="1143354" y="1515580"/>
                </a:lnTo>
                <a:lnTo>
                  <a:pt x="1192249" y="1505838"/>
                </a:lnTo>
                <a:lnTo>
                  <a:pt x="1239748" y="1492456"/>
                </a:lnTo>
                <a:lnTo>
                  <a:pt x="1285696" y="1475583"/>
                </a:lnTo>
                <a:lnTo>
                  <a:pt x="1329937" y="1455368"/>
                </a:lnTo>
                <a:lnTo>
                  <a:pt x="1372316" y="1431960"/>
                </a:lnTo>
                <a:lnTo>
                  <a:pt x="1412679" y="1405508"/>
                </a:lnTo>
                <a:lnTo>
                  <a:pt x="1436045" y="1412860"/>
                </a:lnTo>
                <a:lnTo>
                  <a:pt x="1483811" y="1424668"/>
                </a:lnTo>
                <a:lnTo>
                  <a:pt x="1534697" y="1433166"/>
                </a:lnTo>
                <a:lnTo>
                  <a:pt x="1588703" y="1437527"/>
                </a:lnTo>
                <a:lnTo>
                  <a:pt x="1616224" y="1438053"/>
                </a:lnTo>
                <a:lnTo>
                  <a:pt x="1665409" y="1436186"/>
                </a:lnTo>
                <a:lnTo>
                  <a:pt x="1710516" y="1431032"/>
                </a:lnTo>
                <a:lnTo>
                  <a:pt x="1710516" y="2237"/>
                </a:lnTo>
                <a:lnTo>
                  <a:pt x="1706678" y="1807"/>
                </a:lnTo>
                <a:lnTo>
                  <a:pt x="1658146" y="0"/>
                </a:lnTo>
                <a:lnTo>
                  <a:pt x="1606930" y="2020"/>
                </a:lnTo>
                <a:lnTo>
                  <a:pt x="1556810" y="7977"/>
                </a:lnTo>
                <a:lnTo>
                  <a:pt x="1507944" y="17720"/>
                </a:lnTo>
                <a:lnTo>
                  <a:pt x="1460485" y="31094"/>
                </a:lnTo>
                <a:lnTo>
                  <a:pt x="1414589" y="47946"/>
                </a:lnTo>
                <a:lnTo>
                  <a:pt x="1370411" y="68124"/>
                </a:lnTo>
                <a:lnTo>
                  <a:pt x="1328107" y="91473"/>
                </a:lnTo>
                <a:lnTo>
                  <a:pt x="1287830" y="117840"/>
                </a:lnTo>
                <a:lnTo>
                  <a:pt x="1249738" y="147073"/>
                </a:lnTo>
                <a:lnTo>
                  <a:pt x="1213983" y="179018"/>
                </a:lnTo>
                <a:lnTo>
                  <a:pt x="1180723" y="213522"/>
                </a:lnTo>
                <a:lnTo>
                  <a:pt x="1150111" y="250432"/>
                </a:lnTo>
                <a:lnTo>
                  <a:pt x="1123522" y="246493"/>
                </a:lnTo>
                <a:lnTo>
                  <a:pt x="1096674" y="243743"/>
                </a:lnTo>
                <a:lnTo>
                  <a:pt x="1069516" y="242131"/>
                </a:lnTo>
                <a:lnTo>
                  <a:pt x="1041995" y="241606"/>
                </a:lnTo>
                <a:lnTo>
                  <a:pt x="990320" y="243656"/>
                </a:lnTo>
                <a:lnTo>
                  <a:pt x="939778" y="249700"/>
                </a:lnTo>
                <a:lnTo>
                  <a:pt x="890527" y="259584"/>
                </a:lnTo>
                <a:lnTo>
                  <a:pt x="842720" y="273149"/>
                </a:lnTo>
                <a:lnTo>
                  <a:pt x="796513" y="290239"/>
                </a:lnTo>
                <a:lnTo>
                  <a:pt x="752061" y="310698"/>
                </a:lnTo>
                <a:lnTo>
                  <a:pt x="709519" y="334368"/>
                </a:lnTo>
                <a:lnTo>
                  <a:pt x="669042" y="361093"/>
                </a:lnTo>
                <a:lnTo>
                  <a:pt x="630786" y="390717"/>
                </a:lnTo>
                <a:lnTo>
                  <a:pt x="594905" y="423083"/>
                </a:lnTo>
                <a:lnTo>
                  <a:pt x="561556" y="458034"/>
                </a:lnTo>
                <a:lnTo>
                  <a:pt x="530892" y="495413"/>
                </a:lnTo>
                <a:lnTo>
                  <a:pt x="503070" y="535064"/>
                </a:lnTo>
                <a:lnTo>
                  <a:pt x="478273" y="529272"/>
                </a:lnTo>
                <a:lnTo>
                  <a:pt x="452804" y="525134"/>
                </a:lnTo>
                <a:lnTo>
                  <a:pt x="426818" y="522652"/>
                </a:lnTo>
                <a:lnTo>
                  <a:pt x="400470" y="521825"/>
                </a:lnTo>
                <a:lnTo>
                  <a:pt x="352075" y="524717"/>
                </a:lnTo>
                <a:lnTo>
                  <a:pt x="305388" y="533170"/>
                </a:lnTo>
                <a:lnTo>
                  <a:pt x="260743" y="546853"/>
                </a:lnTo>
                <a:lnTo>
                  <a:pt x="218477" y="565432"/>
                </a:lnTo>
                <a:lnTo>
                  <a:pt x="178925" y="588573"/>
                </a:lnTo>
                <a:lnTo>
                  <a:pt x="142424" y="615945"/>
                </a:lnTo>
                <a:lnTo>
                  <a:pt x="109309" y="647214"/>
                </a:lnTo>
                <a:lnTo>
                  <a:pt x="79917" y="682047"/>
                </a:lnTo>
                <a:lnTo>
                  <a:pt x="54583" y="720111"/>
                </a:lnTo>
                <a:lnTo>
                  <a:pt x="33644" y="761074"/>
                </a:lnTo>
                <a:lnTo>
                  <a:pt x="17435" y="804603"/>
                </a:lnTo>
                <a:lnTo>
                  <a:pt x="6292" y="850364"/>
                </a:lnTo>
                <a:lnTo>
                  <a:pt x="551" y="898024"/>
                </a:lnTo>
                <a:lnTo>
                  <a:pt x="551" y="905747"/>
                </a:lnTo>
                <a:lnTo>
                  <a:pt x="0" y="913470"/>
                </a:lnTo>
                <a:lnTo>
                  <a:pt x="0" y="921744"/>
                </a:lnTo>
                <a:lnTo>
                  <a:pt x="2693" y="968451"/>
                </a:lnTo>
                <a:lnTo>
                  <a:pt x="10575" y="1013575"/>
                </a:lnTo>
                <a:lnTo>
                  <a:pt x="23344" y="1056815"/>
                </a:lnTo>
                <a:lnTo>
                  <a:pt x="40700" y="1097871"/>
                </a:lnTo>
                <a:lnTo>
                  <a:pt x="62342" y="1136441"/>
                </a:lnTo>
                <a:lnTo>
                  <a:pt x="87971" y="1172227"/>
                </a:lnTo>
                <a:lnTo>
                  <a:pt x="117286" y="1204928"/>
                </a:lnTo>
                <a:lnTo>
                  <a:pt x="149987" y="1234243"/>
                </a:lnTo>
                <a:lnTo>
                  <a:pt x="185772" y="1259872"/>
                </a:lnTo>
                <a:lnTo>
                  <a:pt x="224343" y="1281514"/>
                </a:lnTo>
                <a:lnTo>
                  <a:pt x="265399" y="1298870"/>
                </a:lnTo>
                <a:lnTo>
                  <a:pt x="308639" y="1311639"/>
                </a:lnTo>
                <a:lnTo>
                  <a:pt x="353763" y="1319520"/>
                </a:lnTo>
                <a:lnTo>
                  <a:pt x="400470" y="1322214"/>
                </a:lnTo>
                <a:lnTo>
                  <a:pt x="415915" y="1322214"/>
                </a:lnTo>
                <a:lnTo>
                  <a:pt x="456950" y="1318353"/>
                </a:lnTo>
                <a:lnTo>
                  <a:pt x="519989" y="1304287"/>
                </a:lnTo>
                <a:lnTo>
                  <a:pt x="549957" y="1293531"/>
                </a:lnTo>
                <a:lnTo>
                  <a:pt x="568574" y="1314630"/>
                </a:lnTo>
                <a:lnTo>
                  <a:pt x="608290" y="1354346"/>
                </a:lnTo>
                <a:lnTo>
                  <a:pt x="667710" y="1402825"/>
                </a:lnTo>
                <a:lnTo>
                  <a:pt x="708283" y="1429786"/>
                </a:lnTo>
                <a:lnTo>
                  <a:pt x="750948" y="1453682"/>
                </a:lnTo>
                <a:lnTo>
                  <a:pt x="795548" y="1474350"/>
                </a:lnTo>
                <a:lnTo>
                  <a:pt x="841923" y="1491627"/>
                </a:lnTo>
                <a:lnTo>
                  <a:pt x="889914" y="1505350"/>
                </a:lnTo>
                <a:lnTo>
                  <a:pt x="939362" y="1515354"/>
                </a:lnTo>
                <a:lnTo>
                  <a:pt x="990109" y="1521476"/>
                </a:lnTo>
                <a:lnTo>
                  <a:pt x="1041995" y="1523553"/>
                </a:lnTo>
                <a:close/>
              </a:path>
            </a:pathLst>
          </a:custGeom>
          <a:solidFill>
            <a:srgbClr val="DEEDFF">
              <a:alpha val="3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1697" y="108000"/>
            <a:ext cx="3838574" cy="13525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2746" y="9461033"/>
            <a:ext cx="347450" cy="282063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71365" y="9336675"/>
            <a:ext cx="367665" cy="337185"/>
          </a:xfrm>
          <a:custGeom>
            <a:avLst/>
            <a:gdLst/>
            <a:ahLst/>
            <a:cxnLst/>
            <a:rect l="l" t="t" r="r" b="b"/>
            <a:pathLst>
              <a:path w="367665" h="337184">
                <a:moveTo>
                  <a:pt x="365191" y="7367"/>
                </a:moveTo>
                <a:lnTo>
                  <a:pt x="347944" y="206"/>
                </a:lnTo>
                <a:lnTo>
                  <a:pt x="359120" y="554"/>
                </a:lnTo>
                <a:lnTo>
                  <a:pt x="363457" y="4552"/>
                </a:lnTo>
                <a:lnTo>
                  <a:pt x="364945" y="6487"/>
                </a:lnTo>
                <a:lnTo>
                  <a:pt x="365191" y="7367"/>
                </a:lnTo>
                <a:close/>
              </a:path>
              <a:path w="367665" h="337184">
                <a:moveTo>
                  <a:pt x="68457" y="89421"/>
                </a:moveTo>
                <a:lnTo>
                  <a:pt x="8510" y="64530"/>
                </a:lnTo>
                <a:lnTo>
                  <a:pt x="7469" y="63383"/>
                </a:lnTo>
                <a:lnTo>
                  <a:pt x="7181" y="62945"/>
                </a:lnTo>
                <a:lnTo>
                  <a:pt x="5195" y="60586"/>
                </a:lnTo>
                <a:lnTo>
                  <a:pt x="2031" y="56602"/>
                </a:lnTo>
                <a:lnTo>
                  <a:pt x="194" y="51209"/>
                </a:lnTo>
                <a:lnTo>
                  <a:pt x="0" y="47781"/>
                </a:lnTo>
                <a:lnTo>
                  <a:pt x="1716" y="40484"/>
                </a:lnTo>
                <a:lnTo>
                  <a:pt x="35785" y="22048"/>
                </a:lnTo>
                <a:lnTo>
                  <a:pt x="92413" y="15817"/>
                </a:lnTo>
                <a:lnTo>
                  <a:pt x="126365" y="12664"/>
                </a:lnTo>
                <a:lnTo>
                  <a:pt x="185789" y="7940"/>
                </a:lnTo>
                <a:lnTo>
                  <a:pt x="262160" y="2814"/>
                </a:lnTo>
                <a:lnTo>
                  <a:pt x="334565" y="160"/>
                </a:lnTo>
                <a:lnTo>
                  <a:pt x="349319" y="0"/>
                </a:lnTo>
                <a:lnTo>
                  <a:pt x="347944" y="206"/>
                </a:lnTo>
                <a:lnTo>
                  <a:pt x="365191" y="7367"/>
                </a:lnTo>
                <a:lnTo>
                  <a:pt x="366972" y="13615"/>
                </a:lnTo>
                <a:lnTo>
                  <a:pt x="367243" y="18561"/>
                </a:lnTo>
                <a:lnTo>
                  <a:pt x="365994" y="29196"/>
                </a:lnTo>
                <a:lnTo>
                  <a:pt x="364417" y="34862"/>
                </a:lnTo>
                <a:lnTo>
                  <a:pt x="364142" y="35830"/>
                </a:lnTo>
                <a:lnTo>
                  <a:pt x="340727" y="26107"/>
                </a:lnTo>
                <a:lnTo>
                  <a:pt x="335481" y="26329"/>
                </a:lnTo>
                <a:lnTo>
                  <a:pt x="264283" y="30971"/>
                </a:lnTo>
                <a:lnTo>
                  <a:pt x="188416" y="38283"/>
                </a:lnTo>
                <a:lnTo>
                  <a:pt x="146361" y="42767"/>
                </a:lnTo>
                <a:lnTo>
                  <a:pt x="96040" y="48790"/>
                </a:lnTo>
                <a:lnTo>
                  <a:pt x="85467" y="49916"/>
                </a:lnTo>
                <a:lnTo>
                  <a:pt x="47032" y="55007"/>
                </a:lnTo>
                <a:lnTo>
                  <a:pt x="45234" y="55443"/>
                </a:lnTo>
                <a:lnTo>
                  <a:pt x="54191" y="68761"/>
                </a:lnTo>
                <a:lnTo>
                  <a:pt x="66182" y="86073"/>
                </a:lnTo>
                <a:lnTo>
                  <a:pt x="68457" y="89421"/>
                </a:lnTo>
                <a:close/>
              </a:path>
              <a:path w="367665" h="337184">
                <a:moveTo>
                  <a:pt x="211778" y="323972"/>
                </a:moveTo>
                <a:lnTo>
                  <a:pt x="197540" y="318060"/>
                </a:lnTo>
                <a:lnTo>
                  <a:pt x="197904" y="316995"/>
                </a:lnTo>
                <a:lnTo>
                  <a:pt x="198330" y="315752"/>
                </a:lnTo>
                <a:lnTo>
                  <a:pt x="201109" y="308794"/>
                </a:lnTo>
                <a:lnTo>
                  <a:pt x="210503" y="288698"/>
                </a:lnTo>
                <a:lnTo>
                  <a:pt x="211138" y="287339"/>
                </a:lnTo>
                <a:lnTo>
                  <a:pt x="227590" y="256721"/>
                </a:lnTo>
                <a:lnTo>
                  <a:pt x="237373" y="238774"/>
                </a:lnTo>
                <a:lnTo>
                  <a:pt x="246067" y="222664"/>
                </a:lnTo>
                <a:lnTo>
                  <a:pt x="266256" y="184696"/>
                </a:lnTo>
                <a:lnTo>
                  <a:pt x="285151" y="148447"/>
                </a:lnTo>
                <a:lnTo>
                  <a:pt x="315888" y="88123"/>
                </a:lnTo>
                <a:lnTo>
                  <a:pt x="327605" y="64141"/>
                </a:lnTo>
                <a:lnTo>
                  <a:pt x="327939" y="63435"/>
                </a:lnTo>
                <a:lnTo>
                  <a:pt x="330172" y="58329"/>
                </a:lnTo>
                <a:lnTo>
                  <a:pt x="334633" y="47844"/>
                </a:lnTo>
                <a:lnTo>
                  <a:pt x="336415" y="42826"/>
                </a:lnTo>
                <a:lnTo>
                  <a:pt x="337216" y="40569"/>
                </a:lnTo>
                <a:lnTo>
                  <a:pt x="339600" y="31013"/>
                </a:lnTo>
                <a:lnTo>
                  <a:pt x="340230" y="28605"/>
                </a:lnTo>
                <a:lnTo>
                  <a:pt x="340727" y="26107"/>
                </a:lnTo>
                <a:lnTo>
                  <a:pt x="364142" y="35830"/>
                </a:lnTo>
                <a:lnTo>
                  <a:pt x="363114" y="39458"/>
                </a:lnTo>
                <a:lnTo>
                  <a:pt x="361172" y="45855"/>
                </a:lnTo>
                <a:lnTo>
                  <a:pt x="358944" y="52180"/>
                </a:lnTo>
                <a:lnTo>
                  <a:pt x="353496" y="65216"/>
                </a:lnTo>
                <a:lnTo>
                  <a:pt x="349999" y="72595"/>
                </a:lnTo>
                <a:lnTo>
                  <a:pt x="349665" y="73301"/>
                </a:lnTo>
                <a:lnTo>
                  <a:pt x="314994" y="137977"/>
                </a:lnTo>
                <a:lnTo>
                  <a:pt x="293848" y="176245"/>
                </a:lnTo>
                <a:lnTo>
                  <a:pt x="274120" y="211248"/>
                </a:lnTo>
                <a:lnTo>
                  <a:pt x="253203" y="247659"/>
                </a:lnTo>
                <a:lnTo>
                  <a:pt x="242857" y="265392"/>
                </a:lnTo>
                <a:lnTo>
                  <a:pt x="225823" y="295058"/>
                </a:lnTo>
                <a:lnTo>
                  <a:pt x="215818" y="314901"/>
                </a:lnTo>
                <a:lnTo>
                  <a:pt x="215325" y="315880"/>
                </a:lnTo>
                <a:lnTo>
                  <a:pt x="212819" y="321160"/>
                </a:lnTo>
                <a:lnTo>
                  <a:pt x="211778" y="323972"/>
                </a:lnTo>
                <a:close/>
              </a:path>
              <a:path w="367665" h="337184">
                <a:moveTo>
                  <a:pt x="7748" y="63809"/>
                </a:moveTo>
                <a:lnTo>
                  <a:pt x="7042" y="62888"/>
                </a:lnTo>
                <a:lnTo>
                  <a:pt x="7181" y="62945"/>
                </a:lnTo>
                <a:lnTo>
                  <a:pt x="7563" y="63422"/>
                </a:lnTo>
                <a:lnTo>
                  <a:pt x="7748" y="63809"/>
                </a:lnTo>
                <a:close/>
              </a:path>
              <a:path w="367665" h="337184">
                <a:moveTo>
                  <a:pt x="78891" y="167920"/>
                </a:moveTo>
                <a:lnTo>
                  <a:pt x="72179" y="164708"/>
                </a:lnTo>
                <a:lnTo>
                  <a:pt x="67040" y="158965"/>
                </a:lnTo>
                <a:lnTo>
                  <a:pt x="61960" y="150084"/>
                </a:lnTo>
                <a:lnTo>
                  <a:pt x="56793" y="141296"/>
                </a:lnTo>
                <a:lnTo>
                  <a:pt x="35276" y="106629"/>
                </a:lnTo>
                <a:lnTo>
                  <a:pt x="24040" y="89365"/>
                </a:lnTo>
                <a:lnTo>
                  <a:pt x="10898" y="68598"/>
                </a:lnTo>
                <a:lnTo>
                  <a:pt x="7703" y="63790"/>
                </a:lnTo>
                <a:lnTo>
                  <a:pt x="7851" y="63851"/>
                </a:lnTo>
                <a:lnTo>
                  <a:pt x="8510" y="64530"/>
                </a:lnTo>
                <a:lnTo>
                  <a:pt x="68457" y="89421"/>
                </a:lnTo>
                <a:lnTo>
                  <a:pt x="95032" y="130138"/>
                </a:lnTo>
                <a:lnTo>
                  <a:pt x="103083" y="146512"/>
                </a:lnTo>
                <a:lnTo>
                  <a:pt x="102618" y="153789"/>
                </a:lnTo>
                <a:lnTo>
                  <a:pt x="102606" y="153973"/>
                </a:lnTo>
                <a:lnTo>
                  <a:pt x="100071" y="159266"/>
                </a:lnTo>
                <a:lnTo>
                  <a:pt x="99377" y="160714"/>
                </a:lnTo>
                <a:lnTo>
                  <a:pt x="93617" y="165876"/>
                </a:lnTo>
                <a:lnTo>
                  <a:pt x="86322" y="168382"/>
                </a:lnTo>
                <a:lnTo>
                  <a:pt x="78891" y="167920"/>
                </a:lnTo>
                <a:close/>
              </a:path>
              <a:path w="367665" h="337184">
                <a:moveTo>
                  <a:pt x="200325" y="336995"/>
                </a:moveTo>
                <a:lnTo>
                  <a:pt x="153938" y="304925"/>
                </a:lnTo>
                <a:lnTo>
                  <a:pt x="150508" y="298093"/>
                </a:lnTo>
                <a:lnTo>
                  <a:pt x="155357" y="292096"/>
                </a:lnTo>
                <a:lnTo>
                  <a:pt x="159763" y="291627"/>
                </a:lnTo>
                <a:lnTo>
                  <a:pt x="162764" y="294056"/>
                </a:lnTo>
                <a:lnTo>
                  <a:pt x="182567" y="308599"/>
                </a:lnTo>
                <a:lnTo>
                  <a:pt x="190413" y="313885"/>
                </a:lnTo>
                <a:lnTo>
                  <a:pt x="197540" y="318060"/>
                </a:lnTo>
                <a:lnTo>
                  <a:pt x="211778" y="323972"/>
                </a:lnTo>
                <a:lnTo>
                  <a:pt x="210938" y="327375"/>
                </a:lnTo>
                <a:lnTo>
                  <a:pt x="210765" y="328080"/>
                </a:lnTo>
                <a:lnTo>
                  <a:pt x="205167" y="334341"/>
                </a:lnTo>
                <a:lnTo>
                  <a:pt x="200325" y="33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1463" y="9110684"/>
            <a:ext cx="103847" cy="13749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548848" y="9272086"/>
            <a:ext cx="172085" cy="46355"/>
          </a:xfrm>
          <a:custGeom>
            <a:avLst/>
            <a:gdLst/>
            <a:ahLst/>
            <a:cxnLst/>
            <a:rect l="l" t="t" r="r" b="b"/>
            <a:pathLst>
              <a:path w="172085" h="46354">
                <a:moveTo>
                  <a:pt x="4741" y="46349"/>
                </a:moveTo>
                <a:lnTo>
                  <a:pt x="1184" y="43737"/>
                </a:lnTo>
                <a:lnTo>
                  <a:pt x="0" y="36113"/>
                </a:lnTo>
                <a:lnTo>
                  <a:pt x="2629" y="32516"/>
                </a:lnTo>
                <a:lnTo>
                  <a:pt x="6418" y="31940"/>
                </a:lnTo>
                <a:lnTo>
                  <a:pt x="20775" y="28479"/>
                </a:lnTo>
                <a:lnTo>
                  <a:pt x="35107" y="25123"/>
                </a:lnTo>
                <a:lnTo>
                  <a:pt x="49453" y="21849"/>
                </a:lnTo>
                <a:lnTo>
                  <a:pt x="85393" y="13899"/>
                </a:lnTo>
                <a:lnTo>
                  <a:pt x="150033" y="0"/>
                </a:lnTo>
                <a:lnTo>
                  <a:pt x="157728" y="563"/>
                </a:lnTo>
                <a:lnTo>
                  <a:pt x="164377" y="3920"/>
                </a:lnTo>
                <a:lnTo>
                  <a:pt x="169279" y="9531"/>
                </a:lnTo>
                <a:lnTo>
                  <a:pt x="171730" y="16855"/>
                </a:lnTo>
                <a:lnTo>
                  <a:pt x="171151" y="24568"/>
                </a:lnTo>
                <a:lnTo>
                  <a:pt x="167786" y="31240"/>
                </a:lnTo>
                <a:lnTo>
                  <a:pt x="162177" y="36165"/>
                </a:lnTo>
                <a:lnTo>
                  <a:pt x="154864" y="38639"/>
                </a:lnTo>
                <a:lnTo>
                  <a:pt x="88966" y="41368"/>
                </a:lnTo>
                <a:lnTo>
                  <a:pt x="66971" y="42374"/>
                </a:lnTo>
                <a:lnTo>
                  <a:pt x="52344" y="43104"/>
                </a:lnTo>
                <a:lnTo>
                  <a:pt x="37758" y="43898"/>
                </a:lnTo>
                <a:lnTo>
                  <a:pt x="23172" y="44773"/>
                </a:lnTo>
                <a:lnTo>
                  <a:pt x="8546" y="45747"/>
                </a:lnTo>
                <a:lnTo>
                  <a:pt x="4741" y="46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570877" y="9430873"/>
            <a:ext cx="141605" cy="52705"/>
          </a:xfrm>
          <a:custGeom>
            <a:avLst/>
            <a:gdLst/>
            <a:ahLst/>
            <a:cxnLst/>
            <a:rect l="l" t="t" r="r" b="b"/>
            <a:pathLst>
              <a:path w="141605" h="52704">
                <a:moveTo>
                  <a:pt x="2692" y="13859"/>
                </a:moveTo>
                <a:lnTo>
                  <a:pt x="0" y="10377"/>
                </a:lnTo>
                <a:lnTo>
                  <a:pt x="950" y="2732"/>
                </a:lnTo>
                <a:lnTo>
                  <a:pt x="4445" y="0"/>
                </a:lnTo>
                <a:lnTo>
                  <a:pt x="8237" y="473"/>
                </a:lnTo>
                <a:lnTo>
                  <a:pt x="23444" y="952"/>
                </a:lnTo>
                <a:lnTo>
                  <a:pt x="68252" y="4708"/>
                </a:lnTo>
                <a:lnTo>
                  <a:pt x="112880" y="11542"/>
                </a:lnTo>
                <a:lnTo>
                  <a:pt x="141444" y="31033"/>
                </a:lnTo>
                <a:lnTo>
                  <a:pt x="140655" y="38725"/>
                </a:lnTo>
                <a:lnTo>
                  <a:pt x="136958" y="45523"/>
                </a:lnTo>
                <a:lnTo>
                  <a:pt x="131150" y="50208"/>
                </a:lnTo>
                <a:lnTo>
                  <a:pt x="124015" y="52366"/>
                </a:lnTo>
                <a:lnTo>
                  <a:pt x="116340" y="51587"/>
                </a:lnTo>
                <a:lnTo>
                  <a:pt x="102854" y="45910"/>
                </a:lnTo>
                <a:lnTo>
                  <a:pt x="89431" y="40497"/>
                </a:lnTo>
                <a:lnTo>
                  <a:pt x="48598" y="25981"/>
                </a:lnTo>
                <a:lnTo>
                  <a:pt x="6510" y="14348"/>
                </a:lnTo>
                <a:lnTo>
                  <a:pt x="2692" y="13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9" y="10058399"/>
                </a:moveTo>
                <a:lnTo>
                  <a:pt x="0" y="10058399"/>
                </a:lnTo>
                <a:lnTo>
                  <a:pt x="0" y="0"/>
                </a:lnTo>
                <a:lnTo>
                  <a:pt x="7772399" y="0"/>
                </a:lnTo>
                <a:lnTo>
                  <a:pt x="7772399" y="10058399"/>
                </a:lnTo>
                <a:close/>
              </a:path>
            </a:pathLst>
          </a:custGeom>
          <a:solidFill>
            <a:srgbClr val="FFF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6347" y="92038"/>
            <a:ext cx="4224703" cy="1291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1" i="0">
                <a:solidFill>
                  <a:srgbClr val="1F3866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hildrensdmc.org/about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9766" y="4291069"/>
            <a:ext cx="4035425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65">
                <a:latin typeface="Verdana"/>
                <a:cs typeface="Verdana"/>
              </a:rPr>
              <a:t>The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program</a:t>
            </a:r>
            <a:r>
              <a:rPr dirty="0" sz="1500" spc="-70">
                <a:latin typeface="Verdana"/>
                <a:cs typeface="Verdana"/>
              </a:rPr>
              <a:t> features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a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100">
                <a:latin typeface="Verdana"/>
                <a:cs typeface="Verdana"/>
              </a:rPr>
              <a:t>multi-</a:t>
            </a:r>
            <a:r>
              <a:rPr dirty="0" sz="1500" spc="-10">
                <a:latin typeface="Verdana"/>
                <a:cs typeface="Verdana"/>
              </a:rPr>
              <a:t>layered </a:t>
            </a:r>
            <a:r>
              <a:rPr dirty="0" sz="1500" spc="-65">
                <a:latin typeface="Verdana"/>
                <a:cs typeface="Verdana"/>
              </a:rPr>
              <a:t>learning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95">
                <a:latin typeface="Verdana"/>
                <a:cs typeface="Verdana"/>
              </a:rPr>
              <a:t>model,</a:t>
            </a:r>
            <a:r>
              <a:rPr dirty="0" sz="1500" spc="-75">
                <a:latin typeface="Verdana"/>
                <a:cs typeface="Verdana"/>
              </a:rPr>
              <a:t> including </a:t>
            </a:r>
            <a:r>
              <a:rPr dirty="0" sz="1500">
                <a:latin typeface="Verdana"/>
                <a:cs typeface="Verdana"/>
              </a:rPr>
              <a:t>a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primary </a:t>
            </a:r>
            <a:r>
              <a:rPr dirty="0" sz="1500" spc="-75">
                <a:latin typeface="Verdana"/>
                <a:cs typeface="Verdana"/>
              </a:rPr>
              <a:t>assignment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to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build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45">
                <a:latin typeface="Verdana"/>
                <a:cs typeface="Verdana"/>
              </a:rPr>
              <a:t>core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60">
                <a:latin typeface="Verdana"/>
                <a:cs typeface="Verdana"/>
              </a:rPr>
              <a:t>clinical</a:t>
            </a:r>
            <a:r>
              <a:rPr dirty="0" sz="1500" spc="-90">
                <a:latin typeface="Verdana"/>
                <a:cs typeface="Verdana"/>
              </a:rPr>
              <a:t> skills </a:t>
            </a:r>
            <a:r>
              <a:rPr dirty="0" sz="1500" spc="-40">
                <a:latin typeface="Verdana"/>
                <a:cs typeface="Verdana"/>
              </a:rPr>
              <a:t>and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a </a:t>
            </a:r>
            <a:r>
              <a:rPr dirty="0" sz="1500" spc="-45">
                <a:latin typeface="Verdana"/>
                <a:cs typeface="Verdana"/>
              </a:rPr>
              <a:t>secondary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70">
                <a:latin typeface="Verdana"/>
                <a:cs typeface="Verdana"/>
              </a:rPr>
              <a:t>experience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70">
                <a:latin typeface="Verdana"/>
                <a:cs typeface="Verdana"/>
              </a:rPr>
              <a:t>that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70">
                <a:latin typeface="Verdana"/>
                <a:cs typeface="Verdana"/>
              </a:rPr>
              <a:t>provides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65">
                <a:latin typeface="Verdana"/>
                <a:cs typeface="Verdana"/>
              </a:rPr>
              <a:t>exposure </a:t>
            </a:r>
            <a:r>
              <a:rPr dirty="0" sz="1500" spc="-55">
                <a:latin typeface="Verdana"/>
                <a:cs typeface="Verdana"/>
              </a:rPr>
              <a:t>to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diverse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80">
                <a:latin typeface="Verdana"/>
                <a:cs typeface="Verdana"/>
              </a:rPr>
              <a:t>settings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85">
                <a:latin typeface="Verdana"/>
                <a:cs typeface="Verdana"/>
              </a:rPr>
              <a:t>such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as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60">
                <a:latin typeface="Verdana"/>
                <a:cs typeface="Verdana"/>
              </a:rPr>
              <a:t>emergency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care, </a:t>
            </a:r>
            <a:r>
              <a:rPr dirty="0" sz="1500" spc="-75">
                <a:latin typeface="Verdana"/>
                <a:cs typeface="Verdana"/>
              </a:rPr>
              <a:t>inpatient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and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70">
                <a:latin typeface="Verdana"/>
                <a:cs typeface="Verdana"/>
              </a:rPr>
              <a:t>outpatient </a:t>
            </a:r>
            <a:r>
              <a:rPr dirty="0" sz="1500" spc="-85">
                <a:latin typeface="Verdana"/>
                <a:cs typeface="Verdana"/>
              </a:rPr>
              <a:t>services,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and </a:t>
            </a:r>
            <a:r>
              <a:rPr dirty="0" sz="1500" spc="-80">
                <a:latin typeface="Verdana"/>
                <a:cs typeface="Verdana"/>
              </a:rPr>
              <a:t>community-</a:t>
            </a:r>
            <a:r>
              <a:rPr dirty="0" sz="1500" spc="-45">
                <a:latin typeface="Verdana"/>
                <a:cs typeface="Verdana"/>
              </a:rPr>
              <a:t>based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14">
                <a:latin typeface="Verdana"/>
                <a:cs typeface="Verdana"/>
              </a:rPr>
              <a:t>work.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85">
                <a:latin typeface="Verdana"/>
                <a:cs typeface="Verdana"/>
              </a:rPr>
              <a:t>This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approach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helps </a:t>
            </a:r>
            <a:r>
              <a:rPr dirty="0" sz="1500" spc="-80">
                <a:latin typeface="Verdana"/>
                <a:cs typeface="Verdana"/>
              </a:rPr>
              <a:t>students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connect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60">
                <a:latin typeface="Verdana"/>
                <a:cs typeface="Verdana"/>
              </a:rPr>
              <a:t>theory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to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practice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while </a:t>
            </a:r>
            <a:r>
              <a:rPr dirty="0" sz="1500" spc="-65">
                <a:latin typeface="Verdana"/>
                <a:cs typeface="Verdana"/>
              </a:rPr>
              <a:t>developing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adaptability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and</a:t>
            </a:r>
            <a:r>
              <a:rPr dirty="0" sz="1500" spc="-7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resilience.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722" y="4367269"/>
            <a:ext cx="319976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65">
                <a:latin typeface="Verdana"/>
                <a:cs typeface="Verdana"/>
              </a:rPr>
              <a:t>The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65">
                <a:latin typeface="Verdana"/>
                <a:cs typeface="Verdana"/>
              </a:rPr>
              <a:t>Social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65">
                <a:latin typeface="Verdana"/>
                <a:cs typeface="Verdana"/>
              </a:rPr>
              <a:t>Work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0">
                <a:latin typeface="Verdana"/>
                <a:cs typeface="Verdana"/>
              </a:rPr>
              <a:t>Internship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35">
                <a:latin typeface="Verdana"/>
                <a:cs typeface="Verdana"/>
              </a:rPr>
              <a:t>Program </a:t>
            </a:r>
            <a:r>
              <a:rPr dirty="0" sz="1500" spc="-40">
                <a:latin typeface="Verdana"/>
                <a:cs typeface="Verdana"/>
              </a:rPr>
              <a:t>at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80">
                <a:latin typeface="Verdana"/>
                <a:cs typeface="Verdana"/>
              </a:rPr>
              <a:t>the </a:t>
            </a:r>
            <a:r>
              <a:rPr dirty="0" sz="1500" spc="-90">
                <a:latin typeface="Verdana"/>
                <a:cs typeface="Verdana"/>
              </a:rPr>
              <a:t>Children’s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60">
                <a:latin typeface="Verdana"/>
                <a:cs typeface="Verdana"/>
              </a:rPr>
              <a:t>Hospital</a:t>
            </a:r>
            <a:r>
              <a:rPr dirty="0" sz="1500" spc="-80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of </a:t>
            </a:r>
            <a:r>
              <a:rPr dirty="0" sz="1500" spc="-60">
                <a:latin typeface="Verdana"/>
                <a:cs typeface="Verdana"/>
              </a:rPr>
              <a:t>Michigan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45">
                <a:latin typeface="Verdana"/>
                <a:cs typeface="Verdana"/>
              </a:rPr>
              <a:t>offers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40">
                <a:latin typeface="Verdana"/>
                <a:cs typeface="Verdana"/>
              </a:rPr>
              <a:t>an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immersive, </a:t>
            </a:r>
            <a:r>
              <a:rPr dirty="0" sz="1500" spc="-80">
                <a:latin typeface="Verdana"/>
                <a:cs typeface="Verdana"/>
              </a:rPr>
              <a:t>structured </a:t>
            </a:r>
            <a:r>
              <a:rPr dirty="0" sz="1500" spc="-70">
                <a:latin typeface="Verdana"/>
                <a:cs typeface="Verdana"/>
              </a:rPr>
              <a:t>experience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45">
                <a:latin typeface="Verdana"/>
                <a:cs typeface="Verdana"/>
              </a:rPr>
              <a:t>for</a:t>
            </a:r>
            <a:r>
              <a:rPr dirty="0" sz="1500" spc="-7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advanced </a:t>
            </a:r>
            <a:r>
              <a:rPr dirty="0" sz="1500" spc="-90">
                <a:latin typeface="Verdana"/>
                <a:cs typeface="Verdana"/>
              </a:rPr>
              <a:t>MSW </a:t>
            </a:r>
            <a:r>
              <a:rPr dirty="0" sz="1500" spc="-100">
                <a:latin typeface="Verdana"/>
                <a:cs typeface="Verdana"/>
              </a:rPr>
              <a:t>students.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110">
                <a:latin typeface="Verdana"/>
                <a:cs typeface="Verdana"/>
              </a:rPr>
              <a:t>Interns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commit</a:t>
            </a:r>
            <a:r>
              <a:rPr dirty="0" sz="1500" spc="-90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to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24 </a:t>
            </a:r>
            <a:r>
              <a:rPr dirty="0" sz="1500" spc="-80">
                <a:latin typeface="Verdana"/>
                <a:cs typeface="Verdana"/>
              </a:rPr>
              <a:t>hours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50">
                <a:latin typeface="Verdana"/>
                <a:cs typeface="Verdana"/>
              </a:rPr>
              <a:t>per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75">
                <a:latin typeface="Verdana"/>
                <a:cs typeface="Verdana"/>
              </a:rPr>
              <a:t>week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55">
                <a:latin typeface="Verdana"/>
                <a:cs typeface="Verdana"/>
              </a:rPr>
              <a:t>across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80">
                <a:latin typeface="Verdana"/>
                <a:cs typeface="Verdana"/>
              </a:rPr>
              <a:t>three</a:t>
            </a:r>
            <a:r>
              <a:rPr dirty="0" sz="1500" spc="-95">
                <a:latin typeface="Verdana"/>
                <a:cs typeface="Verdana"/>
              </a:rPr>
              <a:t> </a:t>
            </a:r>
            <a:r>
              <a:rPr dirty="0" sz="1500" spc="-20">
                <a:latin typeface="Verdana"/>
                <a:cs typeface="Verdana"/>
              </a:rPr>
              <a:t>days, </a:t>
            </a:r>
            <a:r>
              <a:rPr dirty="0" sz="1500" spc="-60">
                <a:latin typeface="Verdana"/>
                <a:cs typeface="Verdana"/>
              </a:rPr>
              <a:t>reflecting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80">
                <a:latin typeface="Verdana"/>
                <a:cs typeface="Verdana"/>
              </a:rPr>
              <a:t>the </a:t>
            </a:r>
            <a:r>
              <a:rPr dirty="0" sz="1500" spc="-55">
                <a:latin typeface="Verdana"/>
                <a:cs typeface="Verdana"/>
              </a:rPr>
              <a:t>fast-</a:t>
            </a:r>
            <a:r>
              <a:rPr dirty="0" sz="1500" spc="-30">
                <a:latin typeface="Verdana"/>
                <a:cs typeface="Verdana"/>
              </a:rPr>
              <a:t>paced</a:t>
            </a:r>
            <a:r>
              <a:rPr dirty="0" sz="1500" spc="-8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hospital </a:t>
            </a:r>
            <a:r>
              <a:rPr dirty="0" sz="1500" spc="-20">
                <a:latin typeface="Verdana"/>
                <a:cs typeface="Verdana"/>
              </a:rPr>
              <a:t>environment.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303" y="1345927"/>
            <a:ext cx="7211695" cy="297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999"/>
              </a:lnSpc>
              <a:spcBef>
                <a:spcPts val="100"/>
              </a:spcBef>
            </a:pPr>
            <a:r>
              <a:rPr dirty="0" sz="1700" spc="-30" b="1">
                <a:latin typeface="Century Gothic"/>
                <a:cs typeface="Century Gothic"/>
              </a:rPr>
              <a:t>Since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70" b="1">
                <a:latin typeface="Century Gothic"/>
                <a:cs typeface="Century Gothic"/>
              </a:rPr>
              <a:t>1886,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Children's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65" b="1">
                <a:latin typeface="Century Gothic"/>
                <a:cs typeface="Century Gothic"/>
              </a:rPr>
              <a:t>Michigan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has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55" b="1">
                <a:latin typeface="Century Gothic"/>
                <a:cs typeface="Century Gothic"/>
              </a:rPr>
              <a:t>been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55" b="1">
                <a:latin typeface="Century Gothic"/>
                <a:cs typeface="Century Gothic"/>
              </a:rPr>
              <a:t>dedicated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40" b="1">
                <a:latin typeface="Century Gothic"/>
                <a:cs typeface="Century Gothic"/>
              </a:rPr>
              <a:t>to </a:t>
            </a:r>
            <a:r>
              <a:rPr dirty="0" sz="1700" spc="-10" b="1">
                <a:latin typeface="Century Gothic"/>
                <a:cs typeface="Century Gothic"/>
              </a:rPr>
              <a:t>providing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highest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quality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care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and</a:t>
            </a:r>
            <a:r>
              <a:rPr dirty="0" sz="1700" spc="-20" b="1">
                <a:latin typeface="Century Gothic"/>
                <a:cs typeface="Century Gothic"/>
              </a:rPr>
              <a:t> adolescents </a:t>
            </a:r>
            <a:r>
              <a:rPr dirty="0" sz="1700" b="1">
                <a:latin typeface="Century Gothic"/>
                <a:cs typeface="Century Gothic"/>
              </a:rPr>
              <a:t>in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50" b="1">
                <a:latin typeface="Century Gothic"/>
                <a:cs typeface="Century Gothic"/>
              </a:rPr>
              <a:t>a </a:t>
            </a:r>
            <a:r>
              <a:rPr dirty="0" sz="1700" spc="-20" b="1">
                <a:latin typeface="Century Gothic"/>
                <a:cs typeface="Century Gothic"/>
              </a:rPr>
              <a:t>caring,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efficient </a:t>
            </a:r>
            <a:r>
              <a:rPr dirty="0" sz="1700" spc="-25" b="1">
                <a:latin typeface="Century Gothic"/>
                <a:cs typeface="Century Gothic"/>
              </a:rPr>
              <a:t>and</a:t>
            </a:r>
            <a:r>
              <a:rPr dirty="0" sz="1700" b="1">
                <a:latin typeface="Century Gothic"/>
                <a:cs typeface="Century Gothic"/>
              </a:rPr>
              <a:t> family-</a:t>
            </a:r>
            <a:r>
              <a:rPr dirty="0" sz="1700" spc="-25" b="1">
                <a:latin typeface="Century Gothic"/>
                <a:cs typeface="Century Gothic"/>
              </a:rPr>
              <a:t>centered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environment. </a:t>
            </a:r>
            <a:r>
              <a:rPr dirty="0" sz="1700" spc="-185" b="1">
                <a:latin typeface="Century Gothic"/>
                <a:cs typeface="Century Gothic"/>
              </a:rPr>
              <a:t>A</a:t>
            </a:r>
            <a:r>
              <a:rPr dirty="0" sz="1700" b="1">
                <a:latin typeface="Century Gothic"/>
                <a:cs typeface="Century Gothic"/>
              </a:rPr>
              <a:t> proud </a:t>
            </a:r>
            <a:r>
              <a:rPr dirty="0" sz="1700" spc="-10" b="1">
                <a:latin typeface="Century Gothic"/>
                <a:cs typeface="Century Gothic"/>
              </a:rPr>
              <a:t>member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55" b="1">
                <a:latin typeface="Century Gothic"/>
                <a:cs typeface="Century Gothic"/>
              </a:rPr>
              <a:t>Detroit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80" b="1">
                <a:latin typeface="Century Gothic"/>
                <a:cs typeface="Century Gothic"/>
              </a:rPr>
              <a:t>Medical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Center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80" b="1">
                <a:latin typeface="Century Gothic"/>
                <a:cs typeface="Century Gothic"/>
              </a:rPr>
              <a:t>(DMC),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Children's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85" b="1">
                <a:latin typeface="Century Gothic"/>
                <a:cs typeface="Century Gothic"/>
              </a:rPr>
              <a:t>of </a:t>
            </a:r>
            <a:r>
              <a:rPr dirty="0" sz="1700" spc="-65" b="1">
                <a:latin typeface="Century Gothic"/>
                <a:cs typeface="Century Gothic"/>
              </a:rPr>
              <a:t>Michigan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was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135" b="1">
                <a:latin typeface="Century Gothic"/>
                <a:cs typeface="Century Gothic"/>
              </a:rPr>
              <a:t>first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children's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state.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85" b="1">
                <a:latin typeface="Century Gothic"/>
                <a:cs typeface="Century Gothic"/>
              </a:rPr>
              <a:t>This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228-bed </a:t>
            </a:r>
            <a:r>
              <a:rPr dirty="0" sz="1700" b="1">
                <a:latin typeface="Century Gothic"/>
                <a:cs typeface="Century Gothic"/>
              </a:rPr>
              <a:t>facility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has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an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international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reputation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pediatric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medicine,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surgery </a:t>
            </a:r>
            <a:r>
              <a:rPr dirty="0" sz="1700" spc="-25" b="1">
                <a:latin typeface="Century Gothic"/>
                <a:cs typeface="Century Gothic"/>
              </a:rPr>
              <a:t>and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research,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training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more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pediatricians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than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any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other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facility</a:t>
            </a:r>
            <a:r>
              <a:rPr dirty="0" sz="1700" spc="2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in </a:t>
            </a:r>
            <a:r>
              <a:rPr dirty="0" sz="1700" spc="-65" b="1">
                <a:latin typeface="Century Gothic"/>
                <a:cs typeface="Century Gothic"/>
              </a:rPr>
              <a:t>Michigan.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70" b="1">
                <a:latin typeface="Century Gothic"/>
                <a:cs typeface="Century Gothic"/>
              </a:rPr>
              <a:t>The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Children’s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-65" b="1">
                <a:latin typeface="Century Gothic"/>
                <a:cs typeface="Century Gothic"/>
              </a:rPr>
              <a:t>Michigan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engages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in </a:t>
            </a:r>
            <a:r>
              <a:rPr dirty="0" sz="1700" spc="-20" b="1">
                <a:latin typeface="Century Gothic"/>
                <a:cs typeface="Century Gothic"/>
              </a:rPr>
              <a:t>groundbreaking</a:t>
            </a:r>
            <a:r>
              <a:rPr dirty="0" sz="1700" spc="-3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research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60" b="1">
                <a:latin typeface="Century Gothic"/>
                <a:cs typeface="Century Gothic"/>
              </a:rPr>
              <a:t>that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has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long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shaped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85" b="1">
                <a:latin typeface="Century Gothic"/>
                <a:cs typeface="Century Gothic"/>
              </a:rPr>
              <a:t>science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75" b="1">
                <a:latin typeface="Century Gothic"/>
                <a:cs typeface="Century Gothic"/>
              </a:rPr>
              <a:t>of </a:t>
            </a:r>
            <a:r>
              <a:rPr dirty="0" sz="1700" spc="-10" b="1">
                <a:latin typeface="Century Gothic"/>
                <a:cs typeface="Century Gothic"/>
              </a:rPr>
              <a:t>pediatric</a:t>
            </a:r>
            <a:r>
              <a:rPr dirty="0" sz="1700" spc="-9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medicine.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982" y="6727497"/>
            <a:ext cx="7192009" cy="2694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999"/>
              </a:lnSpc>
              <a:spcBef>
                <a:spcPts val="100"/>
              </a:spcBef>
            </a:pPr>
            <a:r>
              <a:rPr dirty="0" sz="1700" spc="-185" b="1">
                <a:latin typeface="Century Gothic"/>
                <a:cs typeface="Century Gothic"/>
              </a:rPr>
              <a:t>A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competitive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placement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process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ensures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strong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alignment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between </a:t>
            </a:r>
            <a:r>
              <a:rPr dirty="0" sz="1700" b="1">
                <a:latin typeface="Century Gothic"/>
                <a:cs typeface="Century Gothic"/>
              </a:rPr>
              <a:t>interns</a:t>
            </a:r>
            <a:r>
              <a:rPr dirty="0" sz="1700" spc="11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and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field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instructors.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spc="-45" b="1">
                <a:latin typeface="Century Gothic"/>
                <a:cs typeface="Century Gothic"/>
              </a:rPr>
              <a:t>Ongoing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support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is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provided</a:t>
            </a:r>
            <a:r>
              <a:rPr dirty="0" sz="1700" spc="114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through </a:t>
            </a:r>
            <a:r>
              <a:rPr dirty="0" sz="1700" b="1">
                <a:latin typeface="Century Gothic"/>
                <a:cs typeface="Century Gothic"/>
              </a:rPr>
              <a:t>monthly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Social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Intern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Meetings,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spc="55" b="1">
                <a:latin typeface="Century Gothic"/>
                <a:cs typeface="Century Gothic"/>
              </a:rPr>
              <a:t>offering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education,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case discussion,</a:t>
            </a:r>
            <a:r>
              <a:rPr dirty="0" sz="1700" spc="-25" b="1">
                <a:latin typeface="Century Gothic"/>
                <a:cs typeface="Century Gothic"/>
              </a:rPr>
              <a:t> and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peer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50" b="1">
                <a:latin typeface="Century Gothic"/>
                <a:cs typeface="Century Gothic"/>
              </a:rPr>
              <a:t>connection.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Overall,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program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prepares </a:t>
            </a:r>
            <a:r>
              <a:rPr dirty="0" sz="1700" b="1">
                <a:latin typeface="Century Gothic"/>
                <a:cs typeface="Century Gothic"/>
              </a:rPr>
              <a:t>students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120" b="1">
                <a:latin typeface="Century Gothic"/>
                <a:cs typeface="Century Gothic"/>
              </a:rPr>
              <a:t>for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medical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social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through</a:t>
            </a:r>
            <a:r>
              <a:rPr dirty="0" sz="1700" spc="4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hands-</a:t>
            </a:r>
            <a:r>
              <a:rPr dirty="0" sz="1700" b="1">
                <a:latin typeface="Century Gothic"/>
                <a:cs typeface="Century Gothic"/>
              </a:rPr>
              <a:t>on</a:t>
            </a:r>
            <a:r>
              <a:rPr dirty="0" sz="1700" spc="5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experience, </a:t>
            </a:r>
            <a:r>
              <a:rPr dirty="0" sz="1700" b="1">
                <a:latin typeface="Century Gothic"/>
                <a:cs typeface="Century Gothic"/>
              </a:rPr>
              <a:t>mentorship,</a:t>
            </a:r>
            <a:r>
              <a:rPr dirty="0" sz="1700" spc="5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and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professional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development.</a:t>
            </a:r>
            <a:endParaRPr sz="1700">
              <a:latin typeface="Century Gothic"/>
              <a:cs typeface="Century Gothic"/>
            </a:endParaRPr>
          </a:p>
          <a:p>
            <a:pPr marL="1690370" marR="2953385" indent="-1202055">
              <a:lnSpc>
                <a:spcPct val="114900"/>
              </a:lnSpc>
              <a:spcBef>
                <a:spcPts val="1950"/>
              </a:spcBef>
            </a:pPr>
            <a:r>
              <a:rPr dirty="0" sz="1850" spc="55" b="1">
                <a:latin typeface="Century Gothic"/>
                <a:cs typeface="Century Gothic"/>
              </a:rPr>
              <a:t>For</a:t>
            </a:r>
            <a:r>
              <a:rPr dirty="0" sz="1850" spc="-150" b="1">
                <a:latin typeface="Century Gothic"/>
                <a:cs typeface="Century Gothic"/>
              </a:rPr>
              <a:t> </a:t>
            </a:r>
            <a:r>
              <a:rPr dirty="0" sz="1850" spc="-55" b="1">
                <a:latin typeface="Century Gothic"/>
                <a:cs typeface="Century Gothic"/>
              </a:rPr>
              <a:t>more</a:t>
            </a:r>
            <a:r>
              <a:rPr dirty="0" sz="1850" spc="-145" b="1">
                <a:latin typeface="Century Gothic"/>
                <a:cs typeface="Century Gothic"/>
              </a:rPr>
              <a:t> </a:t>
            </a:r>
            <a:r>
              <a:rPr dirty="0" sz="1850" spc="-35" b="1">
                <a:latin typeface="Century Gothic"/>
                <a:cs typeface="Century Gothic"/>
              </a:rPr>
              <a:t>information</a:t>
            </a:r>
            <a:r>
              <a:rPr dirty="0" sz="1850" spc="-150" b="1">
                <a:latin typeface="Century Gothic"/>
                <a:cs typeface="Century Gothic"/>
              </a:rPr>
              <a:t> </a:t>
            </a:r>
            <a:r>
              <a:rPr dirty="0" sz="1850" spc="-190" b="1">
                <a:latin typeface="Century Gothic"/>
                <a:cs typeface="Century Gothic"/>
              </a:rPr>
              <a:t>check</a:t>
            </a:r>
            <a:r>
              <a:rPr dirty="0" sz="1850" spc="-145" b="1">
                <a:latin typeface="Century Gothic"/>
                <a:cs typeface="Century Gothic"/>
              </a:rPr>
              <a:t> </a:t>
            </a:r>
            <a:r>
              <a:rPr dirty="0" sz="1850" b="1">
                <a:latin typeface="Century Gothic"/>
                <a:cs typeface="Century Gothic"/>
              </a:rPr>
              <a:t>out</a:t>
            </a:r>
            <a:r>
              <a:rPr dirty="0" sz="1850" spc="-150" b="1">
                <a:latin typeface="Century Gothic"/>
                <a:cs typeface="Century Gothic"/>
              </a:rPr>
              <a:t> </a:t>
            </a:r>
            <a:r>
              <a:rPr dirty="0" sz="1850" spc="-25" b="1">
                <a:latin typeface="Century Gothic"/>
                <a:cs typeface="Century Gothic"/>
              </a:rPr>
              <a:t>the </a:t>
            </a:r>
            <a:r>
              <a:rPr dirty="0" u="sng" sz="1850" spc="-8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2"/>
              </a:rPr>
              <a:t>main</a:t>
            </a:r>
            <a:r>
              <a:rPr dirty="0" u="sng" sz="1850" spc="-16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dirty="0" u="sng" sz="1850" spc="-1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  <a:hlinkClick r:id="rId2"/>
              </a:rPr>
              <a:t>website</a:t>
            </a:r>
            <a:endParaRPr sz="18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111" y="57912"/>
            <a:ext cx="4361687" cy="178917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pc="-275"/>
              <a:t>S</a:t>
            </a:r>
            <a:r>
              <a:rPr dirty="0" spc="-235"/>
              <a:t>t</a:t>
            </a:r>
            <a:r>
              <a:rPr dirty="0" spc="-3854"/>
              <a:t>u</a:t>
            </a:r>
            <a:r>
              <a:rPr dirty="0" baseline="-34778" sz="9225" spc="-577" b="0" i="1">
                <a:solidFill>
                  <a:srgbClr val="FFBD58"/>
                </a:solidFill>
                <a:latin typeface="Palatino Linotype"/>
                <a:cs typeface="Palatino Linotype"/>
              </a:rPr>
              <a:t>V</a:t>
            </a:r>
            <a:r>
              <a:rPr dirty="0" baseline="-34778" sz="9225" spc="-3397" b="0" i="1">
                <a:solidFill>
                  <a:srgbClr val="FFBD58"/>
                </a:solidFill>
                <a:latin typeface="Palatino Linotype"/>
                <a:cs typeface="Palatino Linotype"/>
              </a:rPr>
              <a:t>o</a:t>
            </a:r>
            <a:r>
              <a:rPr dirty="0" sz="7700" spc="-2050"/>
              <a:t>d</a:t>
            </a:r>
            <a:r>
              <a:rPr dirty="0" baseline="-34778" sz="9225" spc="-135" b="0" i="1">
                <a:solidFill>
                  <a:srgbClr val="FFBD58"/>
                </a:solidFill>
                <a:latin typeface="Palatino Linotype"/>
                <a:cs typeface="Palatino Linotype"/>
              </a:rPr>
              <a:t>i</a:t>
            </a:r>
            <a:r>
              <a:rPr dirty="0" baseline="-34778" sz="9225" spc="-3382" b="0" i="1">
                <a:solidFill>
                  <a:srgbClr val="FFBD58"/>
                </a:solidFill>
                <a:latin typeface="Palatino Linotype"/>
                <a:cs typeface="Palatino Linotype"/>
              </a:rPr>
              <a:t>c</a:t>
            </a:r>
            <a:r>
              <a:rPr dirty="0" sz="7700" spc="-1425"/>
              <a:t>e</a:t>
            </a:r>
            <a:r>
              <a:rPr dirty="0" baseline="-34778" sz="9225" spc="-1964" b="0" i="1">
                <a:solidFill>
                  <a:srgbClr val="FFBD58"/>
                </a:solidFill>
                <a:latin typeface="Palatino Linotype"/>
                <a:cs typeface="Palatino Linotype"/>
              </a:rPr>
              <a:t>e</a:t>
            </a:r>
            <a:r>
              <a:rPr dirty="0" sz="7700" spc="-3195"/>
              <a:t>n</a:t>
            </a:r>
            <a:r>
              <a:rPr dirty="0" baseline="-34778" sz="9225" spc="757" b="0" i="1">
                <a:solidFill>
                  <a:srgbClr val="FFBD58"/>
                </a:solidFill>
                <a:latin typeface="Palatino Linotype"/>
                <a:cs typeface="Palatino Linotype"/>
              </a:rPr>
              <a:t>s</a:t>
            </a:r>
            <a:r>
              <a:rPr dirty="0" sz="7700" spc="-235"/>
              <a:t>t</a:t>
            </a:r>
            <a:r>
              <a:rPr dirty="0" sz="7700" spc="-250"/>
              <a:t>s</a:t>
            </a:r>
            <a:r>
              <a:rPr dirty="0" sz="7700" spc="95"/>
              <a:t>’</a:t>
            </a:r>
            <a:endParaRPr sz="77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516" y="2287982"/>
            <a:ext cx="6219824" cy="6648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461" y="1861074"/>
            <a:ext cx="7458075" cy="775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10" b="1">
                <a:latin typeface="Century Gothic"/>
                <a:cs typeface="Century Gothic"/>
              </a:rPr>
              <a:t>“Originally,</a:t>
            </a:r>
            <a:r>
              <a:rPr dirty="0" sz="1600" b="1">
                <a:latin typeface="Century Gothic"/>
                <a:cs typeface="Century Gothic"/>
              </a:rPr>
              <a:t> I </a:t>
            </a:r>
            <a:r>
              <a:rPr dirty="0" sz="1600" spc="-10" b="1">
                <a:latin typeface="Century Gothic"/>
                <a:cs typeface="Century Gothic"/>
              </a:rPr>
              <a:t>wanted</a:t>
            </a:r>
            <a:r>
              <a:rPr dirty="0" sz="1600" b="1">
                <a:latin typeface="Century Gothic"/>
                <a:cs typeface="Century Gothic"/>
              </a:rPr>
              <a:t> nothing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do with an internship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 Detroit. </a:t>
            </a:r>
            <a:r>
              <a:rPr dirty="0" sz="1600" spc="75" b="1">
                <a:latin typeface="Century Gothic"/>
                <a:cs typeface="Century Gothic"/>
              </a:rPr>
              <a:t>It</a:t>
            </a:r>
            <a:r>
              <a:rPr dirty="0" sz="1600" b="1">
                <a:latin typeface="Century Gothic"/>
                <a:cs typeface="Century Gothic"/>
              </a:rPr>
              <a:t> was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90" b="1">
                <a:latin typeface="Century Gothic"/>
                <a:cs typeface="Century Gothic"/>
              </a:rPr>
              <a:t>far </a:t>
            </a:r>
            <a:r>
              <a:rPr dirty="0" sz="1600" spc="-25" b="1">
                <a:latin typeface="Century Gothic"/>
                <a:cs typeface="Century Gothic"/>
              </a:rPr>
              <a:t>away,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75" b="1">
                <a:latin typeface="Century Gothic"/>
                <a:cs typeface="Century Gothic"/>
              </a:rPr>
              <a:t>place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 didn’t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see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myself working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at,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honestly, I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worried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about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55" b="1">
                <a:latin typeface="Century Gothic"/>
                <a:cs typeface="Century Gothic"/>
              </a:rPr>
              <a:t>traffic.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However,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even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60" b="1">
                <a:latin typeface="Century Gothic"/>
                <a:cs typeface="Century Gothic"/>
              </a:rPr>
              <a:t>week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into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my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internship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at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Children’s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Hospital</a:t>
            </a:r>
            <a:r>
              <a:rPr dirty="0" sz="1600" spc="105" b="1">
                <a:latin typeface="Century Gothic"/>
                <a:cs typeface="Century Gothic"/>
              </a:rPr>
              <a:t> of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60" b="1">
                <a:latin typeface="Century Gothic"/>
                <a:cs typeface="Century Gothic"/>
              </a:rPr>
              <a:t>Michigan,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glad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made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decision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go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there.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75" b="1">
                <a:latin typeface="Century Gothic"/>
                <a:cs typeface="Century Gothic"/>
              </a:rPr>
              <a:t>felt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team immediately,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greeted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65" b="1">
                <a:latin typeface="Century Gothic"/>
                <a:cs typeface="Century Gothic"/>
              </a:rPr>
              <a:t>welcomed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with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so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65" b="1">
                <a:latin typeface="Century Gothic"/>
                <a:cs typeface="Century Gothic"/>
              </a:rPr>
              <a:t>much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knowledge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joy.</a:t>
            </a:r>
            <a:endParaRPr sz="1600">
              <a:latin typeface="Century Gothic"/>
              <a:cs typeface="Century Gothic"/>
            </a:endParaRPr>
          </a:p>
          <a:p>
            <a:pPr algn="ctr" marL="26034" marR="18415">
              <a:lnSpc>
                <a:spcPct val="113300"/>
              </a:lnSpc>
            </a:pPr>
            <a:r>
              <a:rPr dirty="0" sz="1600" spc="60" b="1">
                <a:latin typeface="Century Gothic"/>
                <a:cs typeface="Century Gothic"/>
              </a:rPr>
              <a:t>The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130" b="1">
                <a:latin typeface="Century Gothic"/>
                <a:cs typeface="Century Gothic"/>
              </a:rPr>
              <a:t>staff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there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really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know </a:t>
            </a:r>
            <a:r>
              <a:rPr dirty="0" sz="1600" b="1">
                <a:latin typeface="Century Gothic"/>
                <a:cs typeface="Century Gothic"/>
              </a:rPr>
              <a:t>what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they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are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doing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enjoy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doing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it.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60" b="1">
                <a:latin typeface="Century Gothic"/>
                <a:cs typeface="Century Gothic"/>
              </a:rPr>
              <a:t>This </a:t>
            </a:r>
            <a:r>
              <a:rPr dirty="0" sz="1600" b="1">
                <a:latin typeface="Century Gothic"/>
                <a:cs typeface="Century Gothic"/>
              </a:rPr>
              <a:t>internship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not only strengthened my desire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be</a:t>
            </a:r>
            <a:r>
              <a:rPr dirty="0" sz="1600" b="1">
                <a:latin typeface="Century Gothic"/>
                <a:cs typeface="Century Gothic"/>
              </a:rPr>
              <a:t> a </a:t>
            </a:r>
            <a:r>
              <a:rPr dirty="0" sz="1600" spc="-25" b="1">
                <a:latin typeface="Century Gothic"/>
                <a:cs typeface="Century Gothic"/>
              </a:rPr>
              <a:t>social</a:t>
            </a:r>
            <a:r>
              <a:rPr dirty="0" sz="1600" b="1">
                <a:latin typeface="Century Gothic"/>
                <a:cs typeface="Century Gothic"/>
              </a:rPr>
              <a:t> worker, </a:t>
            </a:r>
            <a:r>
              <a:rPr dirty="0" sz="1600" spc="75" b="1">
                <a:latin typeface="Century Gothic"/>
                <a:cs typeface="Century Gothic"/>
              </a:rPr>
              <a:t>it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made me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forget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30" b="1">
                <a:latin typeface="Century Gothic"/>
                <a:cs typeface="Century Gothic"/>
              </a:rPr>
              <a:t>paying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be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there.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40" b="1">
                <a:latin typeface="Century Gothic"/>
                <a:cs typeface="Century Gothic"/>
              </a:rPr>
              <a:t>General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Pediatric</a:t>
            </a:r>
            <a:r>
              <a:rPr dirty="0" sz="1600" spc="500" b="1">
                <a:latin typeface="Century Gothic"/>
                <a:cs typeface="Century Gothic"/>
              </a:rPr>
              <a:t> </a:t>
            </a:r>
            <a:r>
              <a:rPr dirty="0" sz="1600" spc="-80" b="1">
                <a:latin typeface="Century Gothic"/>
                <a:cs typeface="Century Gothic"/>
              </a:rPr>
              <a:t>Clinic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but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got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25" b="1">
                <a:latin typeface="Century Gothic"/>
                <a:cs typeface="Century Gothic"/>
              </a:rPr>
              <a:t> shadow </a:t>
            </a:r>
            <a:r>
              <a:rPr dirty="0" sz="1600" spc="-10" b="1">
                <a:latin typeface="Century Gothic"/>
                <a:cs typeface="Century Gothic"/>
              </a:rPr>
              <a:t>many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different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clinics.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80" b="1">
                <a:latin typeface="Century Gothic"/>
                <a:cs typeface="Century Gothic"/>
              </a:rPr>
              <a:t>This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gave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broad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spectrum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b="1">
                <a:latin typeface="Century Gothic"/>
                <a:cs typeface="Century Gothic"/>
              </a:rPr>
              <a:t> what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hospital </a:t>
            </a:r>
            <a:r>
              <a:rPr dirty="0" sz="1600" spc="-25" b="1">
                <a:latin typeface="Century Gothic"/>
                <a:cs typeface="Century Gothic"/>
              </a:rPr>
              <a:t>social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work is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like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75" b="1">
                <a:latin typeface="Century Gothic"/>
                <a:cs typeface="Century Gothic"/>
              </a:rPr>
              <a:t>because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 wasn’t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just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70" b="1">
                <a:latin typeface="Century Gothic"/>
                <a:cs typeface="Century Gothic"/>
              </a:rPr>
              <a:t>locked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one </a:t>
            </a:r>
            <a:r>
              <a:rPr dirty="0" sz="1600" spc="-20" b="1">
                <a:latin typeface="Century Gothic"/>
                <a:cs typeface="Century Gothic"/>
              </a:rPr>
              <a:t>location.</a:t>
            </a:r>
            <a:r>
              <a:rPr dirty="0" sz="1600" b="1">
                <a:latin typeface="Century Gothic"/>
                <a:cs typeface="Century Gothic"/>
              </a:rPr>
              <a:t> They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do </a:t>
            </a:r>
            <a:r>
              <a:rPr dirty="0" sz="1600" spc="-10" b="1">
                <a:latin typeface="Century Gothic"/>
                <a:cs typeface="Century Gothic"/>
              </a:rPr>
              <a:t>classes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b="1">
                <a:latin typeface="Century Gothic"/>
                <a:cs typeface="Century Gothic"/>
              </a:rPr>
              <a:t> work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with you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not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just</a:t>
            </a:r>
            <a:r>
              <a:rPr dirty="0" sz="1600" b="1">
                <a:latin typeface="Century Gothic"/>
                <a:cs typeface="Century Gothic"/>
              </a:rPr>
              <a:t> talk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at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you.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 </a:t>
            </a:r>
            <a:r>
              <a:rPr dirty="0" sz="1600" spc="75" b="1">
                <a:latin typeface="Century Gothic"/>
                <a:cs typeface="Century Gothic"/>
              </a:rPr>
              <a:t>felt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30" b="1">
                <a:latin typeface="Century Gothic"/>
                <a:cs typeface="Century Gothic"/>
              </a:rPr>
              <a:t>part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b="1">
                <a:latin typeface="Century Gothic"/>
                <a:cs typeface="Century Gothic"/>
              </a:rPr>
              <a:t> the family,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b="1">
                <a:latin typeface="Century Gothic"/>
                <a:cs typeface="Century Gothic"/>
              </a:rPr>
              <a:t> I so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-75" b="1">
                <a:latin typeface="Century Gothic"/>
                <a:cs typeface="Century Gothic"/>
              </a:rPr>
              <a:t>needed</a:t>
            </a:r>
            <a:r>
              <a:rPr dirty="0" sz="1600" b="1">
                <a:latin typeface="Century Gothic"/>
                <a:cs typeface="Century Gothic"/>
              </a:rPr>
              <a:t> </a:t>
            </a:r>
            <a:r>
              <a:rPr dirty="0" sz="1600" spc="60" b="1">
                <a:latin typeface="Century Gothic"/>
                <a:cs typeface="Century Gothic"/>
              </a:rPr>
              <a:t>that</a:t>
            </a:r>
            <a:r>
              <a:rPr dirty="0" sz="1600" b="1">
                <a:latin typeface="Century Gothic"/>
                <a:cs typeface="Century Gothic"/>
              </a:rPr>
              <a:t> feeling through my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graduate program. </a:t>
            </a:r>
            <a:r>
              <a:rPr dirty="0" sz="1600" spc="-50" b="1">
                <a:latin typeface="Century Gothic"/>
                <a:cs typeface="Century Gothic"/>
              </a:rPr>
              <a:t>I </a:t>
            </a:r>
            <a:r>
              <a:rPr dirty="0" sz="1600" spc="-10" b="1">
                <a:latin typeface="Century Gothic"/>
                <a:cs typeface="Century Gothic"/>
              </a:rPr>
              <a:t>learned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how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talk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people,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feel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confident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myself,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how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work </a:t>
            </a:r>
            <a:r>
              <a:rPr dirty="0" sz="1600" b="1">
                <a:latin typeface="Century Gothic"/>
                <a:cs typeface="Century Gothic"/>
              </a:rPr>
              <a:t>with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community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wasn’t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of.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Every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time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35" b="1">
                <a:latin typeface="Century Gothic"/>
                <a:cs typeface="Century Gothic"/>
              </a:rPr>
              <a:t>had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question,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people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were </a:t>
            </a:r>
            <a:r>
              <a:rPr dirty="0" sz="1600" b="1">
                <a:latin typeface="Century Gothic"/>
                <a:cs typeface="Century Gothic"/>
              </a:rPr>
              <a:t>there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answer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graciously,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never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75" b="1">
                <a:latin typeface="Century Gothic"/>
                <a:cs typeface="Century Gothic"/>
              </a:rPr>
              <a:t>felt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35" b="1">
                <a:latin typeface="Century Gothic"/>
                <a:cs typeface="Century Gothic"/>
              </a:rPr>
              <a:t>looked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down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on.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They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were </a:t>
            </a:r>
            <a:r>
              <a:rPr dirty="0" sz="1600" spc="-40" b="1">
                <a:latin typeface="Century Gothic"/>
                <a:cs typeface="Century Gothic"/>
              </a:rPr>
              <a:t>encouraging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75" b="1">
                <a:latin typeface="Century Gothic"/>
                <a:cs typeface="Century Gothic"/>
              </a:rPr>
              <a:t>felt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support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confidence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every</a:t>
            </a:r>
            <a:r>
              <a:rPr dirty="0" sz="1600" spc="-20" b="1">
                <a:latin typeface="Century Gothic"/>
                <a:cs typeface="Century Gothic"/>
              </a:rPr>
              <a:t> day, </a:t>
            </a:r>
            <a:r>
              <a:rPr dirty="0" sz="1600" spc="-50" b="1">
                <a:latin typeface="Century Gothic"/>
                <a:cs typeface="Century Gothic"/>
              </a:rPr>
              <a:t>even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days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I </a:t>
            </a:r>
            <a:r>
              <a:rPr dirty="0" sz="1600" spc="75" b="1">
                <a:latin typeface="Century Gothic"/>
                <a:cs typeface="Century Gothic"/>
              </a:rPr>
              <a:t>felt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like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didn’t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know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what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35" b="1">
                <a:latin typeface="Century Gothic"/>
                <a:cs typeface="Century Gothic"/>
              </a:rPr>
              <a:t>doing.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Interning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at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Children’s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Hospital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80" b="1">
                <a:latin typeface="Century Gothic"/>
                <a:cs typeface="Century Gothic"/>
              </a:rPr>
              <a:t>of </a:t>
            </a:r>
            <a:r>
              <a:rPr dirty="0" sz="1600" spc="-75" b="1">
                <a:latin typeface="Century Gothic"/>
                <a:cs typeface="Century Gothic"/>
              </a:rPr>
              <a:t>Michigan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probably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my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favorite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graduate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30" b="1">
                <a:latin typeface="Century Gothic"/>
                <a:cs typeface="Century Gothic"/>
              </a:rPr>
              <a:t>school.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75" b="1">
                <a:latin typeface="Century Gothic"/>
                <a:cs typeface="Century Gothic"/>
              </a:rPr>
              <a:t>It</a:t>
            </a:r>
            <a:r>
              <a:rPr dirty="0" sz="1600" b="1">
                <a:latin typeface="Century Gothic"/>
                <a:cs typeface="Century Gothic"/>
              </a:rPr>
              <a:t> was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where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I </a:t>
            </a:r>
            <a:r>
              <a:rPr dirty="0" sz="1600" b="1">
                <a:latin typeface="Century Gothic"/>
                <a:cs typeface="Century Gothic"/>
              </a:rPr>
              <a:t>grew,</a:t>
            </a:r>
            <a:r>
              <a:rPr dirty="0" sz="1600" spc="-10" b="1">
                <a:latin typeface="Century Gothic"/>
                <a:cs typeface="Century Gothic"/>
              </a:rPr>
              <a:t> where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learned,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frankly</a:t>
            </a:r>
            <a:r>
              <a:rPr dirty="0" sz="1600" spc="-10" b="1">
                <a:latin typeface="Century Gothic"/>
                <a:cs typeface="Century Gothic"/>
              </a:rPr>
              <a:t> where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found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myself.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-5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recommend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this </a:t>
            </a:r>
            <a:r>
              <a:rPr dirty="0" sz="1600" b="1">
                <a:latin typeface="Century Gothic"/>
                <a:cs typeface="Century Gothic"/>
              </a:rPr>
              <a:t>internship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spc="114" b="1">
                <a:latin typeface="Century Gothic"/>
                <a:cs typeface="Century Gothic"/>
              </a:rPr>
              <a:t>if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you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want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work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with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knowledgeable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outstanding</a:t>
            </a:r>
            <a:r>
              <a:rPr dirty="0" sz="1600" spc="2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social </a:t>
            </a:r>
            <a:r>
              <a:rPr dirty="0" sz="1600" b="1">
                <a:latin typeface="Century Gothic"/>
                <a:cs typeface="Century Gothic"/>
              </a:rPr>
              <a:t>workers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who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take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pride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-35" b="1">
                <a:latin typeface="Century Gothic"/>
                <a:cs typeface="Century Gothic"/>
              </a:rPr>
              <a:t>teaching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others.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spc="-40" b="1">
                <a:latin typeface="Century Gothic"/>
                <a:cs typeface="Century Gothic"/>
              </a:rPr>
              <a:t>You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are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not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just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an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intern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here, </a:t>
            </a:r>
            <a:r>
              <a:rPr dirty="0" sz="1600" b="1">
                <a:latin typeface="Century Gothic"/>
                <a:cs typeface="Century Gothic"/>
              </a:rPr>
              <a:t>but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family.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will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always</a:t>
            </a:r>
            <a:r>
              <a:rPr dirty="0" sz="1600" spc="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remember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people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at</a:t>
            </a:r>
            <a:r>
              <a:rPr dirty="0" sz="1600" spc="1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Children’s </a:t>
            </a:r>
            <a:r>
              <a:rPr dirty="0" sz="1600" b="1">
                <a:latin typeface="Century Gothic"/>
                <a:cs typeface="Century Gothic"/>
              </a:rPr>
              <a:t>Hospital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am</a:t>
            </a:r>
            <a:r>
              <a:rPr dirty="0" sz="1600" spc="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thankful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spc="110" b="1">
                <a:latin typeface="Century Gothic"/>
                <a:cs typeface="Century Gothic"/>
              </a:rPr>
              <a:t>for</a:t>
            </a:r>
            <a:r>
              <a:rPr dirty="0" sz="1600" spc="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all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information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they</a:t>
            </a:r>
            <a:r>
              <a:rPr dirty="0" sz="1600" spc="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imparted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on</a:t>
            </a:r>
            <a:r>
              <a:rPr dirty="0" sz="1600" spc="40" b="1">
                <a:latin typeface="Century Gothic"/>
                <a:cs typeface="Century Gothic"/>
              </a:rPr>
              <a:t> </a:t>
            </a:r>
            <a:r>
              <a:rPr dirty="0" sz="1600" spc="-45" b="1">
                <a:latin typeface="Century Gothic"/>
                <a:cs typeface="Century Gothic"/>
              </a:rPr>
              <a:t>me.</a:t>
            </a:r>
            <a:r>
              <a:rPr dirty="0" sz="1600" spc="3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It </a:t>
            </a:r>
            <a:r>
              <a:rPr dirty="0" sz="1600" b="1">
                <a:latin typeface="Century Gothic"/>
                <a:cs typeface="Century Gothic"/>
              </a:rPr>
              <a:t>was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worth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drive,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worth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chaos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-75" b="1">
                <a:latin typeface="Century Gothic"/>
                <a:cs typeface="Century Gothic"/>
              </a:rPr>
              <a:t>(because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there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will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be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some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there)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15" b="1">
                <a:latin typeface="Century Gothic"/>
                <a:cs typeface="Century Gothic"/>
              </a:rPr>
              <a:t> </a:t>
            </a:r>
            <a:r>
              <a:rPr dirty="0" sz="1600" spc="-105" b="1">
                <a:latin typeface="Century Gothic"/>
                <a:cs typeface="Century Gothic"/>
              </a:rPr>
              <a:t>came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out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stronger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110" b="1">
                <a:latin typeface="Century Gothic"/>
                <a:cs typeface="Century Gothic"/>
              </a:rPr>
              <a:t>for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it.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-40" b="1">
                <a:latin typeface="Century Gothic"/>
                <a:cs typeface="Century Gothic"/>
              </a:rPr>
              <a:t>You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will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learn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multiple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different</a:t>
            </a:r>
            <a:r>
              <a:rPr dirty="0" sz="1600" spc="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aspects</a:t>
            </a:r>
            <a:r>
              <a:rPr dirty="0" sz="1600" spc="30" b="1">
                <a:latin typeface="Century Gothic"/>
                <a:cs typeface="Century Gothic"/>
              </a:rPr>
              <a:t> </a:t>
            </a:r>
            <a:r>
              <a:rPr dirty="0" sz="1600" spc="80" b="1">
                <a:latin typeface="Century Gothic"/>
                <a:cs typeface="Century Gothic"/>
              </a:rPr>
              <a:t>of </a:t>
            </a:r>
            <a:r>
              <a:rPr dirty="0" sz="1600" spc="-25" b="1">
                <a:latin typeface="Century Gothic"/>
                <a:cs typeface="Century Gothic"/>
              </a:rPr>
              <a:t>social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work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feel</a:t>
            </a:r>
            <a:r>
              <a:rPr dirty="0" sz="1600" spc="-10" b="1">
                <a:latin typeface="Century Gothic"/>
                <a:cs typeface="Century Gothic"/>
              </a:rPr>
              <a:t> like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community.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110" b="1">
                <a:latin typeface="Century Gothic"/>
                <a:cs typeface="Century Gothic"/>
              </a:rPr>
              <a:t>If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you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want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65" b="1">
                <a:latin typeface="Century Gothic"/>
                <a:cs typeface="Century Gothic"/>
              </a:rPr>
              <a:t>to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learn</a:t>
            </a:r>
            <a:r>
              <a:rPr dirty="0" sz="1600" spc="-1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about </a:t>
            </a:r>
            <a:r>
              <a:rPr dirty="0" sz="1600" b="1">
                <a:latin typeface="Century Gothic"/>
                <a:cs typeface="Century Gothic"/>
              </a:rPr>
              <a:t>hospital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social </a:t>
            </a:r>
            <a:r>
              <a:rPr dirty="0" sz="1600" b="1">
                <a:latin typeface="Century Gothic"/>
                <a:cs typeface="Century Gothic"/>
              </a:rPr>
              <a:t>work,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you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will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find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30" b="1">
                <a:latin typeface="Century Gothic"/>
                <a:cs typeface="Century Gothic"/>
              </a:rPr>
              <a:t>home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here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where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you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spc="-100" b="1">
                <a:latin typeface="Century Gothic"/>
                <a:cs typeface="Century Gothic"/>
              </a:rPr>
              <a:t>can</a:t>
            </a:r>
            <a:r>
              <a:rPr dirty="0" sz="1600" spc="-10" b="1">
                <a:latin typeface="Century Gothic"/>
                <a:cs typeface="Century Gothic"/>
              </a:rPr>
              <a:t> </a:t>
            </a:r>
            <a:r>
              <a:rPr dirty="0" sz="1600" spc="-75" b="1">
                <a:latin typeface="Century Gothic"/>
                <a:cs typeface="Century Gothic"/>
              </a:rPr>
              <a:t>expand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your </a:t>
            </a:r>
            <a:r>
              <a:rPr dirty="0" sz="1600" spc="-45" b="1">
                <a:latin typeface="Century Gothic"/>
                <a:cs typeface="Century Gothic"/>
              </a:rPr>
              <a:t>knowledge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and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spc="-55" b="1">
                <a:latin typeface="Century Gothic"/>
                <a:cs typeface="Century Gothic"/>
              </a:rPr>
              <a:t>be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spc="50" b="1">
                <a:latin typeface="Century Gothic"/>
                <a:cs typeface="Century Gothic"/>
              </a:rPr>
              <a:t>part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spc="105" b="1">
                <a:latin typeface="Century Gothic"/>
                <a:cs typeface="Century Gothic"/>
              </a:rPr>
              <a:t>of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team”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33" y="6025084"/>
            <a:ext cx="4465648" cy="4031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061" y="17233"/>
            <a:ext cx="3876295" cy="3131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281" y="2220694"/>
            <a:ext cx="7432040" cy="7071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999"/>
              </a:lnSpc>
              <a:spcBef>
                <a:spcPts val="100"/>
              </a:spcBef>
            </a:pPr>
            <a:r>
              <a:rPr dirty="0" sz="1700" spc="-40" b="1">
                <a:latin typeface="Century Gothic"/>
                <a:cs typeface="Century Gothic"/>
              </a:rPr>
              <a:t>“My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internship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at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Children’s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was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easily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most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enriching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35" b="1">
                <a:latin typeface="Century Gothic"/>
                <a:cs typeface="Century Gothic"/>
              </a:rPr>
              <a:t>part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my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graduate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experience.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got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do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so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80" b="1">
                <a:latin typeface="Century Gothic"/>
                <a:cs typeface="Century Gothic"/>
              </a:rPr>
              <a:t>much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hands-</a:t>
            </a:r>
            <a:r>
              <a:rPr dirty="0" sz="1700" b="1">
                <a:latin typeface="Century Gothic"/>
                <a:cs typeface="Century Gothic"/>
              </a:rPr>
              <a:t>on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every </a:t>
            </a:r>
            <a:r>
              <a:rPr dirty="0" sz="1700" spc="-20" b="1">
                <a:latin typeface="Century Gothic"/>
                <a:cs typeface="Century Gothic"/>
              </a:rPr>
              <a:t>day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with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55" b="1">
                <a:latin typeface="Century Gothic"/>
                <a:cs typeface="Century Gothic"/>
              </a:rPr>
              <a:t>huge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range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cases.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There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was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never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dull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day,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80" b="1">
                <a:latin typeface="Century Gothic"/>
                <a:cs typeface="Century Gothic"/>
              </a:rPr>
              <a:t>it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was </a:t>
            </a:r>
            <a:r>
              <a:rPr dirty="0" sz="1700" spc="-40" b="1">
                <a:latin typeface="Century Gothic"/>
                <a:cs typeface="Century Gothic"/>
              </a:rPr>
              <a:t>incredible</a:t>
            </a:r>
            <a:r>
              <a:rPr dirty="0" sz="1700" spc="-5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see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how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80" b="1">
                <a:latin typeface="Century Gothic"/>
                <a:cs typeface="Century Gothic"/>
              </a:rPr>
              <a:t>much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could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grow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only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one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30" b="1">
                <a:latin typeface="Century Gothic"/>
                <a:cs typeface="Century Gothic"/>
              </a:rPr>
              <a:t>year.</a:t>
            </a:r>
            <a:r>
              <a:rPr dirty="0" sz="1700" spc="-4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also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had </a:t>
            </a:r>
            <a:r>
              <a:rPr dirty="0" sz="1700" spc="-40" b="1">
                <a:latin typeface="Century Gothic"/>
                <a:cs typeface="Century Gothic"/>
              </a:rPr>
              <a:t>incredible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support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80" b="1">
                <a:latin typeface="Century Gothic"/>
                <a:cs typeface="Century Gothic"/>
              </a:rPr>
              <a:t>from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my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supervisor,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who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was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an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extremely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talented </a:t>
            </a:r>
            <a:r>
              <a:rPr dirty="0" sz="1700" spc="-25" b="1">
                <a:latin typeface="Century Gothic"/>
                <a:cs typeface="Century Gothic"/>
              </a:rPr>
              <a:t>social </a:t>
            </a:r>
            <a:r>
              <a:rPr dirty="0" sz="1700" b="1">
                <a:latin typeface="Century Gothic"/>
                <a:cs typeface="Century Gothic"/>
              </a:rPr>
              <a:t>worker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so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55" b="1">
                <a:latin typeface="Century Gothic"/>
                <a:cs typeface="Century Gothic"/>
              </a:rPr>
              <a:t>dedicated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my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education.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70" b="1">
                <a:latin typeface="Century Gothic"/>
                <a:cs typeface="Century Gothic"/>
              </a:rPr>
              <a:t>The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atmosphere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was </a:t>
            </a:r>
            <a:r>
              <a:rPr dirty="0" sz="1700" b="1">
                <a:latin typeface="Century Gothic"/>
                <a:cs typeface="Century Gothic"/>
              </a:rPr>
              <a:t>so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fun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so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supportive,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definitely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ideal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75" b="1">
                <a:latin typeface="Century Gothic"/>
                <a:cs typeface="Century Gothic"/>
              </a:rPr>
              <a:t>place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learn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1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grow.</a:t>
            </a:r>
            <a:endParaRPr sz="1700">
              <a:latin typeface="Century Gothic"/>
              <a:cs typeface="Century Gothic"/>
            </a:endParaRPr>
          </a:p>
          <a:p>
            <a:pPr algn="ctr" marL="13335" marR="5715">
              <a:lnSpc>
                <a:spcPct val="113999"/>
              </a:lnSpc>
            </a:pPr>
            <a:r>
              <a:rPr dirty="0" sz="1700" spc="-20" b="1">
                <a:latin typeface="Century Gothic"/>
                <a:cs typeface="Century Gothic"/>
              </a:rPr>
              <a:t>Now,</a:t>
            </a:r>
            <a:r>
              <a:rPr dirty="0" sz="1700" b="1">
                <a:latin typeface="Century Gothic"/>
                <a:cs typeface="Century Gothic"/>
              </a:rPr>
              <a:t> as </a:t>
            </a:r>
            <a:r>
              <a:rPr dirty="0" sz="1700" spc="-10" b="1">
                <a:latin typeface="Century Gothic"/>
                <a:cs typeface="Century Gothic"/>
              </a:rPr>
              <a:t>I’ve</a:t>
            </a:r>
            <a:r>
              <a:rPr dirty="0" sz="1700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been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 the field </a:t>
            </a:r>
            <a:r>
              <a:rPr dirty="0" sz="1700" spc="120" b="1">
                <a:latin typeface="Century Gothic"/>
                <a:cs typeface="Century Gothic"/>
              </a:rPr>
              <a:t>for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 few years,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 constantly think </a:t>
            </a:r>
            <a:r>
              <a:rPr dirty="0" sz="1700" spc="-100" b="1">
                <a:latin typeface="Century Gothic"/>
                <a:cs typeface="Century Gothic"/>
              </a:rPr>
              <a:t>back</a:t>
            </a:r>
            <a:r>
              <a:rPr dirty="0" sz="1700" spc="5" b="1">
                <a:latin typeface="Century Gothic"/>
                <a:cs typeface="Century Gothic"/>
              </a:rPr>
              <a:t> </a:t>
            </a:r>
            <a:r>
              <a:rPr dirty="0" sz="1700" spc="40" b="1">
                <a:latin typeface="Century Gothic"/>
                <a:cs typeface="Century Gothic"/>
              </a:rPr>
              <a:t>to </a:t>
            </a:r>
            <a:r>
              <a:rPr dirty="0" sz="1700" b="1">
                <a:latin typeface="Century Gothic"/>
                <a:cs typeface="Century Gothic"/>
              </a:rPr>
              <a:t>what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learned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at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Children’s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am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so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45" b="1">
                <a:latin typeface="Century Gothic"/>
                <a:cs typeface="Century Gothic"/>
              </a:rPr>
              <a:t>grateful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got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build </a:t>
            </a:r>
            <a:r>
              <a:rPr dirty="0" sz="1700" spc="-35" b="1">
                <a:latin typeface="Century Gothic"/>
                <a:cs typeface="Century Gothic"/>
              </a:rPr>
              <a:t>my </a:t>
            </a:r>
            <a:r>
              <a:rPr dirty="0" sz="1700" b="1">
                <a:latin typeface="Century Gothic"/>
                <a:cs typeface="Century Gothic"/>
              </a:rPr>
              <a:t>foundation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there.”</a:t>
            </a: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700">
              <a:latin typeface="Century Gothic"/>
              <a:cs typeface="Century Gothic"/>
            </a:endParaRPr>
          </a:p>
          <a:p>
            <a:pPr algn="ctr" marL="116839" marR="109220">
              <a:lnSpc>
                <a:spcPct val="113999"/>
              </a:lnSpc>
            </a:pPr>
            <a:r>
              <a:rPr dirty="0" sz="1700" b="1">
                <a:latin typeface="Century Gothic"/>
                <a:cs typeface="Century Gothic"/>
              </a:rPr>
              <a:t>“Interns</a:t>
            </a:r>
            <a:r>
              <a:rPr dirty="0" sz="1700" spc="15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at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155" b="1">
                <a:latin typeface="Century Gothic"/>
                <a:cs typeface="Century Gothic"/>
              </a:rPr>
              <a:t>GPAM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get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spend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55" b="1">
                <a:latin typeface="Century Gothic"/>
                <a:cs typeface="Century Gothic"/>
              </a:rPr>
              <a:t>lot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time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directly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with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patients</a:t>
            </a:r>
            <a:r>
              <a:rPr dirty="0" sz="1700" spc="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and </a:t>
            </a:r>
            <a:r>
              <a:rPr dirty="0" sz="1700" b="1">
                <a:latin typeface="Century Gothic"/>
                <a:cs typeface="Century Gothic"/>
              </a:rPr>
              <a:t>their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families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assessing</a:t>
            </a:r>
            <a:r>
              <a:rPr dirty="0" sz="1700" spc="3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their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unique</a:t>
            </a:r>
            <a:r>
              <a:rPr dirty="0" sz="1700" spc="35" b="1">
                <a:latin typeface="Century Gothic"/>
                <a:cs typeface="Century Gothic"/>
              </a:rPr>
              <a:t> </a:t>
            </a:r>
            <a:r>
              <a:rPr dirty="0" sz="1700" spc="-30" b="1">
                <a:latin typeface="Century Gothic"/>
                <a:cs typeface="Century Gothic"/>
              </a:rPr>
              <a:t>needs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3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providing</a:t>
            </a:r>
            <a:r>
              <a:rPr dirty="0" sz="1700" spc="3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resources.</a:t>
            </a:r>
            <a:endParaRPr sz="1700">
              <a:latin typeface="Century Gothic"/>
              <a:cs typeface="Century Gothic"/>
            </a:endParaRPr>
          </a:p>
          <a:p>
            <a:pPr algn="ctr" marL="43180" marR="35560">
              <a:lnSpc>
                <a:spcPct val="113999"/>
              </a:lnSpc>
            </a:pPr>
            <a:r>
              <a:rPr dirty="0" sz="1700" spc="85" b="1">
                <a:latin typeface="Century Gothic"/>
                <a:cs typeface="Century Gothic"/>
              </a:rPr>
              <a:t>This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helps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you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learn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more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about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behavioral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health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4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developmental </a:t>
            </a:r>
            <a:r>
              <a:rPr dirty="0" sz="1700" spc="-35" b="1">
                <a:latin typeface="Century Gothic"/>
                <a:cs typeface="Century Gothic"/>
              </a:rPr>
              <a:t>needs.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Additionally,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you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get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with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learn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80" b="1">
                <a:latin typeface="Century Gothic"/>
                <a:cs typeface="Century Gothic"/>
              </a:rPr>
              <a:t>from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 </a:t>
            </a:r>
            <a:r>
              <a:rPr dirty="0" sz="1700" b="1">
                <a:latin typeface="Century Gothic"/>
                <a:cs typeface="Century Gothic"/>
              </a:rPr>
              <a:t>interdisciplinary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team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40" b="1">
                <a:latin typeface="Century Gothic"/>
                <a:cs typeface="Century Gothic"/>
              </a:rPr>
              <a:t>including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psychologists,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other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social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workers, </a:t>
            </a:r>
            <a:r>
              <a:rPr dirty="0" sz="1700" spc="-30" b="1">
                <a:latin typeface="Century Gothic"/>
                <a:cs typeface="Century Gothic"/>
              </a:rPr>
              <a:t>physicians,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75" b="1">
                <a:latin typeface="Century Gothic"/>
                <a:cs typeface="Century Gothic"/>
              </a:rPr>
              <a:t>MAs.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70" b="1">
                <a:latin typeface="Century Gothic"/>
                <a:cs typeface="Century Gothic"/>
              </a:rPr>
              <a:t>The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social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workers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give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great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55" b="1">
                <a:latin typeface="Century Gothic"/>
                <a:cs typeface="Century Gothic"/>
              </a:rPr>
              <a:t>feedback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on</a:t>
            </a:r>
            <a:r>
              <a:rPr dirty="0" sz="1700" spc="-10" b="1">
                <a:latin typeface="Century Gothic"/>
                <a:cs typeface="Century Gothic"/>
              </a:rPr>
              <a:t> notes, </a:t>
            </a:r>
            <a:r>
              <a:rPr dirty="0" sz="1700" b="1">
                <a:latin typeface="Century Gothic"/>
                <a:cs typeface="Century Gothic"/>
              </a:rPr>
              <a:t>assessments,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resources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20" b="1">
                <a:latin typeface="Century Gothic"/>
                <a:cs typeface="Century Gothic"/>
              </a:rPr>
              <a:t>along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30" b="1">
                <a:latin typeface="Century Gothic"/>
                <a:cs typeface="Century Gothic"/>
              </a:rPr>
              <a:t>way.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80" b="1">
                <a:latin typeface="Century Gothic"/>
                <a:cs typeface="Century Gothic"/>
              </a:rPr>
              <a:t>felt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ready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go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out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on </a:t>
            </a:r>
            <a:r>
              <a:rPr dirty="0" sz="1700" b="1">
                <a:latin typeface="Century Gothic"/>
                <a:cs typeface="Century Gothic"/>
              </a:rPr>
              <a:t>my</a:t>
            </a:r>
            <a:r>
              <a:rPr dirty="0" sz="1700" spc="-10" b="1">
                <a:latin typeface="Century Gothic"/>
                <a:cs typeface="Century Gothic"/>
              </a:rPr>
              <a:t> own </a:t>
            </a:r>
            <a:r>
              <a:rPr dirty="0" sz="1700" spc="90" b="1">
                <a:latin typeface="Century Gothic"/>
                <a:cs typeface="Century Gothic"/>
              </a:rPr>
              <a:t>after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all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60" b="1">
                <a:latin typeface="Century Gothic"/>
                <a:cs typeface="Century Gothic"/>
              </a:rPr>
              <a:t>experience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at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Children’s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-5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-10" b="1">
                <a:latin typeface="Century Gothic"/>
                <a:cs typeface="Century Gothic"/>
              </a:rPr>
              <a:t> Michigan.</a:t>
            </a:r>
            <a:endParaRPr sz="1700">
              <a:latin typeface="Century Gothic"/>
              <a:cs typeface="Century Gothic"/>
            </a:endParaRPr>
          </a:p>
          <a:p>
            <a:pPr algn="ctr" marL="168910" marR="161290" indent="-635">
              <a:lnSpc>
                <a:spcPct val="113999"/>
              </a:lnSpc>
            </a:pPr>
            <a:r>
              <a:rPr dirty="0" sz="1700" b="1">
                <a:latin typeface="Century Gothic"/>
                <a:cs typeface="Century Gothic"/>
              </a:rPr>
              <a:t>Another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bonus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was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opportunity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65" b="1">
                <a:latin typeface="Century Gothic"/>
                <a:cs typeface="Century Gothic"/>
              </a:rPr>
              <a:t>to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take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on</a:t>
            </a:r>
            <a:r>
              <a:rPr dirty="0" sz="1700" spc="-1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therapy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70" b="1">
                <a:latin typeface="Century Gothic"/>
                <a:cs typeface="Century Gothic"/>
              </a:rPr>
              <a:t>case</a:t>
            </a:r>
            <a:r>
              <a:rPr dirty="0" sz="1700" spc="-1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and </a:t>
            </a:r>
            <a:r>
              <a:rPr dirty="0" sz="1700" spc="-30" b="1">
                <a:latin typeface="Century Gothic"/>
                <a:cs typeface="Century Gothic"/>
              </a:rPr>
              <a:t>shadow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social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workers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in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unique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settings</a:t>
            </a:r>
            <a:r>
              <a:rPr dirty="0" sz="1700" spc="65" b="1">
                <a:latin typeface="Century Gothic"/>
                <a:cs typeface="Century Gothic"/>
              </a:rPr>
              <a:t> </a:t>
            </a:r>
            <a:r>
              <a:rPr dirty="0" sz="1700" spc="-50" b="1">
                <a:latin typeface="Century Gothic"/>
                <a:cs typeface="Century Gothic"/>
              </a:rPr>
              <a:t>(i.e.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transplant,</a:t>
            </a:r>
            <a:r>
              <a:rPr dirty="0" sz="1700" spc="6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emergency </a:t>
            </a:r>
            <a:r>
              <a:rPr dirty="0" sz="1700" b="1">
                <a:latin typeface="Century Gothic"/>
                <a:cs typeface="Century Gothic"/>
              </a:rPr>
              <a:t>department,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35" b="1">
                <a:latin typeface="Century Gothic"/>
                <a:cs typeface="Century Gothic"/>
              </a:rPr>
              <a:t>and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school </a:t>
            </a:r>
            <a:r>
              <a:rPr dirty="0" sz="1700" spc="-35" b="1">
                <a:latin typeface="Century Gothic"/>
                <a:cs typeface="Century Gothic"/>
              </a:rPr>
              <a:t>based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social </a:t>
            </a:r>
            <a:r>
              <a:rPr dirty="0" sz="1700" b="1">
                <a:latin typeface="Century Gothic"/>
                <a:cs typeface="Century Gothic"/>
              </a:rPr>
              <a:t>work).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spc="50" b="1">
                <a:latin typeface="Century Gothic"/>
                <a:cs typeface="Century Gothic"/>
              </a:rPr>
              <a:t>There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are</a:t>
            </a:r>
            <a:r>
              <a:rPr dirty="0" sz="1700" spc="-20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great</a:t>
            </a:r>
            <a:r>
              <a:rPr dirty="0" sz="1700" spc="-25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social </a:t>
            </a:r>
            <a:r>
              <a:rPr dirty="0" sz="1700" b="1">
                <a:latin typeface="Century Gothic"/>
                <a:cs typeface="Century Gothic"/>
              </a:rPr>
              <a:t>workers</a:t>
            </a:r>
            <a:r>
              <a:rPr dirty="0" sz="1700" spc="8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throughout</a:t>
            </a:r>
            <a:r>
              <a:rPr dirty="0" sz="1700" spc="90" b="1">
                <a:latin typeface="Century Gothic"/>
                <a:cs typeface="Century Gothic"/>
              </a:rPr>
              <a:t> </a:t>
            </a:r>
            <a:r>
              <a:rPr dirty="0" sz="1700" spc="-25" b="1">
                <a:latin typeface="Century Gothic"/>
                <a:cs typeface="Century Gothic"/>
              </a:rPr>
              <a:t>Children’s</a:t>
            </a:r>
            <a:r>
              <a:rPr dirty="0" sz="1700" spc="85" b="1">
                <a:latin typeface="Century Gothic"/>
                <a:cs typeface="Century Gothic"/>
              </a:rPr>
              <a:t> </a:t>
            </a:r>
            <a:r>
              <a:rPr dirty="0" sz="1700" b="1">
                <a:latin typeface="Century Gothic"/>
                <a:cs typeface="Century Gothic"/>
              </a:rPr>
              <a:t>Hospital</a:t>
            </a:r>
            <a:r>
              <a:rPr dirty="0" sz="1700" spc="90" b="1">
                <a:latin typeface="Century Gothic"/>
                <a:cs typeface="Century Gothic"/>
              </a:rPr>
              <a:t> </a:t>
            </a:r>
            <a:r>
              <a:rPr dirty="0" sz="1700" spc="110" b="1">
                <a:latin typeface="Century Gothic"/>
                <a:cs typeface="Century Gothic"/>
              </a:rPr>
              <a:t>of</a:t>
            </a:r>
            <a:r>
              <a:rPr dirty="0" sz="1700" spc="90" b="1">
                <a:latin typeface="Century Gothic"/>
                <a:cs typeface="Century Gothic"/>
              </a:rPr>
              <a:t> </a:t>
            </a:r>
            <a:r>
              <a:rPr dirty="0" sz="1700" spc="-10" b="1">
                <a:latin typeface="Century Gothic"/>
                <a:cs typeface="Century Gothic"/>
              </a:rPr>
              <a:t>Michigan.”</a:t>
            </a:r>
            <a:endParaRPr sz="17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9072" y="152400"/>
            <a:ext cx="4361687" cy="178917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318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0"/>
              </a:spcBef>
            </a:pPr>
            <a:r>
              <a:rPr dirty="0" spc="-275"/>
              <a:t>S</a:t>
            </a:r>
            <a:r>
              <a:rPr dirty="0" spc="-235"/>
              <a:t>t</a:t>
            </a:r>
            <a:r>
              <a:rPr dirty="0" spc="-3854"/>
              <a:t>u</a:t>
            </a:r>
            <a:r>
              <a:rPr dirty="0" baseline="-34778" sz="9225" spc="-577" b="0" i="1">
                <a:solidFill>
                  <a:srgbClr val="FFBD58"/>
                </a:solidFill>
                <a:latin typeface="Palatino Linotype"/>
                <a:cs typeface="Palatino Linotype"/>
              </a:rPr>
              <a:t>V</a:t>
            </a:r>
            <a:r>
              <a:rPr dirty="0" baseline="-34778" sz="9225" spc="-3397" b="0" i="1">
                <a:solidFill>
                  <a:srgbClr val="FFBD58"/>
                </a:solidFill>
                <a:latin typeface="Palatino Linotype"/>
                <a:cs typeface="Palatino Linotype"/>
              </a:rPr>
              <a:t>o</a:t>
            </a:r>
            <a:r>
              <a:rPr dirty="0" sz="7700" spc="-2050"/>
              <a:t>d</a:t>
            </a:r>
            <a:r>
              <a:rPr dirty="0" baseline="-34778" sz="9225" spc="-135" b="0" i="1">
                <a:solidFill>
                  <a:srgbClr val="FFBD58"/>
                </a:solidFill>
                <a:latin typeface="Palatino Linotype"/>
                <a:cs typeface="Palatino Linotype"/>
              </a:rPr>
              <a:t>i</a:t>
            </a:r>
            <a:r>
              <a:rPr dirty="0" baseline="-34778" sz="9225" spc="-3382" b="0" i="1">
                <a:solidFill>
                  <a:srgbClr val="FFBD58"/>
                </a:solidFill>
                <a:latin typeface="Palatino Linotype"/>
                <a:cs typeface="Palatino Linotype"/>
              </a:rPr>
              <a:t>c</a:t>
            </a:r>
            <a:r>
              <a:rPr dirty="0" sz="7700" spc="-1425"/>
              <a:t>e</a:t>
            </a:r>
            <a:r>
              <a:rPr dirty="0" baseline="-34778" sz="9225" spc="-1964" b="0" i="1">
                <a:solidFill>
                  <a:srgbClr val="FFBD58"/>
                </a:solidFill>
                <a:latin typeface="Palatino Linotype"/>
                <a:cs typeface="Palatino Linotype"/>
              </a:rPr>
              <a:t>e</a:t>
            </a:r>
            <a:r>
              <a:rPr dirty="0" sz="7700" spc="-3195"/>
              <a:t>n</a:t>
            </a:r>
            <a:r>
              <a:rPr dirty="0" baseline="-34778" sz="9225" spc="757" b="0" i="1">
                <a:solidFill>
                  <a:srgbClr val="FFBD58"/>
                </a:solidFill>
                <a:latin typeface="Palatino Linotype"/>
                <a:cs typeface="Palatino Linotype"/>
              </a:rPr>
              <a:t>s</a:t>
            </a:r>
            <a:r>
              <a:rPr dirty="0" sz="7700" spc="-235"/>
              <a:t>t</a:t>
            </a:r>
            <a:r>
              <a:rPr dirty="0" sz="7700" spc="-250"/>
              <a:t>s</a:t>
            </a:r>
            <a:r>
              <a:rPr dirty="0" sz="7700" spc="95"/>
              <a:t>’</a:t>
            </a:r>
            <a:endParaRPr sz="77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02" y="7409308"/>
            <a:ext cx="7467599" cy="26479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8111" y="57912"/>
            <a:ext cx="4361687" cy="178917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pc="-275"/>
              <a:t>S</a:t>
            </a:r>
            <a:r>
              <a:rPr dirty="0" spc="-235"/>
              <a:t>t</a:t>
            </a:r>
            <a:r>
              <a:rPr dirty="0" spc="-3854"/>
              <a:t>u</a:t>
            </a:r>
            <a:r>
              <a:rPr dirty="0" baseline="-34778" sz="9225" spc="-577" b="0" i="1">
                <a:solidFill>
                  <a:srgbClr val="FFBD58"/>
                </a:solidFill>
                <a:latin typeface="Palatino Linotype"/>
                <a:cs typeface="Palatino Linotype"/>
              </a:rPr>
              <a:t>V</a:t>
            </a:r>
            <a:r>
              <a:rPr dirty="0" baseline="-34778" sz="9225" spc="-3397" b="0" i="1">
                <a:solidFill>
                  <a:srgbClr val="FFBD58"/>
                </a:solidFill>
                <a:latin typeface="Palatino Linotype"/>
                <a:cs typeface="Palatino Linotype"/>
              </a:rPr>
              <a:t>o</a:t>
            </a:r>
            <a:r>
              <a:rPr dirty="0" sz="7700" spc="-2050"/>
              <a:t>d</a:t>
            </a:r>
            <a:r>
              <a:rPr dirty="0" baseline="-34778" sz="9225" spc="-135" b="0" i="1">
                <a:solidFill>
                  <a:srgbClr val="FFBD58"/>
                </a:solidFill>
                <a:latin typeface="Palatino Linotype"/>
                <a:cs typeface="Palatino Linotype"/>
              </a:rPr>
              <a:t>i</a:t>
            </a:r>
            <a:r>
              <a:rPr dirty="0" baseline="-34778" sz="9225" spc="-3382" b="0" i="1">
                <a:solidFill>
                  <a:srgbClr val="FFBD58"/>
                </a:solidFill>
                <a:latin typeface="Palatino Linotype"/>
                <a:cs typeface="Palatino Linotype"/>
              </a:rPr>
              <a:t>c</a:t>
            </a:r>
            <a:r>
              <a:rPr dirty="0" sz="7700" spc="-1425"/>
              <a:t>e</a:t>
            </a:r>
            <a:r>
              <a:rPr dirty="0" baseline="-34778" sz="9225" spc="-1964" b="0" i="1">
                <a:solidFill>
                  <a:srgbClr val="FFBD58"/>
                </a:solidFill>
                <a:latin typeface="Palatino Linotype"/>
                <a:cs typeface="Palatino Linotype"/>
              </a:rPr>
              <a:t>e</a:t>
            </a:r>
            <a:r>
              <a:rPr dirty="0" sz="7700" spc="-3195"/>
              <a:t>n</a:t>
            </a:r>
            <a:r>
              <a:rPr dirty="0" baseline="-34778" sz="9225" spc="757" b="0" i="1">
                <a:solidFill>
                  <a:srgbClr val="FFBD58"/>
                </a:solidFill>
                <a:latin typeface="Palatino Linotype"/>
                <a:cs typeface="Palatino Linotype"/>
              </a:rPr>
              <a:t>s</a:t>
            </a:r>
            <a:r>
              <a:rPr dirty="0" sz="7700" spc="-235"/>
              <a:t>t</a:t>
            </a:r>
            <a:r>
              <a:rPr dirty="0" sz="7700" spc="-250"/>
              <a:t>s</a:t>
            </a:r>
            <a:r>
              <a:rPr dirty="0" sz="7700" spc="95"/>
              <a:t>’</a:t>
            </a:r>
            <a:endParaRPr sz="77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245" y="1660475"/>
            <a:ext cx="7402195" cy="829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1500" spc="-35" b="1">
                <a:latin typeface="Century Gothic"/>
                <a:cs typeface="Century Gothic"/>
              </a:rPr>
              <a:t>“My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internship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55" b="1">
                <a:latin typeface="Century Gothic"/>
                <a:cs typeface="Century Gothic"/>
              </a:rPr>
              <a:t>at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Children’s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Hospital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easily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most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enriching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55" b="1">
                <a:latin typeface="Century Gothic"/>
                <a:cs typeface="Century Gothic"/>
              </a:rPr>
              <a:t>part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my </a:t>
            </a:r>
            <a:r>
              <a:rPr dirty="0" sz="1500" b="1">
                <a:latin typeface="Century Gothic"/>
                <a:cs typeface="Century Gothic"/>
              </a:rPr>
              <a:t>graduate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experience.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got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b="1">
                <a:latin typeface="Century Gothic"/>
                <a:cs typeface="Century Gothic"/>
              </a:rPr>
              <a:t> do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so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60" b="1">
                <a:latin typeface="Century Gothic"/>
                <a:cs typeface="Century Gothic"/>
              </a:rPr>
              <a:t>much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hands-</a:t>
            </a:r>
            <a:r>
              <a:rPr dirty="0" sz="1500" b="1">
                <a:latin typeface="Century Gothic"/>
                <a:cs typeface="Century Gothic"/>
              </a:rPr>
              <a:t>on work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every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day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with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 </a:t>
            </a:r>
            <a:r>
              <a:rPr dirty="0" sz="1500" spc="-20" b="1">
                <a:latin typeface="Century Gothic"/>
                <a:cs typeface="Century Gothic"/>
              </a:rPr>
              <a:t>huge </a:t>
            </a:r>
            <a:r>
              <a:rPr dirty="0" sz="1500" b="1">
                <a:latin typeface="Century Gothic"/>
                <a:cs typeface="Century Gothic"/>
              </a:rPr>
              <a:t>range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cases. </a:t>
            </a:r>
            <a:r>
              <a:rPr dirty="0" sz="1500" spc="50" b="1">
                <a:latin typeface="Century Gothic"/>
                <a:cs typeface="Century Gothic"/>
              </a:rPr>
              <a:t>There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never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dull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day,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75" b="1">
                <a:latin typeface="Century Gothic"/>
                <a:cs typeface="Century Gothic"/>
              </a:rPr>
              <a:t>it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incredible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see</a:t>
            </a:r>
            <a:r>
              <a:rPr dirty="0" sz="1500" spc="-3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how </a:t>
            </a:r>
            <a:r>
              <a:rPr dirty="0" sz="1500" spc="-60" b="1">
                <a:latin typeface="Century Gothic"/>
                <a:cs typeface="Century Gothic"/>
              </a:rPr>
              <a:t>much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40" b="1">
                <a:latin typeface="Century Gothic"/>
                <a:cs typeface="Century Gothic"/>
              </a:rPr>
              <a:t>could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grow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only</a:t>
            </a:r>
            <a:r>
              <a:rPr dirty="0" sz="1500" spc="-10" b="1">
                <a:latin typeface="Century Gothic"/>
                <a:cs typeface="Century Gothic"/>
              </a:rPr>
              <a:t> one </a:t>
            </a:r>
            <a:r>
              <a:rPr dirty="0" sz="1500" spc="-25" b="1">
                <a:latin typeface="Century Gothic"/>
                <a:cs typeface="Century Gothic"/>
              </a:rPr>
              <a:t>year.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also</a:t>
            </a:r>
            <a:r>
              <a:rPr dirty="0" sz="1500" spc="-10" b="1">
                <a:latin typeface="Century Gothic"/>
                <a:cs typeface="Century Gothic"/>
              </a:rPr>
              <a:t> had </a:t>
            </a:r>
            <a:r>
              <a:rPr dirty="0" sz="1500" spc="-30" b="1">
                <a:latin typeface="Century Gothic"/>
                <a:cs typeface="Century Gothic"/>
              </a:rPr>
              <a:t>incredible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support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70" b="1">
                <a:latin typeface="Century Gothic"/>
                <a:cs typeface="Century Gothic"/>
              </a:rPr>
              <a:t>from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my </a:t>
            </a:r>
            <a:r>
              <a:rPr dirty="0" sz="1500" b="1">
                <a:latin typeface="Century Gothic"/>
                <a:cs typeface="Century Gothic"/>
              </a:rPr>
              <a:t>supervisor,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who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an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extremely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talented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worker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so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40" b="1">
                <a:latin typeface="Century Gothic"/>
                <a:cs typeface="Century Gothic"/>
              </a:rPr>
              <a:t>dedicated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35" b="1">
                <a:latin typeface="Century Gothic"/>
                <a:cs typeface="Century Gothic"/>
              </a:rPr>
              <a:t>to </a:t>
            </a:r>
            <a:r>
              <a:rPr dirty="0" sz="1500" b="1">
                <a:latin typeface="Century Gothic"/>
                <a:cs typeface="Century Gothic"/>
              </a:rPr>
              <a:t>my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education.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65" b="1">
                <a:latin typeface="Century Gothic"/>
                <a:cs typeface="Century Gothic"/>
              </a:rPr>
              <a:t>The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atmosphere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so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fun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so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supportive,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definitely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the </a:t>
            </a:r>
            <a:r>
              <a:rPr dirty="0" sz="1500" spc="-20" b="1">
                <a:latin typeface="Century Gothic"/>
                <a:cs typeface="Century Gothic"/>
              </a:rPr>
              <a:t>ideal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60" b="1">
                <a:latin typeface="Century Gothic"/>
                <a:cs typeface="Century Gothic"/>
              </a:rPr>
              <a:t>place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learn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grow.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Now,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as</a:t>
            </a:r>
            <a:r>
              <a:rPr dirty="0" sz="1500" spc="-10" b="1">
                <a:latin typeface="Century Gothic"/>
                <a:cs typeface="Century Gothic"/>
              </a:rPr>
              <a:t> I’ve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been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field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110" b="1">
                <a:latin typeface="Century Gothic"/>
                <a:cs typeface="Century Gothic"/>
              </a:rPr>
              <a:t>for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few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years,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I </a:t>
            </a:r>
            <a:r>
              <a:rPr dirty="0" sz="1500" b="1">
                <a:latin typeface="Century Gothic"/>
                <a:cs typeface="Century Gothic"/>
              </a:rPr>
              <a:t>constantly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think </a:t>
            </a:r>
            <a:r>
              <a:rPr dirty="0" sz="1500" spc="-70" b="1">
                <a:latin typeface="Century Gothic"/>
                <a:cs typeface="Century Gothic"/>
              </a:rPr>
              <a:t>back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b="1">
                <a:latin typeface="Century Gothic"/>
                <a:cs typeface="Century Gothic"/>
              </a:rPr>
              <a:t> what I learned </a:t>
            </a:r>
            <a:r>
              <a:rPr dirty="0" sz="1500" spc="55" b="1">
                <a:latin typeface="Century Gothic"/>
                <a:cs typeface="Century Gothic"/>
              </a:rPr>
              <a:t>at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Children’s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b="1">
                <a:latin typeface="Century Gothic"/>
                <a:cs typeface="Century Gothic"/>
              </a:rPr>
              <a:t> am so </a:t>
            </a:r>
            <a:r>
              <a:rPr dirty="0" sz="1500" spc="45" b="1">
                <a:latin typeface="Century Gothic"/>
                <a:cs typeface="Century Gothic"/>
              </a:rPr>
              <a:t>grateful</a:t>
            </a:r>
            <a:r>
              <a:rPr dirty="0" sz="1500" b="1">
                <a:latin typeface="Century Gothic"/>
                <a:cs typeface="Century Gothic"/>
              </a:rPr>
              <a:t> I </a:t>
            </a:r>
            <a:r>
              <a:rPr dirty="0" sz="1500" spc="-25" b="1">
                <a:latin typeface="Century Gothic"/>
                <a:cs typeface="Century Gothic"/>
              </a:rPr>
              <a:t>got</a:t>
            </a:r>
            <a:r>
              <a:rPr dirty="0" sz="1500" spc="50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My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pathway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Welfare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Children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Families</a:t>
            </a:r>
            <a:r>
              <a:rPr dirty="0" sz="1500" spc="-10" b="1">
                <a:latin typeface="Century Gothic"/>
                <a:cs typeface="Century Gothic"/>
              </a:rPr>
              <a:t> and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also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55" b="1">
                <a:latin typeface="Century Gothic"/>
                <a:cs typeface="Century Gothic"/>
              </a:rPr>
              <a:t>part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the </a:t>
            </a:r>
            <a:r>
              <a:rPr dirty="0" sz="1500" spc="-55" b="1">
                <a:latin typeface="Century Gothic"/>
                <a:cs typeface="Century Gothic"/>
              </a:rPr>
              <a:t>Child</a:t>
            </a:r>
            <a:r>
              <a:rPr dirty="0" sz="1500" spc="6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Welfare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Scholarship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Program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spc="-55" b="1">
                <a:latin typeface="Century Gothic"/>
                <a:cs typeface="Century Gothic"/>
              </a:rPr>
              <a:t>which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required</a:t>
            </a:r>
            <a:r>
              <a:rPr dirty="0" sz="1500" spc="6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specific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internship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criteria.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I </a:t>
            </a:r>
            <a:r>
              <a:rPr dirty="0" sz="1500" b="1">
                <a:latin typeface="Century Gothic"/>
                <a:cs typeface="Century Gothic"/>
              </a:rPr>
              <a:t>spent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135" b="1">
                <a:latin typeface="Century Gothic"/>
                <a:cs typeface="Century Gothic"/>
              </a:rPr>
              <a:t>12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months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55" b="1">
                <a:latin typeface="Century Gothic"/>
                <a:cs typeface="Century Gothic"/>
              </a:rPr>
              <a:t>at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Children’s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Hospital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60" b="1">
                <a:latin typeface="Century Gothic"/>
                <a:cs typeface="Century Gothic"/>
              </a:rPr>
              <a:t>Michigan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75" b="1">
                <a:latin typeface="Century Gothic"/>
                <a:cs typeface="Century Gothic"/>
              </a:rPr>
              <a:t>(CHM)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50" b="1">
                <a:latin typeface="Century Gothic"/>
                <a:cs typeface="Century Gothic"/>
              </a:rPr>
              <a:t>Detroit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completing </a:t>
            </a:r>
            <a:r>
              <a:rPr dirty="0" sz="1500" b="1">
                <a:latin typeface="Century Gothic"/>
                <a:cs typeface="Century Gothic"/>
              </a:rPr>
              <a:t>my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internship.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Most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my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time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spent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Emergency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Room,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but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also </a:t>
            </a:r>
            <a:r>
              <a:rPr dirty="0" sz="1500" b="1">
                <a:latin typeface="Century Gothic"/>
                <a:cs typeface="Century Gothic"/>
              </a:rPr>
              <a:t>cross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trained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Trauma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Burn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Department.</a:t>
            </a:r>
            <a:r>
              <a:rPr dirty="0" sz="1500" spc="7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These</a:t>
            </a:r>
            <a:r>
              <a:rPr dirty="0" sz="1500" spc="7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experiences </a:t>
            </a:r>
            <a:r>
              <a:rPr dirty="0" sz="1500" b="1">
                <a:latin typeface="Century Gothic"/>
                <a:cs typeface="Century Gothic"/>
              </a:rPr>
              <a:t>absolutely prepared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me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enter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field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work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upon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completion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my </a:t>
            </a:r>
            <a:r>
              <a:rPr dirty="0" sz="1500" b="1">
                <a:latin typeface="Century Gothic"/>
                <a:cs typeface="Century Gothic"/>
              </a:rPr>
              <a:t>MSW.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spc="-105" b="1">
                <a:latin typeface="Century Gothic"/>
                <a:cs typeface="Century Gothic"/>
              </a:rPr>
              <a:t>CHM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has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an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international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reputation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pediatric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medicine,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surgery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and </a:t>
            </a:r>
            <a:r>
              <a:rPr dirty="0" sz="1500" b="1">
                <a:latin typeface="Century Gothic"/>
                <a:cs typeface="Century Gothic"/>
              </a:rPr>
              <a:t>research,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training.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When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selecting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an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internship,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wanted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ensure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that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I </a:t>
            </a:r>
            <a:r>
              <a:rPr dirty="0" sz="1500" spc="-40" b="1">
                <a:latin typeface="Century Gothic"/>
                <a:cs typeface="Century Gothic"/>
              </a:rPr>
              <a:t>received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</a:t>
            </a:r>
            <a:r>
              <a:rPr dirty="0" sz="1500" spc="-25" b="1">
                <a:latin typeface="Century Gothic"/>
                <a:cs typeface="Century Gothic"/>
              </a:rPr>
              <a:t> well-</a:t>
            </a:r>
            <a:r>
              <a:rPr dirty="0" sz="1500" spc="-10" b="1">
                <a:latin typeface="Century Gothic"/>
                <a:cs typeface="Century Gothic"/>
              </a:rPr>
              <a:t>rounded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learning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experience.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firmly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spc="-35" b="1">
                <a:latin typeface="Century Gothic"/>
                <a:cs typeface="Century Gothic"/>
              </a:rPr>
              <a:t>believe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that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between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the </a:t>
            </a:r>
            <a:r>
              <a:rPr dirty="0" sz="1500" b="1">
                <a:latin typeface="Century Gothic"/>
                <a:cs typeface="Century Gothic"/>
              </a:rPr>
              <a:t>patients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that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we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serve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wide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variety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specialties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offered,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able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35" b="1">
                <a:latin typeface="Century Gothic"/>
                <a:cs typeface="Century Gothic"/>
              </a:rPr>
              <a:t>to </a:t>
            </a:r>
            <a:r>
              <a:rPr dirty="0" sz="1500" b="1">
                <a:latin typeface="Century Gothic"/>
                <a:cs typeface="Century Gothic"/>
              </a:rPr>
              <a:t>smoothly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transition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into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job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field.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spc="50" b="1">
                <a:latin typeface="Century Gothic"/>
                <a:cs typeface="Century Gothic"/>
              </a:rPr>
              <a:t>often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able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make</a:t>
            </a:r>
            <a:r>
              <a:rPr dirty="0" sz="1500" spc="4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direct </a:t>
            </a:r>
            <a:r>
              <a:rPr dirty="0" sz="1500" spc="-30" b="1">
                <a:latin typeface="Century Gothic"/>
                <a:cs typeface="Century Gothic"/>
              </a:rPr>
              <a:t>connections </a:t>
            </a:r>
            <a:r>
              <a:rPr dirty="0" sz="1500" spc="-10" b="1">
                <a:latin typeface="Century Gothic"/>
                <a:cs typeface="Century Gothic"/>
              </a:rPr>
              <a:t>between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what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learning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class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what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doing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-2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field.</a:t>
            </a:r>
            <a:endParaRPr sz="1500">
              <a:latin typeface="Century Gothic"/>
              <a:cs typeface="Century Gothic"/>
            </a:endParaRPr>
          </a:p>
          <a:p>
            <a:pPr algn="ctr" marL="106680" marR="99060">
              <a:lnSpc>
                <a:spcPct val="116700"/>
              </a:lnSpc>
            </a:pPr>
            <a:r>
              <a:rPr dirty="0" sz="1500" spc="-60" b="1">
                <a:latin typeface="Century Gothic"/>
                <a:cs typeface="Century Gothic"/>
              </a:rPr>
              <a:t>One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thing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about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learning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50" b="1">
                <a:latin typeface="Century Gothic"/>
                <a:cs typeface="Century Gothic"/>
              </a:rPr>
              <a:t>Detroit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is</a:t>
            </a:r>
            <a:r>
              <a:rPr dirty="0" sz="1500" spc="2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amount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patients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who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are </a:t>
            </a:r>
            <a:r>
              <a:rPr dirty="0" sz="1500" spc="50" b="1">
                <a:latin typeface="Century Gothic"/>
                <a:cs typeface="Century Gothic"/>
              </a:rPr>
              <a:t>transferred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here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70" b="1">
                <a:latin typeface="Century Gothic"/>
                <a:cs typeface="Century Gothic"/>
              </a:rPr>
              <a:t>from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numerous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outside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area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hospitals.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35" b="1">
                <a:latin typeface="Century Gothic"/>
                <a:cs typeface="Century Gothic"/>
              </a:rPr>
              <a:t>Because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this,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2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was </a:t>
            </a:r>
            <a:r>
              <a:rPr dirty="0" sz="1500" spc="-20" b="1">
                <a:latin typeface="Century Gothic"/>
                <a:cs typeface="Century Gothic"/>
              </a:rPr>
              <a:t>able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be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involved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an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assortment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unique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cases</a:t>
            </a:r>
            <a:r>
              <a:rPr dirty="0" sz="1500" spc="-10" b="1">
                <a:latin typeface="Century Gothic"/>
                <a:cs typeface="Century Gothic"/>
              </a:rPr>
              <a:t> and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spc="-10" b="1">
                <a:latin typeface="Century Gothic"/>
                <a:cs typeface="Century Gothic"/>
              </a:rPr>
              <a:t> situations.</a:t>
            </a:r>
            <a:endParaRPr sz="1500">
              <a:latin typeface="Century Gothic"/>
              <a:cs typeface="Century Gothic"/>
            </a:endParaRPr>
          </a:p>
          <a:p>
            <a:pPr algn="ctr" marL="15240" marR="7620" indent="-635">
              <a:lnSpc>
                <a:spcPct val="116700"/>
              </a:lnSpc>
            </a:pPr>
            <a:r>
              <a:rPr dirty="0" sz="1500" b="1">
                <a:latin typeface="Century Gothic"/>
                <a:cs typeface="Century Gothic"/>
              </a:rPr>
              <a:t>Metro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50" b="1">
                <a:latin typeface="Century Gothic"/>
                <a:cs typeface="Century Gothic"/>
              </a:rPr>
              <a:t>Detroit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is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extremely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diverse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learned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so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60" b="1">
                <a:latin typeface="Century Gothic"/>
                <a:cs typeface="Century Gothic"/>
              </a:rPr>
              <a:t>much</a:t>
            </a:r>
            <a:r>
              <a:rPr dirty="0" sz="1500" b="1">
                <a:latin typeface="Century Gothic"/>
                <a:cs typeface="Century Gothic"/>
              </a:rPr>
              <a:t> about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several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cultures and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norms.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spc="-105" b="1">
                <a:latin typeface="Century Gothic"/>
                <a:cs typeface="Century Gothic"/>
              </a:rPr>
              <a:t>CHM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invests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their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interns,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providing</a:t>
            </a:r>
            <a:r>
              <a:rPr dirty="0" sz="1500" spc="6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them</a:t>
            </a:r>
            <a:r>
              <a:rPr dirty="0" sz="1500" spc="5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opportunities </a:t>
            </a:r>
            <a:r>
              <a:rPr dirty="0" sz="1500" b="1">
                <a:latin typeface="Century Gothic"/>
                <a:cs typeface="Century Gothic"/>
              </a:rPr>
              <a:t>outside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their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specific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roles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as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interns.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able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participate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3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several </a:t>
            </a:r>
            <a:r>
              <a:rPr dirty="0" sz="1500" spc="-60" b="1">
                <a:latin typeface="Century Gothic"/>
                <a:cs typeface="Century Gothic"/>
              </a:rPr>
              <a:t>mock</a:t>
            </a:r>
            <a:r>
              <a:rPr dirty="0" sz="1500" spc="-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interviews</a:t>
            </a:r>
            <a:r>
              <a:rPr dirty="0" sz="1500" spc="-10" b="1">
                <a:latin typeface="Century Gothic"/>
                <a:cs typeface="Century Gothic"/>
              </a:rPr>
              <a:t> and </a:t>
            </a:r>
            <a:r>
              <a:rPr dirty="0" sz="1500" b="1">
                <a:latin typeface="Century Gothic"/>
                <a:cs typeface="Century Gothic"/>
              </a:rPr>
              <a:t>job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shadowing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as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was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approaching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graduation.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-30" b="1">
                <a:latin typeface="Century Gothic"/>
                <a:cs typeface="Century Gothic"/>
              </a:rPr>
              <a:t>Many</a:t>
            </a:r>
            <a:r>
              <a:rPr dirty="0" sz="1500" spc="-10" b="1">
                <a:latin typeface="Century Gothic"/>
                <a:cs typeface="Century Gothic"/>
              </a:rPr>
              <a:t> </a:t>
            </a:r>
            <a:r>
              <a:rPr dirty="0" sz="1500" spc="75" b="1">
                <a:latin typeface="Century Gothic"/>
                <a:cs typeface="Century Gothic"/>
              </a:rPr>
              <a:t>of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b="1">
                <a:latin typeface="Century Gothic"/>
                <a:cs typeface="Century Gothic"/>
              </a:rPr>
              <a:t> workers here are very </a:t>
            </a:r>
            <a:r>
              <a:rPr dirty="0" sz="1500" spc="-20" b="1">
                <a:latin typeface="Century Gothic"/>
                <a:cs typeface="Century Gothic"/>
              </a:rPr>
              <a:t>seasoned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and</a:t>
            </a:r>
            <a:r>
              <a:rPr dirty="0" sz="1500" b="1">
                <a:latin typeface="Century Gothic"/>
                <a:cs typeface="Century Gothic"/>
              </a:rPr>
              <a:t> they obviously</a:t>
            </a:r>
            <a:r>
              <a:rPr dirty="0" sz="1500" spc="-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love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devote </a:t>
            </a:r>
            <a:r>
              <a:rPr dirty="0" sz="1500" b="1">
                <a:latin typeface="Century Gothic"/>
                <a:cs typeface="Century Gothic"/>
              </a:rPr>
              <a:t>their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time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next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generation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social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workers.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feel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very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50" b="1">
                <a:latin typeface="Century Gothic"/>
                <a:cs typeface="Century Gothic"/>
              </a:rPr>
              <a:t>fortunate</a:t>
            </a:r>
            <a:r>
              <a:rPr dirty="0" sz="1500" spc="35" b="1">
                <a:latin typeface="Century Gothic"/>
                <a:cs typeface="Century Gothic"/>
              </a:rPr>
              <a:t> </a:t>
            </a:r>
            <a:r>
              <a:rPr dirty="0" sz="1500" spc="60" b="1">
                <a:latin typeface="Century Gothic"/>
                <a:cs typeface="Century Gothic"/>
              </a:rPr>
              <a:t>to</a:t>
            </a:r>
            <a:r>
              <a:rPr dirty="0" sz="1500" spc="40" b="1">
                <a:latin typeface="Century Gothic"/>
                <a:cs typeface="Century Gothic"/>
              </a:rPr>
              <a:t> </a:t>
            </a:r>
            <a:r>
              <a:rPr dirty="0" sz="1500" spc="-20" b="1">
                <a:latin typeface="Century Gothic"/>
                <a:cs typeface="Century Gothic"/>
              </a:rPr>
              <a:t>have </a:t>
            </a:r>
            <a:r>
              <a:rPr dirty="0" sz="1500" spc="-10" b="1">
                <a:latin typeface="Century Gothic"/>
                <a:cs typeface="Century Gothic"/>
              </a:rPr>
              <a:t>had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the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unique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50" b="1">
                <a:latin typeface="Century Gothic"/>
                <a:cs typeface="Century Gothic"/>
              </a:rPr>
              <a:t>experience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100" b="1">
                <a:latin typeface="Century Gothic"/>
                <a:cs typeface="Century Gothic"/>
              </a:rPr>
              <a:t>of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spc="-25" b="1">
                <a:latin typeface="Century Gothic"/>
                <a:cs typeface="Century Gothic"/>
              </a:rPr>
              <a:t>being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an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intern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in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Detroitbuild</a:t>
            </a:r>
            <a:r>
              <a:rPr dirty="0" sz="1500" spc="10" b="1">
                <a:latin typeface="Century Gothic"/>
                <a:cs typeface="Century Gothic"/>
              </a:rPr>
              <a:t> </a:t>
            </a:r>
            <a:r>
              <a:rPr dirty="0" sz="1500" b="1">
                <a:latin typeface="Century Gothic"/>
                <a:cs typeface="Century Gothic"/>
              </a:rPr>
              <a:t>my</a:t>
            </a:r>
            <a:r>
              <a:rPr dirty="0" sz="1500" spc="15" b="1">
                <a:latin typeface="Century Gothic"/>
                <a:cs typeface="Century Gothic"/>
              </a:rPr>
              <a:t> </a:t>
            </a:r>
            <a:r>
              <a:rPr dirty="0" sz="1500" spc="-10" b="1">
                <a:latin typeface="Century Gothic"/>
                <a:cs typeface="Century Gothic"/>
              </a:rPr>
              <a:t>foundation there.”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859" y="165150"/>
            <a:ext cx="6219824" cy="5934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SSW Field Office</dc:creator>
  <cp:keywords>DAHGeNF-i7s,BAG8XMo0aYY,0</cp:keywords>
  <dc:title>Children’</dc:title>
  <dcterms:created xsi:type="dcterms:W3CDTF">2026-04-15T15:15:17Z</dcterms:created>
  <dcterms:modified xsi:type="dcterms:W3CDTF">2026-04-15T15:15:17Z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2026-04-14T00:00:00Z</vt:filetime>
  </property>
  <property fmtid="{D5CDD505-2E9C-101B-9397-08002B2CF9AE}" pid="3" name="Creator">
    <vt:lpwstr>Canva</vt:lpwstr>
  </property>
  <property fmtid="{D5CDD505-2E9C-101B-9397-08002B2CF9AE}" pid="4" name="LastSaved">
    <vt:filetime>2026-04-15T00:00:00Z</vt:filetime>
  </property>
  <property fmtid="{D5CDD505-2E9C-101B-9397-08002B2CF9AE}" pid="5" name="Producer">
    <vt:lpwstr>Canva</vt:lpwstr>
  </property>
</Properties>
</file>