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ppt/slides/slide9.xml" ContentType="application/vnd.openxmlformats-officedocument.presentationml.slide+xml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66" r:id="rId2"/>
    <p:sldId id="261" r:id="rId3"/>
    <p:sldId id="264" r:id="rId4"/>
    <p:sldId id="262" r:id="rId5"/>
    <p:sldId id="263" r:id="rId6"/>
    <p:sldId id="265" r:id="rId7"/>
    <p:sldId id="267" r:id="rId8"/>
    <p:sldId id="256" r:id="rId9"/>
    <p:sldId id="257" r:id="rId10"/>
    <p:sldId id="258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7BCE2234-C722-8143-B61D-4829880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2234-C722-8143-B61D-4829880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7BCE2234-C722-8143-B61D-4829880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2234-C722-8143-B61D-4829880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2234-C722-8143-B61D-4829880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2234-C722-8143-B61D-482988094A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2234-C722-8143-B61D-4829880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2234-C722-8143-B61D-4829880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2234-C722-8143-B61D-4829880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2234-C722-8143-B61D-4829880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2234-C722-8143-B61D-4829880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2234-C722-8143-B61D-4829880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2234-C722-8143-B61D-4829880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2234-C722-8143-B61D-482988094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19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CE548F4-A82E-4443-A26C-19D58F2201ED}" type="datetimeFigureOut">
              <a:rPr lang="en-US" smtClean="0"/>
              <a:pPr/>
              <a:t>1/28/09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BCE2234-C722-8143-B61D-482988094A0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Publication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Advantages of open-</a:t>
            </a:r>
            <a:r>
              <a:rPr lang="en-US" dirty="0" smtClean="0"/>
              <a:t>access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Compatible </a:t>
            </a:r>
            <a:r>
              <a:rPr lang="en-US" dirty="0"/>
              <a:t>with</a:t>
            </a:r>
            <a:r>
              <a:rPr lang="en-US" dirty="0" smtClean="0"/>
              <a:t> scholarly literature in terms of importance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Authors</a:t>
            </a:r>
            <a:r>
              <a:rPr lang="en-US" dirty="0"/>
              <a:t>: </a:t>
            </a:r>
            <a:r>
              <a:rPr lang="en-US" dirty="0" smtClean="0"/>
              <a:t> Audience </a:t>
            </a:r>
            <a:r>
              <a:rPr lang="en-US" dirty="0"/>
              <a:t>larger than that of any subscription-based </a:t>
            </a:r>
            <a:r>
              <a:rPr lang="en-US" dirty="0" smtClean="0"/>
              <a:t>journal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Readers</a:t>
            </a:r>
            <a:r>
              <a:rPr lang="en-US" dirty="0"/>
              <a:t>: </a:t>
            </a:r>
            <a:r>
              <a:rPr lang="en-US" dirty="0" smtClean="0"/>
              <a:t> Barrier</a:t>
            </a:r>
            <a:r>
              <a:rPr lang="en-US" dirty="0"/>
              <a:t>-free access to the </a:t>
            </a:r>
            <a:r>
              <a:rPr lang="en-US" dirty="0" smtClean="0"/>
              <a:t>literature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Teachers </a:t>
            </a:r>
            <a:r>
              <a:rPr lang="en-US" dirty="0"/>
              <a:t>and students: </a:t>
            </a:r>
            <a:r>
              <a:rPr lang="en-US" dirty="0" smtClean="0"/>
              <a:t> Equitable key </a:t>
            </a:r>
            <a:r>
              <a:rPr lang="en-US" dirty="0"/>
              <a:t>resources and eliminates the need for permissions to reproduce and distribute content.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Libraries</a:t>
            </a:r>
            <a:r>
              <a:rPr lang="en-US" dirty="0"/>
              <a:t>: </a:t>
            </a:r>
            <a:r>
              <a:rPr lang="en-US" dirty="0" smtClean="0"/>
              <a:t> Solves </a:t>
            </a:r>
            <a:r>
              <a:rPr lang="en-US" dirty="0"/>
              <a:t>the pricing crisis for scholarly </a:t>
            </a:r>
            <a:r>
              <a:rPr lang="en-US" dirty="0" smtClean="0"/>
              <a:t>journals.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Advantages of open-access, cont’d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8229600" cy="4906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Universities: </a:t>
            </a:r>
            <a:r>
              <a:rPr lang="en-US" dirty="0" smtClean="0"/>
              <a:t> Increases </a:t>
            </a:r>
            <a:r>
              <a:rPr lang="en-US" dirty="0" smtClean="0"/>
              <a:t>the visibility of both faculty and institution, reduces their expenses for journals,</a:t>
            </a:r>
            <a:r>
              <a:rPr lang="en-US" dirty="0" smtClean="0"/>
              <a:t> advances mission </a:t>
            </a:r>
            <a:r>
              <a:rPr lang="en-US" dirty="0" smtClean="0"/>
              <a:t>to share knowledge.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Journals and publishers: </a:t>
            </a:r>
            <a:r>
              <a:rPr lang="en-US" dirty="0" smtClean="0"/>
              <a:t> Makes </a:t>
            </a:r>
            <a:r>
              <a:rPr lang="en-US" dirty="0" smtClean="0"/>
              <a:t>articles more visible, discoverable, retrievable, and useful.</a:t>
            </a:r>
            <a:r>
              <a:rPr lang="en-US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</a:t>
            </a:r>
            <a:r>
              <a:rPr lang="en-US" dirty="0" smtClean="0"/>
              <a:t>unding </a:t>
            </a:r>
            <a:r>
              <a:rPr lang="en-US" dirty="0" smtClean="0"/>
              <a:t>agencies: </a:t>
            </a:r>
            <a:r>
              <a:rPr lang="en-US" dirty="0" smtClean="0"/>
              <a:t> Increases </a:t>
            </a:r>
            <a:r>
              <a:rPr lang="en-US" dirty="0" smtClean="0"/>
              <a:t>the return on investments in research, making the results of funded research more widely available.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Citizens: </a:t>
            </a:r>
            <a:r>
              <a:rPr lang="en-US" dirty="0" smtClean="0"/>
              <a:t> Gives </a:t>
            </a:r>
            <a:r>
              <a:rPr lang="en-US" dirty="0" smtClean="0"/>
              <a:t>access to peer-reviewed </a:t>
            </a:r>
            <a:r>
              <a:rPr lang="en-US" dirty="0" smtClean="0"/>
              <a:t>research</a:t>
            </a:r>
            <a:r>
              <a:rPr lang="en-US" dirty="0" smtClean="0"/>
              <a:t>; </a:t>
            </a:r>
            <a:r>
              <a:rPr lang="en-US" dirty="0" smtClean="0"/>
              <a:t>gives </a:t>
            </a:r>
            <a:r>
              <a:rPr lang="en-US" dirty="0" smtClean="0"/>
              <a:t>access to the research for which they have already paid through their taxes.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143000"/>
            <a:ext cx="8308975" cy="1143000"/>
          </a:xfrm>
        </p:spPr>
        <p:txBody>
          <a:bodyPr/>
          <a:lstStyle/>
          <a:p>
            <a:r>
              <a:rPr lang="en-US" dirty="0" smtClean="0"/>
              <a:t>Disadvantages of open-access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mbria"/>
                <a:cs typeface="Times New Roman"/>
              </a:rPr>
              <a:t>Free for readers of research, not producers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ea typeface="Cambria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mbria"/>
                <a:cs typeface="Times New Roman"/>
              </a:rPr>
              <a:t>C</a:t>
            </a:r>
            <a:r>
              <a:rPr lang="en-US" dirty="0" smtClean="0">
                <a:ea typeface="Cambria"/>
                <a:cs typeface="Times New Roman"/>
              </a:rPr>
              <a:t>ould </a:t>
            </a:r>
            <a:r>
              <a:rPr lang="en-US" dirty="0" smtClean="0">
                <a:ea typeface="Cambria"/>
                <a:cs typeface="Times New Roman"/>
              </a:rPr>
              <a:t>be impractical to implement.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ea typeface="Cambria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mbria"/>
                <a:cs typeface="Times New Roman"/>
              </a:rPr>
              <a:t>Barriers </a:t>
            </a:r>
            <a:r>
              <a:rPr lang="en-US" dirty="0" smtClean="0">
                <a:ea typeface="Cambria"/>
                <a:cs typeface="Times New Roman"/>
              </a:rPr>
              <a:t>may still </a:t>
            </a:r>
            <a:r>
              <a:rPr lang="en-US" dirty="0" smtClean="0">
                <a:ea typeface="Cambria"/>
                <a:cs typeface="Times New Roman"/>
              </a:rPr>
              <a:t>exist (true of AO and traditional journals)</a:t>
            </a:r>
          </a:p>
          <a:p>
            <a:pPr marL="5715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ea typeface="Cambria"/>
                <a:cs typeface="Times New Roman"/>
              </a:rPr>
              <a:t>Filtering and censorship </a:t>
            </a:r>
            <a:r>
              <a:rPr lang="en-US" dirty="0" smtClean="0">
                <a:ea typeface="Cambria"/>
                <a:cs typeface="Times New Roman"/>
              </a:rPr>
              <a:t>barriers</a:t>
            </a:r>
          </a:p>
          <a:p>
            <a:pPr marL="5715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ea typeface="Cambria"/>
                <a:cs typeface="Times New Roman"/>
              </a:rPr>
              <a:t>Language </a:t>
            </a:r>
            <a:r>
              <a:rPr lang="en-US" dirty="0" smtClean="0">
                <a:ea typeface="Cambria"/>
                <a:cs typeface="Times New Roman"/>
              </a:rPr>
              <a:t>barriers</a:t>
            </a:r>
          </a:p>
          <a:p>
            <a:pPr marL="57150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ea typeface="Cambria"/>
                <a:cs typeface="Times New Roman"/>
              </a:rPr>
              <a:t>Handicap access </a:t>
            </a:r>
            <a:r>
              <a:rPr lang="en-US" dirty="0" smtClean="0">
                <a:ea typeface="Cambria"/>
                <a:cs typeface="Times New Roman"/>
              </a:rPr>
              <a:t>barriers</a:t>
            </a:r>
          </a:p>
          <a:p>
            <a:pPr marL="57150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ea typeface="Cambria"/>
                <a:cs typeface="Times New Roman"/>
              </a:rPr>
              <a:t>Connectivity </a:t>
            </a:r>
            <a:r>
              <a:rPr lang="en-US" dirty="0" smtClean="0">
                <a:ea typeface="Cambria"/>
                <a:cs typeface="Times New Roman"/>
              </a:rPr>
              <a:t>barriers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Publication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Perron, B.E., Howard, M.O., </a:t>
            </a:r>
            <a:r>
              <a:rPr lang="en-US" dirty="0" err="1" smtClean="0"/>
              <a:t>Maitra</a:t>
            </a:r>
            <a:r>
              <a:rPr lang="en-US" dirty="0" smtClean="0"/>
              <a:t>, S., &amp; Vaughn, M.G.  (2009).  Prevalence, timing, and predictors of transitions from inhalant use to inhalant use disorders.  </a:t>
            </a:r>
            <a:r>
              <a:rPr lang="en-US" i="1" dirty="0" smtClean="0"/>
              <a:t>Drug and Alcohol Dependence, 100</a:t>
            </a:r>
            <a:r>
              <a:rPr lang="en-US" dirty="0" smtClean="0"/>
              <a:t>(3), 277-284.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 July 11, 2008:  Online submission of manuscript to Drug and Alcohol Dependence</a:t>
            </a:r>
          </a:p>
          <a:p>
            <a:pPr lvl="1"/>
            <a:r>
              <a:rPr lang="en-US" dirty="0" smtClean="0"/>
              <a:t>Initial submission cover letter</a:t>
            </a:r>
          </a:p>
          <a:p>
            <a:pPr lvl="1"/>
            <a:r>
              <a:rPr lang="en-US" dirty="0" smtClean="0"/>
              <a:t>Disclosures</a:t>
            </a:r>
          </a:p>
          <a:p>
            <a:pPr lvl="1"/>
            <a:r>
              <a:rPr lang="en-US" dirty="0" smtClean="0"/>
              <a:t>Original manuscript (</a:t>
            </a:r>
            <a:r>
              <a:rPr lang="en-US" dirty="0" err="1" smtClean="0"/>
              <a:t>w</a:t>
            </a:r>
            <a:r>
              <a:rPr lang="en-US" dirty="0" smtClean="0"/>
              <a:t>/tables)</a:t>
            </a:r>
          </a:p>
          <a:p>
            <a:pPr lvl="1"/>
            <a:r>
              <a:rPr lang="en-US" dirty="0" smtClean="0"/>
              <a:t>Figures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2.  August 25, 2008:  Editorial decision 1 – Major revision (revise / resubmit)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Resubmission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 September 15, 2008:  Resubmission 1</a:t>
            </a:r>
          </a:p>
          <a:p>
            <a:pPr lvl="1"/>
            <a:r>
              <a:rPr lang="en-US" dirty="0" smtClean="0"/>
              <a:t>Resubmission cover letter 1</a:t>
            </a:r>
          </a:p>
          <a:p>
            <a:pPr lvl="1"/>
            <a:r>
              <a:rPr lang="en-US" dirty="0" smtClean="0"/>
              <a:t>Disclosures (revised)</a:t>
            </a:r>
          </a:p>
          <a:p>
            <a:pPr lvl="1"/>
            <a:r>
              <a:rPr lang="en-US" dirty="0" smtClean="0"/>
              <a:t>Manuscript revision 1 (</a:t>
            </a:r>
            <a:r>
              <a:rPr lang="en-US" dirty="0" err="1" smtClean="0"/>
              <a:t>w</a:t>
            </a:r>
            <a:r>
              <a:rPr lang="en-US" dirty="0" smtClean="0"/>
              <a:t>/tables)</a:t>
            </a:r>
          </a:p>
          <a:p>
            <a:pPr lvl="1"/>
            <a:r>
              <a:rPr lang="en-US" dirty="0" smtClean="0"/>
              <a:t>Manuscript revision table 1</a:t>
            </a:r>
          </a:p>
          <a:p>
            <a:pPr>
              <a:buNone/>
            </a:pPr>
            <a:r>
              <a:rPr lang="en-US" dirty="0" smtClean="0"/>
              <a:t>4.  October 2, 2008:  Editorial decision 2 – Minor revision (revise / resubmit)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Resubmission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 October 3, 2008:  Resubmission 2</a:t>
            </a:r>
          </a:p>
          <a:p>
            <a:pPr lvl="1"/>
            <a:r>
              <a:rPr lang="en-US" dirty="0" smtClean="0"/>
              <a:t>Resubmission cover letter 2</a:t>
            </a:r>
          </a:p>
          <a:p>
            <a:pPr lvl="1"/>
            <a:r>
              <a:rPr lang="en-US" dirty="0" smtClean="0"/>
              <a:t>Manuscript revision 2</a:t>
            </a:r>
          </a:p>
          <a:p>
            <a:pPr>
              <a:buNone/>
            </a:pPr>
            <a:r>
              <a:rPr lang="en-US" dirty="0" smtClean="0"/>
              <a:t>6.  October 18, 2008:  Editorial decision 3 – Final acceptance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 November 19, 2008:  Receipt (and return) of page proofs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8.  December </a:t>
            </a:r>
            <a:r>
              <a:rPr lang="en-US" dirty="0" smtClean="0"/>
              <a:t>16, 2008:  Article available “Online ahead of print”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smtClean="0"/>
              <a:t>DOI assigned</a:t>
            </a:r>
            <a:r>
              <a:rPr lang="en-US" dirty="0" smtClean="0"/>
              <a:t>)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9.  January 15, 2009:  Manuscript officially published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Access Publishing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Cambria"/>
                <a:cs typeface="Times New Roman"/>
              </a:rPr>
              <a:t>What is open access</a:t>
            </a:r>
            <a:r>
              <a:rPr lang="en-US" dirty="0" smtClean="0">
                <a:ea typeface="Cambria"/>
                <a:cs typeface="Times New Roman"/>
              </a:rPr>
              <a:t> (OA) publishing</a:t>
            </a:r>
            <a:r>
              <a:rPr lang="en-US" dirty="0" smtClean="0">
                <a:ea typeface="Cambria"/>
                <a:cs typeface="Times New Roman"/>
              </a:rPr>
              <a:t>?</a:t>
            </a:r>
            <a:br>
              <a:rPr lang="en-US" dirty="0" smtClean="0">
                <a:ea typeface="Cambria"/>
                <a:cs typeface="Times New Roman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ea typeface="Cambria"/>
                <a:cs typeface="Times New Roman"/>
              </a:rPr>
              <a:t> Online </a:t>
            </a:r>
            <a:r>
              <a:rPr lang="en-US" dirty="0" smtClean="0">
                <a:solidFill>
                  <a:schemeClr val="tx1"/>
                </a:solidFill>
                <a:ea typeface="Cambria"/>
                <a:cs typeface="Times New Roman"/>
              </a:rPr>
              <a:t>literature that is free of charge and free of most copyright and licensing restrictions.</a:t>
            </a:r>
          </a:p>
          <a:p>
            <a:pPr algn="l">
              <a:spcBef>
                <a:spcPts val="0"/>
              </a:spcBef>
              <a:buFont typeface="Arial"/>
              <a:buChar char="•"/>
            </a:pPr>
            <a:endParaRPr lang="en-US" dirty="0" smtClean="0">
              <a:solidFill>
                <a:schemeClr val="tx1"/>
              </a:solidFill>
              <a:ea typeface="Cambria"/>
              <a:cs typeface="Times New Roman"/>
            </a:endParaRPr>
          </a:p>
          <a:p>
            <a:pPr algn="l"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ea typeface="Cambria"/>
                <a:cs typeface="Times New Roman"/>
              </a:rPr>
              <a:t> Compatible </a:t>
            </a:r>
            <a:r>
              <a:rPr lang="en-US" dirty="0" smtClean="0">
                <a:solidFill>
                  <a:schemeClr val="tx1"/>
                </a:solidFill>
                <a:ea typeface="Cambria"/>
                <a:cs typeface="Times New Roman"/>
              </a:rPr>
              <a:t>with</a:t>
            </a:r>
            <a:r>
              <a:rPr lang="en-US" dirty="0" smtClean="0">
                <a:solidFill>
                  <a:schemeClr val="tx1"/>
                </a:solidFill>
                <a:ea typeface="Cambria"/>
                <a:cs typeface="Times New Roman"/>
              </a:rPr>
              <a:t> all aspects of scholarly literature </a:t>
            </a:r>
            <a:endParaRPr lang="en-US" dirty="0" smtClean="0">
              <a:solidFill>
                <a:schemeClr val="tx1"/>
              </a:solidFill>
              <a:ea typeface="Cambria"/>
              <a:cs typeface="Times New Roman"/>
            </a:endParaRPr>
          </a:p>
          <a:p>
            <a:pPr algn="l">
              <a:spcBef>
                <a:spcPts val="0"/>
              </a:spcBef>
              <a:buFont typeface="Arial"/>
              <a:buChar char="•"/>
            </a:pPr>
            <a:endParaRPr lang="en-US" dirty="0" smtClean="0">
              <a:solidFill>
                <a:schemeClr val="tx1"/>
              </a:solidFill>
              <a:ea typeface="Cambria"/>
              <a:cs typeface="Times New Roman"/>
            </a:endParaRPr>
          </a:p>
          <a:p>
            <a:pPr algn="l"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ea typeface="Cambria"/>
                <a:cs typeface="Times New Roman"/>
              </a:rPr>
              <a:t>Publication costs </a:t>
            </a:r>
            <a:r>
              <a:rPr lang="en-US" dirty="0" smtClean="0">
                <a:solidFill>
                  <a:schemeClr val="tx1"/>
                </a:solidFill>
                <a:ea typeface="Cambria"/>
                <a:cs typeface="Times New Roman"/>
              </a:rPr>
              <a:t>not paid by readers</a:t>
            </a:r>
            <a:endParaRPr lang="en-US" dirty="0" smtClean="0">
              <a:solidFill>
                <a:schemeClr val="tx1"/>
              </a:solidFill>
              <a:ea typeface="Cambria"/>
              <a:cs typeface="Times New Roman"/>
            </a:endParaRPr>
          </a:p>
          <a:p>
            <a:pPr algn="l">
              <a:spcBef>
                <a:spcPts val="0"/>
              </a:spcBef>
              <a:buFont typeface="Arial"/>
              <a:buChar char="•"/>
            </a:pPr>
            <a:endParaRPr lang="en-US" dirty="0" smtClean="0">
              <a:solidFill>
                <a:schemeClr val="tx1"/>
              </a:solidFill>
              <a:ea typeface="Cambria"/>
              <a:cs typeface="Times New Roman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ea typeface="Cambria"/>
                <a:cs typeface="Times New Roman"/>
              </a:rPr>
              <a:t>Two </a:t>
            </a:r>
            <a:r>
              <a:rPr lang="en-US" dirty="0" smtClean="0">
                <a:solidFill>
                  <a:schemeClr val="tx1"/>
                </a:solidFill>
                <a:ea typeface="Cambria"/>
                <a:cs typeface="Times New Roman"/>
              </a:rPr>
              <a:t>primary vehicles for</a:t>
            </a:r>
            <a:r>
              <a:rPr lang="en-US" dirty="0" smtClean="0">
                <a:solidFill>
                  <a:schemeClr val="tx1"/>
                </a:solidFill>
                <a:ea typeface="Cambria"/>
                <a:cs typeface="Times New Roman"/>
              </a:rPr>
              <a:t>  </a:t>
            </a:r>
            <a:r>
              <a:rPr lang="en-US" dirty="0" smtClean="0">
                <a:solidFill>
                  <a:schemeClr val="tx1"/>
                </a:solidFill>
                <a:ea typeface="Cambria"/>
                <a:cs typeface="Times New Roman"/>
              </a:rPr>
              <a:t>OA to research articles:</a:t>
            </a:r>
          </a:p>
          <a:p>
            <a:pPr lvl="1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ea typeface="Cambria"/>
                <a:cs typeface="Times New Roman"/>
              </a:rPr>
              <a:t> OA </a:t>
            </a:r>
            <a:r>
              <a:rPr lang="en-US" dirty="0" smtClean="0">
                <a:solidFill>
                  <a:schemeClr val="tx1"/>
                </a:solidFill>
                <a:ea typeface="Cambria"/>
                <a:cs typeface="Times New Roman"/>
              </a:rPr>
              <a:t>journals</a:t>
            </a:r>
          </a:p>
          <a:p>
            <a:pPr lvl="1" algn="l"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ea typeface="Cambria"/>
                <a:cs typeface="Times New Roman"/>
              </a:rPr>
              <a:t> OA archives or </a:t>
            </a:r>
            <a:r>
              <a:rPr lang="en-US" dirty="0" smtClean="0">
                <a:solidFill>
                  <a:schemeClr val="tx1"/>
                </a:solidFill>
                <a:ea typeface="Cambria"/>
                <a:cs typeface="Times New Roman"/>
              </a:rPr>
              <a:t>repositories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60438"/>
          </a:xfrm>
        </p:spPr>
        <p:txBody>
          <a:bodyPr>
            <a:noAutofit/>
          </a:bodyPr>
          <a:lstStyle/>
          <a:p>
            <a:r>
              <a:rPr lang="en-US" sz="3700" dirty="0"/>
              <a:t>Reasons behind open-</a:t>
            </a:r>
            <a:r>
              <a:rPr lang="en-US" sz="3700" dirty="0" smtClean="0"/>
              <a:t>access</a:t>
            </a:r>
            <a:br>
              <a:rPr lang="en-US" sz="3700" dirty="0" smtClean="0"/>
            </a:b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19400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rovide </a:t>
            </a:r>
            <a:r>
              <a:rPr lang="en-US" dirty="0" smtClean="0">
                <a:solidFill>
                  <a:schemeClr val="tx1"/>
                </a:solidFill>
              </a:rPr>
              <a:t>an accessible alternative</a:t>
            </a:r>
            <a:r>
              <a:rPr lang="en-US" dirty="0" smtClean="0">
                <a:solidFill>
                  <a:schemeClr val="tx1"/>
                </a:solidFill>
              </a:rPr>
              <a:t> for </a:t>
            </a:r>
            <a:r>
              <a:rPr lang="en-US" dirty="0" smtClean="0">
                <a:solidFill>
                  <a:schemeClr val="tx1"/>
                </a:solidFill>
              </a:rPr>
              <a:t>widening distribution and reducing </a:t>
            </a:r>
            <a:r>
              <a:rPr lang="en-US" dirty="0" smtClean="0">
                <a:solidFill>
                  <a:schemeClr val="tx1"/>
                </a:solidFill>
              </a:rPr>
              <a:t>costs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OA serves the interests of many groups.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provide open access </a:t>
            </a:r>
            <a:r>
              <a:rPr lang="en-US" dirty="0">
                <a:solidFill>
                  <a:schemeClr val="tx1"/>
                </a:solidFill>
              </a:rPr>
              <a:t>to a larger and larger body of literature, not</a:t>
            </a:r>
            <a:r>
              <a:rPr lang="en-US" dirty="0" smtClean="0">
                <a:solidFill>
                  <a:schemeClr val="tx1"/>
                </a:solidFill>
              </a:rPr>
              <a:t> to put non</a:t>
            </a:r>
            <a:r>
              <a:rPr lang="en-US" dirty="0">
                <a:solidFill>
                  <a:schemeClr val="tx1"/>
                </a:solidFill>
              </a:rPr>
              <a:t>-OA journals or publishers out of business.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95</TotalTime>
  <Words>553</Words>
  <Application>Microsoft Macintosh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Expo</vt:lpstr>
      <vt:lpstr>Sample Publication History</vt:lpstr>
      <vt:lpstr>Sample Publication History</vt:lpstr>
      <vt:lpstr>Initial Submission</vt:lpstr>
      <vt:lpstr>Resubmission 1</vt:lpstr>
      <vt:lpstr>Resubmission 2</vt:lpstr>
      <vt:lpstr>Final Steps</vt:lpstr>
      <vt:lpstr>Open Access Publishing</vt:lpstr>
      <vt:lpstr>What is open access (OA) publishing? </vt:lpstr>
      <vt:lpstr>Reasons behind open-access </vt:lpstr>
      <vt:lpstr>Advantages of open-access </vt:lpstr>
      <vt:lpstr>Advantages of open-access, cont’d </vt:lpstr>
      <vt:lpstr>Disadvantages of open-access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open access publishing? </dc:title>
  <dc:creator>Vanessa Vitale</dc:creator>
  <cp:lastModifiedBy>Brian Perron</cp:lastModifiedBy>
  <cp:revision>2</cp:revision>
  <dcterms:created xsi:type="dcterms:W3CDTF">2009-01-28T16:14:45Z</dcterms:created>
  <dcterms:modified xsi:type="dcterms:W3CDTF">2009-01-28T16:35:27Z</dcterms:modified>
</cp:coreProperties>
</file>